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tags/tag34.xml" ContentType="application/vnd.openxmlformats-officedocument.presentationml.tags+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3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8"/>
  </p:notesMasterIdLst>
  <p:handoutMasterIdLst>
    <p:handoutMasterId r:id="rId69"/>
  </p:handoutMasterIdLst>
  <p:sldIdLst>
    <p:sldId id="256" r:id="rId6"/>
    <p:sldId id="294" r:id="rId7"/>
    <p:sldId id="299" r:id="rId8"/>
    <p:sldId id="300" r:id="rId9"/>
    <p:sldId id="302" r:id="rId10"/>
    <p:sldId id="288" r:id="rId11"/>
    <p:sldId id="289" r:id="rId12"/>
    <p:sldId id="312" r:id="rId13"/>
    <p:sldId id="368" r:id="rId14"/>
    <p:sldId id="353" r:id="rId15"/>
    <p:sldId id="305" r:id="rId16"/>
    <p:sldId id="313" r:id="rId17"/>
    <p:sldId id="321" r:id="rId18"/>
    <p:sldId id="322" r:id="rId19"/>
    <p:sldId id="380" r:id="rId20"/>
    <p:sldId id="381" r:id="rId21"/>
    <p:sldId id="371" r:id="rId22"/>
    <p:sldId id="326" r:id="rId23"/>
    <p:sldId id="327" r:id="rId24"/>
    <p:sldId id="354" r:id="rId25"/>
    <p:sldId id="315" r:id="rId26"/>
    <p:sldId id="393" r:id="rId27"/>
    <p:sldId id="350" r:id="rId28"/>
    <p:sldId id="328" r:id="rId29"/>
    <p:sldId id="329" r:id="rId30"/>
    <p:sldId id="330" r:id="rId31"/>
    <p:sldId id="395" r:id="rId32"/>
    <p:sldId id="317" r:id="rId33"/>
    <p:sldId id="332" r:id="rId34"/>
    <p:sldId id="396" r:id="rId35"/>
    <p:sldId id="316" r:id="rId36"/>
    <p:sldId id="331" r:id="rId37"/>
    <p:sldId id="333" r:id="rId38"/>
    <p:sldId id="343" r:id="rId39"/>
    <p:sldId id="357" r:id="rId40"/>
    <p:sldId id="355" r:id="rId41"/>
    <p:sldId id="356" r:id="rId42"/>
    <p:sldId id="360" r:id="rId43"/>
    <p:sldId id="336" r:id="rId44"/>
    <p:sldId id="359" r:id="rId45"/>
    <p:sldId id="397" r:id="rId46"/>
    <p:sldId id="407" r:id="rId47"/>
    <p:sldId id="398" r:id="rId48"/>
    <p:sldId id="401" r:id="rId49"/>
    <p:sldId id="392" r:id="rId50"/>
    <p:sldId id="406" r:id="rId51"/>
    <p:sldId id="346" r:id="rId52"/>
    <p:sldId id="373" r:id="rId53"/>
    <p:sldId id="374" r:id="rId54"/>
    <p:sldId id="377" r:id="rId55"/>
    <p:sldId id="352" r:id="rId56"/>
    <p:sldId id="400" r:id="rId57"/>
    <p:sldId id="378" r:id="rId58"/>
    <p:sldId id="376" r:id="rId59"/>
    <p:sldId id="347" r:id="rId60"/>
    <p:sldId id="379" r:id="rId61"/>
    <p:sldId id="375" r:id="rId62"/>
    <p:sldId id="385" r:id="rId63"/>
    <p:sldId id="390" r:id="rId64"/>
    <p:sldId id="402" r:id="rId65"/>
    <p:sldId id="403" r:id="rId66"/>
    <p:sldId id="40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99"/>
    <a:srgbClr val="2117A5"/>
    <a:srgbClr val="E8E8E8"/>
    <a:srgbClr val="FFFF99"/>
    <a:srgbClr val="E47C3C"/>
    <a:srgbClr val="D75C17"/>
    <a:srgbClr val="91351F"/>
    <a:srgbClr val="E066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2238C-CEAC-4BF2-99B8-F79CDF7CC33A}" v="31310" dt="2024-08-15T03:12:07.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55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C3F2DF-3A4A-0504-98F9-725CA6B79F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774BB5-312B-DEC8-9AE7-8A345B1E56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E0AEAE-4D26-4191-8FCA-BFF6681AEBB2}" type="datetimeFigureOut">
              <a:rPr lang="en-US" smtClean="0"/>
              <a:t>8/26/2024</a:t>
            </a:fld>
            <a:endParaRPr lang="en-US"/>
          </a:p>
        </p:txBody>
      </p:sp>
      <p:sp>
        <p:nvSpPr>
          <p:cNvPr id="4" name="Footer Placeholder 3">
            <a:extLst>
              <a:ext uri="{FF2B5EF4-FFF2-40B4-BE49-F238E27FC236}">
                <a16:creationId xmlns:a16="http://schemas.microsoft.com/office/drawing/2014/main" id="{823942F9-3C61-51BA-83D6-AA011AC40C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A52557-2315-E59E-D51D-2D281CC6D1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2C256-73BD-481F-8544-204116441DA6}" type="slidenum">
              <a:rPr lang="en-US" smtClean="0"/>
              <a:t>‹#›</a:t>
            </a:fld>
            <a:endParaRPr lang="en-US"/>
          </a:p>
        </p:txBody>
      </p:sp>
    </p:spTree>
    <p:extLst>
      <p:ext uri="{BB962C8B-B14F-4D97-AF65-F5344CB8AC3E}">
        <p14:creationId xmlns:p14="http://schemas.microsoft.com/office/powerpoint/2010/main" val="110978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C2373-157C-4027-9AFA-3DE4D02580E9}"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EB071-0ED5-4B51-B90D-0940F107579B}" type="slidenum">
              <a:rPr lang="en-US" smtClean="0"/>
              <a:t>‹#›</a:t>
            </a:fld>
            <a:endParaRPr lang="en-US"/>
          </a:p>
        </p:txBody>
      </p:sp>
    </p:spTree>
    <p:extLst>
      <p:ext uri="{BB962C8B-B14F-4D97-AF65-F5344CB8AC3E}">
        <p14:creationId xmlns:p14="http://schemas.microsoft.com/office/powerpoint/2010/main" val="3455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r>
              <a:rPr lang="en-US"/>
              <a:t>20 seconds</a:t>
            </a:r>
          </a:p>
          <a:p>
            <a:pPr marL="457200" rtl="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a:t>
            </a:fld>
            <a:endParaRPr lang="en-US"/>
          </a:p>
        </p:txBody>
      </p:sp>
    </p:spTree>
    <p:extLst>
      <p:ext uri="{BB962C8B-B14F-4D97-AF65-F5344CB8AC3E}">
        <p14:creationId xmlns:p14="http://schemas.microsoft.com/office/powerpoint/2010/main" val="39223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 seconds</a:t>
            </a:r>
          </a:p>
          <a:p>
            <a:endParaRPr lang="en-US"/>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Now let’s move on to the definition of IO efficiency metrices Locality/Read efficiency for HDDs</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Locality refers to the number random disk head jumps during an operation</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While read-efficiency refers to the number of memory locations read per result.   Lets see an example</a:t>
            </a: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1)Say the client wants to search for the keyword cat. Hence the disk head will have to perform three random jumps, to retrieve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corresponding entries, so locality is 3,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and because it reads only the locations pertaining to the result,  read efficiency here is optimal</a:t>
            </a:r>
          </a:p>
          <a:p>
            <a:pPr marL="457200" rtl="0" fontAlgn="base">
              <a:spcBef>
                <a:spcPts val="0"/>
              </a:spcBef>
              <a:spcAft>
                <a:spcPts val="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10</a:t>
            </a:fld>
            <a:endParaRPr lang="en-US"/>
          </a:p>
        </p:txBody>
      </p:sp>
    </p:spTree>
    <p:extLst>
      <p:ext uri="{BB962C8B-B14F-4D97-AF65-F5344CB8AC3E}">
        <p14:creationId xmlns:p14="http://schemas.microsoft.com/office/powerpoint/2010/main" val="39962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5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Whereas, a linear scan of the entire index will result into optimal locality, but worst case read efficiency.</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11</a:t>
            </a:fld>
            <a:endParaRPr lang="en-US"/>
          </a:p>
        </p:txBody>
      </p:sp>
    </p:spTree>
    <p:extLst>
      <p:ext uri="{BB962C8B-B14F-4D97-AF65-F5344CB8AC3E}">
        <p14:creationId xmlns:p14="http://schemas.microsoft.com/office/powerpoint/2010/main" val="357495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25 seconds</a:t>
            </a:r>
          </a:p>
          <a:p>
            <a:endParaRPr lang="en-US"/>
          </a:p>
          <a:p>
            <a:r>
              <a:rPr lang="en-US"/>
              <a:t>For DSE schemes Storing new keyword entries adjacent to the existing entries for same keywords like shown in the picture will improve locality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But that will reveal to the server that these two entries are related, and hence this violates forward privacy </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12</a:t>
            </a:fld>
            <a:endParaRPr lang="en-US"/>
          </a:p>
        </p:txBody>
      </p:sp>
    </p:spTree>
    <p:extLst>
      <p:ext uri="{BB962C8B-B14F-4D97-AF65-F5344CB8AC3E}">
        <p14:creationId xmlns:p14="http://schemas.microsoft.com/office/powerpoint/2010/main" val="1218994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 seconds (different metric proposed)</a:t>
            </a:r>
          </a:p>
          <a:p>
            <a:endParaRPr lang="en-US"/>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Let’s briefly see what page-efficiency for SSDs means</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It is the ratio of number of pages retrieved for encrypted results to the number of pages that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would be retrieved if the results were stored in plaintext</a:t>
            </a:r>
          </a:p>
          <a:p>
            <a:pPr marL="457200"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In here to fetch entries corresponding to keyword “cat”,  </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two pages need to be fetched, so page-efficiency is 2, </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13</a:t>
            </a:fld>
            <a:endParaRPr lang="en-US"/>
          </a:p>
        </p:txBody>
      </p:sp>
    </p:spTree>
    <p:extLst>
      <p:ext uri="{BB962C8B-B14F-4D97-AF65-F5344CB8AC3E}">
        <p14:creationId xmlns:p14="http://schemas.microsoft.com/office/powerpoint/2010/main" val="333135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10 seconds</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We achieve better page efficiency by storing same keyword entries in same page</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But that violates forward privacy, similar to the earlier HDD scenario.</a:t>
            </a:r>
          </a:p>
        </p:txBody>
      </p:sp>
      <p:sp>
        <p:nvSpPr>
          <p:cNvPr id="4" name="Slide Number Placeholder 3"/>
          <p:cNvSpPr>
            <a:spLocks noGrp="1"/>
          </p:cNvSpPr>
          <p:nvPr>
            <p:ph type="sldNum" sz="quarter" idx="5"/>
          </p:nvPr>
        </p:nvSpPr>
        <p:spPr/>
        <p:txBody>
          <a:bodyPr/>
          <a:lstStyle/>
          <a:p>
            <a:fld id="{B1FEB071-0ED5-4B51-B90D-0940F107579B}" type="slidenum">
              <a:rPr lang="en-US" smtClean="0"/>
              <a:t>14</a:t>
            </a:fld>
            <a:endParaRPr lang="en-US"/>
          </a:p>
        </p:txBody>
      </p:sp>
    </p:spTree>
    <p:extLst>
      <p:ext uri="{BB962C8B-B14F-4D97-AF65-F5344CB8AC3E}">
        <p14:creationId xmlns:p14="http://schemas.microsoft.com/office/powerpoint/2010/main" val="244828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30 seconds   (so far 5 min 40 seconds)</a:t>
            </a: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1)So, we have reviewed these definitions and understood why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2) FP and I/O efficiency were seen as incompatible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Now we are ready to see the details of our schemes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We present two families of Io efficient DSE schemes that are asymptotically and experimentally better than </a:t>
            </a:r>
            <a:r>
              <a:rPr lang="en-US" sz="1800" b="0" i="0" u="none" strike="noStrike" err="1">
                <a:solidFill>
                  <a:srgbClr val="000000"/>
                </a:solidFill>
                <a:effectLst/>
                <a:latin typeface="Arial" panose="020B0604020202020204" pitchFamily="34" charset="0"/>
              </a:rPr>
              <a:t>sota</a:t>
            </a:r>
            <a:r>
              <a:rPr lang="en-US" sz="1800" b="0" i="0" u="none" strike="noStrike">
                <a:solidFill>
                  <a:srgbClr val="000000"/>
                </a:solidFill>
                <a:effectLst/>
                <a:latin typeface="Arial" panose="020B0604020202020204" pitchFamily="34" charset="0"/>
              </a:rPr>
              <a:t> non io-efficient DSE schemes</a:t>
            </a: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a:t>
            </a:r>
            <a:r>
              <a:rPr lang="en-US" sz="1800" b="0" i="0" u="none" strike="noStrike" err="1">
                <a:solidFill>
                  <a:srgbClr val="000000"/>
                </a:solidFill>
                <a:effectLst/>
                <a:latin typeface="Arial" panose="020B0604020202020204" pitchFamily="34" charset="0"/>
              </a:rPr>
              <a:t>Infact</a:t>
            </a:r>
            <a:r>
              <a:rPr lang="en-US" sz="1800" b="0" i="0" u="none" strike="noStrike">
                <a:solidFill>
                  <a:srgbClr val="000000"/>
                </a:solidFill>
                <a:effectLst/>
                <a:latin typeface="Arial" panose="020B0604020202020204" pitchFamily="34" charset="0"/>
              </a:rPr>
              <a:t> Experiments show searches in our schemes can perform up to 1000 and 300 times better on HDDS and SSDs respectively.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And, due to better </a:t>
            </a:r>
            <a:r>
              <a:rPr lang="en-US" sz="1800" b="0" i="0" u="none" strike="noStrike" err="1">
                <a:solidFill>
                  <a:srgbClr val="000000"/>
                </a:solidFill>
                <a:effectLst/>
                <a:latin typeface="Arial" panose="020B0604020202020204" pitchFamily="34" charset="0"/>
              </a:rPr>
              <a:t>assymptotics</a:t>
            </a:r>
            <a:r>
              <a:rPr lang="en-US" sz="1800" b="0" i="0" u="none" strike="noStrike">
                <a:solidFill>
                  <a:srgbClr val="000000"/>
                </a:solidFill>
                <a:effectLst/>
                <a:latin typeface="Arial" panose="020B0604020202020204" pitchFamily="34" charset="0"/>
              </a:rPr>
              <a:t> our schemes also perform better in memory) </a:t>
            </a: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----------------------------------------Numbers-------------------------------------------------------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Search 2^23 entries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14a </a:t>
            </a:r>
            <a:r>
              <a:rPr lang="en-US" sz="1800" b="0" i="0" u="none" strike="noStrike">
                <a:solidFill>
                  <a:srgbClr val="000000"/>
                </a:solidFill>
                <a:effectLst/>
                <a:latin typeface="Arial" panose="020B0604020202020204" pitchFamily="34" charset="0"/>
                <a:sym typeface="Wingdings" panose="05000000000000000000" pitchFamily="2" charset="2"/>
              </a:rPr>
              <a:t> HDD</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sym typeface="Wingdings" panose="05000000000000000000" pitchFamily="2" charset="2"/>
              </a:rPr>
              <a:t>14e  SSD</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sym typeface="Wingdings" panose="05000000000000000000" pitchFamily="2" charset="2"/>
              </a:rPr>
              <a:t>12d  RAM</a:t>
            </a: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Update 5M entries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HDD </a:t>
            </a:r>
            <a:r>
              <a:rPr lang="en-US" sz="1800" b="0" i="0" u="none" strike="noStrike">
                <a:solidFill>
                  <a:srgbClr val="000000"/>
                </a:solidFill>
                <a:effectLst/>
                <a:latin typeface="Arial" panose="020B0604020202020204" pitchFamily="34" charset="0"/>
                <a:sym typeface="Wingdings" panose="05000000000000000000" pitchFamily="2" charset="2"/>
              </a:rPr>
              <a:t> 11a</a:t>
            </a: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RAM </a:t>
            </a:r>
            <a:r>
              <a:rPr lang="en-US" sz="1800" b="0" i="0" u="none" strike="noStrike">
                <a:solidFill>
                  <a:srgbClr val="000000"/>
                </a:solidFill>
                <a:effectLst/>
                <a:latin typeface="Arial" panose="020B0604020202020204" pitchFamily="34" charset="0"/>
                <a:sym typeface="Wingdings" panose="05000000000000000000" pitchFamily="2" charset="2"/>
              </a:rPr>
              <a:t> 11b</a:t>
            </a: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 and our experiments take into account several settings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 (for searching 1M results in a DB of size 2^23  compared to the state-of-the-art DSE schemes.)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4) Our schemes also achieve up to 120 and 2.5 times faster update time on HDD on RAM respectively for a DB of size 5M </a:t>
            </a:r>
            <a:r>
              <a:rPr lang="en-US" sz="1800" b="0" i="0" u="none" strike="noStrike" err="1">
                <a:solidFill>
                  <a:srgbClr val="000000"/>
                </a:solidFill>
                <a:effectLst/>
                <a:latin typeface="Arial" panose="020B0604020202020204" pitchFamily="34" charset="0"/>
              </a:rPr>
              <a:t>wrt</a:t>
            </a:r>
            <a:r>
              <a:rPr lang="en-US" sz="1800" b="0" i="0" u="none" strike="noStrike">
                <a:solidFill>
                  <a:srgbClr val="000000"/>
                </a:solidFill>
                <a:effectLst/>
                <a:latin typeface="Arial" panose="020B0604020202020204" pitchFamily="34" charset="0"/>
              </a:rPr>
              <a:t> no-io efficient </a:t>
            </a:r>
            <a:r>
              <a:rPr lang="en-US" sz="1800" b="0" i="0" u="none" strike="noStrike" err="1">
                <a:solidFill>
                  <a:srgbClr val="000000"/>
                </a:solidFill>
                <a:effectLst/>
                <a:latin typeface="Arial" panose="020B0604020202020204" pitchFamily="34" charset="0"/>
              </a:rPr>
              <a:t>sota</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dse</a:t>
            </a:r>
            <a:r>
              <a:rPr lang="en-US" sz="1800" b="0" i="0" u="none" strike="noStrike">
                <a:solidFill>
                  <a:srgbClr val="000000"/>
                </a:solidFill>
                <a:effectLst/>
                <a:latin typeface="Arial" panose="020B0604020202020204" pitchFamily="34" charset="0"/>
              </a:rPr>
              <a:t> schemes.</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15</a:t>
            </a:fld>
            <a:endParaRPr lang="en-US"/>
          </a:p>
        </p:txBody>
      </p:sp>
    </p:spTree>
    <p:extLst>
      <p:ext uri="{BB962C8B-B14F-4D97-AF65-F5344CB8AC3E}">
        <p14:creationId xmlns:p14="http://schemas.microsoft.com/office/powerpoint/2010/main" val="404333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16-21 : 1 min 10 seconds</a:t>
            </a:r>
          </a:p>
          <a:p>
            <a:endParaRPr lang="en-US"/>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Our starting point was the SDa framework published in NDSS 2020 which </a:t>
            </a:r>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converts any static SE scheme into a dynamic one while maintaining forward &amp; backward privacy (BP).</a:t>
            </a:r>
          </a:p>
          <a:p>
            <a:pPr marL="457200"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The high level idea In the SDa framework is</a:t>
            </a:r>
          </a:p>
          <a:p>
            <a:pPr marL="457200"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 during an update, the client creates an index of size 1 using a static SE scheme and uploads it to the server. When two indexes of the same size exist, they are downloaded , decrypted, and merged into a single index of double the size and (uploaded back)</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16</a:t>
            </a:fld>
            <a:endParaRPr lang="en-US"/>
          </a:p>
        </p:txBody>
      </p:sp>
    </p:spTree>
    <p:extLst>
      <p:ext uri="{BB962C8B-B14F-4D97-AF65-F5344CB8AC3E}">
        <p14:creationId xmlns:p14="http://schemas.microsoft.com/office/powerpoint/2010/main" val="1701027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16-21 : 1 min 10 seconds</a:t>
            </a:r>
          </a:p>
          <a:p>
            <a:endParaRPr lang="en-US"/>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Our starting point was the SDa framework introduced by Demertzis et al. This framework functions as a static-to-dynamic compiler, meaning it converts a static searchable encryption (SE) scheme into a dynamic one while maintaining forward privacy (FP) and backward privacy (BP).</a:t>
            </a:r>
          </a:p>
          <a:p>
            <a:pPr marL="457200" rtl="0" fontAlgn="base">
              <a:spcBef>
                <a:spcPts val="0"/>
              </a:spcBef>
              <a:spcAft>
                <a:spcPts val="120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In the SDa framework, during an update, the client creates an index of size 1 using a static SE scheme and uploads it to the server. When two indexes of the same size exist, they are downloaded and merged into a single index of double the size.</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17</a:t>
            </a:fld>
            <a:endParaRPr lang="en-US"/>
          </a:p>
        </p:txBody>
      </p:sp>
    </p:spTree>
    <p:extLst>
      <p:ext uri="{BB962C8B-B14F-4D97-AF65-F5344CB8AC3E}">
        <p14:creationId xmlns:p14="http://schemas.microsoft.com/office/powerpoint/2010/main" val="2654836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16-21 : 1 min 10 seconds</a:t>
            </a:r>
          </a:p>
          <a:p>
            <a:endParaRPr lang="en-US"/>
          </a:p>
          <a:p>
            <a:r>
              <a:rPr lang="en-US"/>
              <a:t>And uploaded back to the server</a:t>
            </a:r>
          </a:p>
        </p:txBody>
      </p:sp>
      <p:sp>
        <p:nvSpPr>
          <p:cNvPr id="4" name="Slide Number Placeholder 3"/>
          <p:cNvSpPr>
            <a:spLocks noGrp="1"/>
          </p:cNvSpPr>
          <p:nvPr>
            <p:ph type="sldNum" sz="quarter" idx="5"/>
          </p:nvPr>
        </p:nvSpPr>
        <p:spPr/>
        <p:txBody>
          <a:bodyPr/>
          <a:lstStyle/>
          <a:p>
            <a:fld id="{B1FEB071-0ED5-4B51-B90D-0940F107579B}" type="slidenum">
              <a:rPr lang="en-US" smtClean="0"/>
              <a:t>18</a:t>
            </a:fld>
            <a:endParaRPr lang="en-US"/>
          </a:p>
        </p:txBody>
      </p:sp>
    </p:spTree>
    <p:extLst>
      <p:ext uri="{BB962C8B-B14F-4D97-AF65-F5344CB8AC3E}">
        <p14:creationId xmlns:p14="http://schemas.microsoft.com/office/powerpoint/2010/main" val="251897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16-21 : 1 min 10 seconds</a:t>
            </a:r>
          </a:p>
          <a:p>
            <a:pPr marL="457200" rtl="0" fontAlgn="base">
              <a:spcBef>
                <a:spcPts val="120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In this way SDa creates </a:t>
            </a:r>
            <a:r>
              <a:rPr lang="en-US" sz="1800" b="0" i="0" u="none" strike="noStrike" err="1">
                <a:solidFill>
                  <a:srgbClr val="000000"/>
                </a:solidFill>
                <a:effectLst/>
                <a:latin typeface="Arial" panose="020B0604020202020204" pitchFamily="34" charset="0"/>
              </a:rPr>
              <a:t>upto</a:t>
            </a:r>
            <a:r>
              <a:rPr lang="en-US" sz="1800" b="0" i="0" u="none" strike="noStrike">
                <a:solidFill>
                  <a:srgbClr val="000000"/>
                </a:solidFill>
                <a:effectLst/>
                <a:latin typeface="Arial" panose="020B0604020202020204" pitchFamily="34" charset="0"/>
              </a:rPr>
              <a:t> </a:t>
            </a:r>
            <a:r>
              <a:rPr lang="en-US" sz="1800" b="0" i="0" u="none" strike="noStrike" err="1">
                <a:solidFill>
                  <a:srgbClr val="000000"/>
                </a:solidFill>
                <a:effectLst/>
                <a:latin typeface="Arial" panose="020B0604020202020204" pitchFamily="34" charset="0"/>
              </a:rPr>
              <a:t>logN</a:t>
            </a:r>
            <a:r>
              <a:rPr lang="en-US" sz="1800" b="0" i="0" u="none" strike="noStrike">
                <a:solidFill>
                  <a:srgbClr val="000000"/>
                </a:solidFill>
                <a:effectLst/>
                <a:latin typeface="Arial" panose="020B0604020202020204" pitchFamily="34" charset="0"/>
              </a:rPr>
              <a:t> indices with N updates</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19</a:t>
            </a:fld>
            <a:endParaRPr lang="en-US"/>
          </a:p>
        </p:txBody>
      </p:sp>
    </p:spTree>
    <p:extLst>
      <p:ext uri="{BB962C8B-B14F-4D97-AF65-F5344CB8AC3E}">
        <p14:creationId xmlns:p14="http://schemas.microsoft.com/office/powerpoint/2010/main" val="410064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r>
              <a:rPr lang="en-US" sz="1200" b="0" i="0" u="none" strike="noStrike">
                <a:solidFill>
                  <a:srgbClr val="000000"/>
                </a:solidFill>
                <a:effectLst/>
                <a:latin typeface="Arial" panose="020B0604020202020204" pitchFamily="34" charset="0"/>
              </a:rPr>
              <a:t>45second : </a:t>
            </a:r>
          </a:p>
          <a:p>
            <a:pPr marL="457200" rtl="0">
              <a:spcBef>
                <a:spcPts val="0"/>
              </a:spcBef>
              <a:spcAft>
                <a:spcPts val="0"/>
              </a:spcAft>
            </a:pPr>
            <a:endParaRPr lang="en-US" sz="1200" b="0" i="0" u="none" strike="noStrike">
              <a:solidFill>
                <a:srgbClr val="000000"/>
              </a:solidFill>
              <a:effectLst/>
              <a:latin typeface="Arial" panose="020B0604020202020204" pitchFamily="34" charset="0"/>
            </a:endParaRPr>
          </a:p>
          <a:p>
            <a:pPr marL="457200" rtl="0">
              <a:spcBef>
                <a:spcPts val="0"/>
              </a:spcBef>
              <a:spcAft>
                <a:spcPts val="0"/>
              </a:spcAft>
            </a:pPr>
            <a:r>
              <a:rPr lang="en-US" sz="1200" b="0" i="0" u="none" strike="noStrike">
                <a:solidFill>
                  <a:srgbClr val="000000"/>
                </a:solidFill>
                <a:effectLst/>
                <a:latin typeface="Arial" panose="020B0604020202020204" pitchFamily="34" charset="0"/>
              </a:rPr>
              <a:t>0) lets motivate the problem a bit. So..</a:t>
            </a:r>
          </a:p>
          <a:p>
            <a:pPr marL="457200" rtl="0">
              <a:spcBef>
                <a:spcPts val="0"/>
              </a:spcBef>
              <a:spcAft>
                <a:spcPts val="0"/>
              </a:spcAft>
            </a:pPr>
            <a:endParaRPr lang="en-US" sz="1200" b="0" i="0" u="none" strike="noStrike">
              <a:solidFill>
                <a:srgbClr val="000000"/>
              </a:solidFill>
              <a:effectLst/>
              <a:latin typeface="Arial" panose="020B0604020202020204" pitchFamily="34" charset="0"/>
            </a:endParaRPr>
          </a:p>
          <a:p>
            <a:pPr marL="457200" rtl="0">
              <a:spcBef>
                <a:spcPts val="0"/>
              </a:spcBef>
              <a:spcAft>
                <a:spcPts val="0"/>
              </a:spcAft>
            </a:pPr>
            <a:r>
              <a:rPr lang="en-US" sz="1800" b="0" i="0" u="none" strike="noStrike">
                <a:solidFill>
                  <a:srgbClr val="000000"/>
                </a:solidFill>
                <a:effectLst/>
                <a:latin typeface="Arial" panose="020B0604020202020204" pitchFamily="34" charset="0"/>
              </a:rPr>
              <a:t>1)In today's digital world, users utilize various kinds of online services which require them to store their data on remote servers. </a:t>
            </a:r>
          </a:p>
          <a:p>
            <a:pPr marL="457200" rtl="0">
              <a:spcBef>
                <a:spcPts val="0"/>
              </a:spcBef>
              <a:spcAft>
                <a:spcPts val="0"/>
              </a:spcAft>
            </a:pPr>
            <a:br>
              <a:rPr lang="en-US" b="0">
                <a:effectLst/>
              </a:rPr>
            </a:br>
            <a:r>
              <a:rPr lang="en-US" b="0">
                <a:effectLst/>
              </a:rPr>
              <a:t>2)</a:t>
            </a:r>
            <a:r>
              <a:rPr lang="en-US" sz="1800" b="0" i="0" u="none" strike="noStrike">
                <a:solidFill>
                  <a:srgbClr val="000000"/>
                </a:solidFill>
                <a:effectLst/>
                <a:latin typeface="Arial" panose="020B0604020202020204" pitchFamily="34" charset="0"/>
              </a:rPr>
              <a:t>Unfortunately, we witnessed numerous data breaches in the past which exposed sensitive user information.</a:t>
            </a:r>
            <a:endParaRPr lang="en-US" b="0">
              <a:effectLst/>
            </a:endParaRPr>
          </a:p>
          <a:p>
            <a:pPr marL="457200" rtl="0">
              <a:spcBef>
                <a:spcPts val="0"/>
              </a:spcBef>
              <a:spcAft>
                <a:spcPts val="0"/>
              </a:spcAft>
            </a:pPr>
            <a:br>
              <a:rPr lang="en-US" b="0">
                <a:effectLst/>
              </a:rPr>
            </a:br>
            <a:r>
              <a:rPr lang="en-US" b="0">
                <a:effectLst/>
              </a:rPr>
              <a:t>3)</a:t>
            </a:r>
            <a:r>
              <a:rPr lang="en-US" sz="1800" b="0" i="0" u="none" strike="noStrike">
                <a:solidFill>
                  <a:srgbClr val="000000"/>
                </a:solidFill>
                <a:effectLst/>
                <a:latin typeface="Arial" panose="020B0604020202020204" pitchFamily="34" charset="0"/>
              </a:rPr>
              <a:t>Moreover, service providers might exploit user data for their own profits</a:t>
            </a:r>
          </a:p>
          <a:p>
            <a:pPr marL="457200" rtl="0">
              <a:spcBef>
                <a:spcPts val="0"/>
              </a:spcBef>
              <a:spcAft>
                <a:spcPts val="0"/>
              </a:spcAft>
            </a:pPr>
            <a:br>
              <a:rPr lang="en-US" b="0">
                <a:effectLst/>
              </a:rPr>
            </a:br>
            <a:r>
              <a:rPr lang="en-US" b="0">
                <a:effectLst/>
              </a:rPr>
              <a:t>4)</a:t>
            </a:r>
            <a:r>
              <a:rPr lang="en-US" sz="1800" b="0" i="0" u="none" strike="noStrike">
                <a:solidFill>
                  <a:srgbClr val="000000"/>
                </a:solidFill>
                <a:effectLst/>
                <a:latin typeface="Arial" panose="020B0604020202020204" pitchFamily="34" charset="0"/>
              </a:rPr>
              <a:t>To address these, several privacy regulation laws have been established</a:t>
            </a:r>
            <a:endParaRPr lang="en-US" b="0">
              <a:effectLst/>
            </a:endParaRPr>
          </a:p>
          <a:p>
            <a:endParaRPr lang="en-US"/>
          </a:p>
          <a:p>
            <a:pPr marL="457200" rtl="0">
              <a:spcBef>
                <a:spcPts val="0"/>
              </a:spcBef>
              <a:spcAft>
                <a:spcPts val="0"/>
              </a:spcAft>
            </a:pPr>
            <a:r>
              <a:rPr lang="en-US" sz="1800" b="0" i="0" u="none" strike="noStrike">
                <a:solidFill>
                  <a:srgbClr val="000000"/>
                </a:solidFill>
                <a:effectLst/>
                <a:latin typeface="Arial" panose="020B0604020202020204" pitchFamily="34" charset="0"/>
              </a:rPr>
              <a:t>5)One effective solution to protect the user data is to store it in encrypted form</a:t>
            </a:r>
          </a:p>
          <a:p>
            <a:pPr marL="457200" rtl="0">
              <a:spcBef>
                <a:spcPts val="0"/>
              </a:spcBef>
              <a:spcAft>
                <a:spcPts val="0"/>
              </a:spcAft>
            </a:pPr>
            <a:br>
              <a:rPr lang="en-US" b="0">
                <a:effectLst/>
              </a:rPr>
            </a:br>
            <a:r>
              <a:rPr lang="en-US" b="0">
                <a:effectLst/>
              </a:rPr>
              <a:t>6)</a:t>
            </a:r>
            <a:r>
              <a:rPr lang="en-US" sz="1800" b="0" i="0" u="none" strike="noStrike">
                <a:solidFill>
                  <a:srgbClr val="000000"/>
                </a:solidFill>
                <a:effectLst/>
                <a:latin typeface="Arial" panose="020B0604020202020204" pitchFamily="34" charset="0"/>
              </a:rPr>
              <a:t>But then the users loose the ability to perform queries e.g. search/update on their data</a:t>
            </a:r>
            <a:endParaRPr lang="en-US" b="0">
              <a:effectLst/>
            </a:endParaRPr>
          </a:p>
          <a:p>
            <a:pPr marL="457200" rtl="0">
              <a:spcBef>
                <a:spcPts val="0"/>
              </a:spcBef>
              <a:spcAft>
                <a:spcPts val="0"/>
              </a:spcAft>
            </a:pPr>
            <a:br>
              <a:rPr lang="en-US"/>
            </a:br>
            <a:r>
              <a:rPr lang="en-US"/>
              <a:t>7)</a:t>
            </a:r>
            <a:r>
              <a:rPr lang="en-US" sz="1800" b="0" i="0" u="none" strike="noStrike">
                <a:solidFill>
                  <a:srgbClr val="000000"/>
                </a:solidFill>
                <a:effectLst/>
                <a:latin typeface="Arial" panose="020B0604020202020204" pitchFamily="34" charset="0"/>
              </a:rPr>
              <a:t> searchable encryption.is a technique that enables the users to query on the encrypted data.</a:t>
            </a:r>
            <a:endParaRPr lang="en-US" b="0">
              <a:effectLst/>
            </a:endParaRPr>
          </a:p>
          <a:p>
            <a:pPr indent="457200" rtl="0">
              <a:spcBef>
                <a:spcPts val="0"/>
              </a:spcBef>
              <a:spcAft>
                <a:spcPts val="0"/>
              </a:spcAft>
            </a:pPr>
            <a:br>
              <a:rPr lang="en-US" b="0">
                <a:effectLst/>
              </a:rPr>
            </a:br>
            <a:r>
              <a:rPr lang="en-US" b="0">
                <a:effectLst/>
              </a:rPr>
              <a:t>           10) </a:t>
            </a:r>
            <a:r>
              <a:rPr lang="en-US" sz="1800" b="0" i="0" u="none" strike="noStrike">
                <a:solidFill>
                  <a:srgbClr val="000000"/>
                </a:solidFill>
                <a:effectLst/>
                <a:latin typeface="Arial" panose="020B0604020202020204" pitchFamily="34" charset="0"/>
              </a:rPr>
              <a:t>This technique is also popularly known as encrypted search.</a:t>
            </a: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r>
              <a:rPr lang="en-US" sz="1800" b="0" i="0" u="none" strike="noStrike">
                <a:solidFill>
                  <a:srgbClr val="000000"/>
                </a:solidFill>
                <a:effectLst/>
                <a:latin typeface="Arial" panose="020B0604020202020204" pitchFamily="34" charset="0"/>
              </a:rPr>
              <a:t>11) And it has been  adapted in many real-world applications. </a:t>
            </a: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r>
              <a:rPr lang="en-US" b="0">
                <a:effectLst/>
              </a:rPr>
              <a:t>8)</a:t>
            </a:r>
            <a:r>
              <a:rPr lang="en-US" sz="1000" b="0" i="0" u="none" strike="noStrike">
                <a:solidFill>
                  <a:srgbClr val="000000"/>
                </a:solidFill>
                <a:effectLst/>
                <a:latin typeface="Arial" panose="020B0604020202020204" pitchFamily="34" charset="0"/>
              </a:rPr>
              <a:t> This was introduced by, Song et al. and it </a:t>
            </a:r>
            <a:r>
              <a:rPr lang="en-US" sz="1200" b="0" i="0" u="none" strike="noStrike">
                <a:solidFill>
                  <a:srgbClr val="000000"/>
                </a:solidFill>
                <a:effectLst/>
                <a:latin typeface="Arial" panose="020B0604020202020204" pitchFamily="34" charset="0"/>
              </a:rPr>
              <a:t>sparked extensive research in this field since then</a:t>
            </a:r>
            <a:br>
              <a:rPr lang="en-US"/>
            </a:b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a:t>
            </a:fld>
            <a:endParaRPr lang="en-US"/>
          </a:p>
        </p:txBody>
      </p:sp>
    </p:spTree>
    <p:extLst>
      <p:ext uri="{BB962C8B-B14F-4D97-AF65-F5344CB8AC3E}">
        <p14:creationId xmlns:p14="http://schemas.microsoft.com/office/powerpoint/2010/main" val="254555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16-21 : 1 min 10 seconds</a:t>
            </a:r>
          </a:p>
          <a:p>
            <a:pPr marL="457200" rtl="0" fontAlgn="base">
              <a:spcBef>
                <a:spcPts val="120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Since SDa transforms any static SE scheme into a dynamic one with FP and BP, ,if we can instantiate it with any static I/O-efficient SE scheme</a:t>
            </a:r>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we achieve IO </a:t>
            </a:r>
            <a:r>
              <a:rPr lang="en-US" sz="1800" b="0" i="0" u="none" strike="noStrike" err="1">
                <a:solidFill>
                  <a:srgbClr val="000000"/>
                </a:solidFill>
                <a:effectLst/>
                <a:latin typeface="Arial" panose="020B0604020202020204" pitchFamily="34" charset="0"/>
              </a:rPr>
              <a:t>efficienct</a:t>
            </a:r>
            <a:r>
              <a:rPr lang="en-US" sz="1800" b="0" i="0" u="none" strike="noStrike">
                <a:solidFill>
                  <a:srgbClr val="000000"/>
                </a:solidFill>
                <a:effectLst/>
                <a:latin typeface="Arial" panose="020B0604020202020204" pitchFamily="34" charset="0"/>
              </a:rPr>
              <a:t> DSE with FP+BP</a:t>
            </a:r>
          </a:p>
        </p:txBody>
      </p:sp>
      <p:sp>
        <p:nvSpPr>
          <p:cNvPr id="4" name="Slide Number Placeholder 3"/>
          <p:cNvSpPr>
            <a:spLocks noGrp="1"/>
          </p:cNvSpPr>
          <p:nvPr>
            <p:ph type="sldNum" sz="quarter" idx="5"/>
          </p:nvPr>
        </p:nvSpPr>
        <p:spPr/>
        <p:txBody>
          <a:bodyPr/>
          <a:lstStyle/>
          <a:p>
            <a:fld id="{B1FEB071-0ED5-4B51-B90D-0940F107579B}" type="slidenum">
              <a:rPr lang="en-US" smtClean="0"/>
              <a:t>20</a:t>
            </a:fld>
            <a:endParaRPr lang="en-US"/>
          </a:p>
        </p:txBody>
      </p:sp>
    </p:spTree>
    <p:extLst>
      <p:ext uri="{BB962C8B-B14F-4D97-AF65-F5344CB8AC3E}">
        <p14:creationId xmlns:p14="http://schemas.microsoft.com/office/powerpoint/2010/main" val="308133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16-21 : 1 min 10 seconds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But updates of SDa are amortized. Meaning Some updates are very efficient and some updates are really costly due to the merges of the indexes that happen at the client</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21</a:t>
            </a:fld>
            <a:endParaRPr lang="en-US"/>
          </a:p>
        </p:txBody>
      </p:sp>
    </p:spTree>
    <p:extLst>
      <p:ext uri="{BB962C8B-B14F-4D97-AF65-F5344CB8AC3E}">
        <p14:creationId xmlns:p14="http://schemas.microsoft.com/office/powerpoint/2010/main" val="82655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To solve this issue we went back to the same paper that presents another static to dynamic compiler framework: SDd</a:t>
            </a: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This framework again converts a static SE to a dynamic one, but with de-amortized update cost</a:t>
            </a:r>
          </a:p>
          <a:p>
            <a:pPr marL="457200" rtl="0" fontAlgn="base">
              <a:spcBef>
                <a:spcPts val="120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But instantiating SDd with io efficient static schemes does not serve our purpose as it results in violation of FP</a:t>
            </a: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To understand how, first lets see how SDd works in </a:t>
            </a:r>
            <a:r>
              <a:rPr lang="en-US" sz="1800" b="0" i="0" u="none" strike="noStrike" err="1">
                <a:solidFill>
                  <a:srgbClr val="000000"/>
                </a:solidFill>
                <a:effectLst/>
                <a:latin typeface="Arial" panose="020B0604020202020204" pitchFamily="34" charset="0"/>
              </a:rPr>
              <a:t>highlevel</a:t>
            </a: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1FEB071-0ED5-4B51-B90D-0940F107579B}" type="slidenum">
              <a:rPr lang="en-US" smtClean="0"/>
              <a:t>22</a:t>
            </a:fld>
            <a:endParaRPr lang="en-US"/>
          </a:p>
        </p:txBody>
      </p:sp>
    </p:spTree>
    <p:extLst>
      <p:ext uri="{BB962C8B-B14F-4D97-AF65-F5344CB8AC3E}">
        <p14:creationId xmlns:p14="http://schemas.microsoft.com/office/powerpoint/2010/main" val="3891083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24 to 30 : 2 minutes  (very </a:t>
            </a:r>
            <a:r>
              <a:rPr lang="en-US" err="1"/>
              <a:t>highlevel</a:t>
            </a:r>
            <a:r>
              <a:rPr lang="en-US"/>
              <a:t>)</a:t>
            </a:r>
          </a:p>
          <a:p>
            <a:endParaRPr lang="en-US"/>
          </a:p>
          <a:p>
            <a:endParaRPr lang="en-US" sz="1800" b="0" i="0" u="none" strike="noStrike">
              <a:solidFill>
                <a:srgbClr val="000000"/>
              </a:solidFill>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0" i="0" u="none" strike="noStrike">
                <a:solidFill>
                  <a:srgbClr val="000000"/>
                </a:solidFill>
                <a:effectLst/>
                <a:latin typeface="Arial" panose="020B0604020202020204" pitchFamily="34" charset="0"/>
              </a:rPr>
              <a:t>In SDd instead of one there are four indexes namely NEW OLD OLDER and OLDEST in each index level</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23</a:t>
            </a:fld>
            <a:endParaRPr lang="en-US"/>
          </a:p>
        </p:txBody>
      </p:sp>
    </p:spTree>
    <p:extLst>
      <p:ext uri="{BB962C8B-B14F-4D97-AF65-F5344CB8AC3E}">
        <p14:creationId xmlns:p14="http://schemas.microsoft.com/office/powerpoint/2010/main" val="3134813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1) The updates always happen at NEW0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2) Whenever NEW of any index level is full its entries are moved to one of the free old indexes</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24</a:t>
            </a:fld>
            <a:endParaRPr lang="en-US"/>
          </a:p>
        </p:txBody>
      </p:sp>
    </p:spTree>
    <p:extLst>
      <p:ext uri="{BB962C8B-B14F-4D97-AF65-F5344CB8AC3E}">
        <p14:creationId xmlns:p14="http://schemas.microsoft.com/office/powerpoint/2010/main" val="3911886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t>2)</a:t>
            </a:r>
          </a:p>
        </p:txBody>
      </p:sp>
      <p:sp>
        <p:nvSpPr>
          <p:cNvPr id="4" name="Slide Number Placeholder 3"/>
          <p:cNvSpPr>
            <a:spLocks noGrp="1"/>
          </p:cNvSpPr>
          <p:nvPr>
            <p:ph type="sldNum" sz="quarter" idx="5"/>
          </p:nvPr>
        </p:nvSpPr>
        <p:spPr/>
        <p:txBody>
          <a:bodyPr/>
          <a:lstStyle/>
          <a:p>
            <a:fld id="{B1FEB071-0ED5-4B51-B90D-0940F107579B}" type="slidenum">
              <a:rPr lang="en-US" smtClean="0"/>
              <a:t>25</a:t>
            </a:fld>
            <a:endParaRPr lang="en-US"/>
          </a:p>
        </p:txBody>
      </p:sp>
    </p:spTree>
    <p:extLst>
      <p:ext uri="{BB962C8B-B14F-4D97-AF65-F5344CB8AC3E}">
        <p14:creationId xmlns:p14="http://schemas.microsoft.com/office/powerpoint/2010/main" val="19329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(now the placement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a:solidFill>
                  <a:srgbClr val="000000"/>
                </a:solidFill>
                <a:effectLst/>
                <a:latin typeface="Arial" panose="020B0604020202020204" pitchFamily="34" charset="0"/>
              </a:rPr>
              <a:t>And whenever older and oldest of an index levels are full they are merged and moved to the NEW index of next level.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u="none" strike="noStrike">
              <a:solidFill>
                <a:srgbClr val="000000"/>
              </a:solidFill>
              <a:effectLst/>
              <a:latin typeface="Arial" panose="020B0604020202020204" pitchFamily="34" charset="0"/>
            </a:endParaRPr>
          </a:p>
          <a:p>
            <a:pPr marL="0" indent="0">
              <a:buNone/>
            </a:pPr>
            <a:r>
              <a:rPr lang="en-US"/>
              <a:t>So Everything again boils down to merging two indexes of same size say 2i and creating an index of double the size 2^i+1</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2) </a:t>
            </a:r>
            <a:r>
              <a:rPr lang="en-US" sz="1800" b="0" i="0" u="none" strike="noStrike">
                <a:solidFill>
                  <a:srgbClr val="000000"/>
                </a:solidFill>
                <a:effectLst/>
                <a:latin typeface="Arial" panose="020B0604020202020204" pitchFamily="34" charset="0"/>
              </a:rPr>
              <a:t>The original SDd used an oblivious data structure: i.e. oblivious maps to store some meta data (like the keyword frequency) to figure out the placements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     of the entries in the NEW index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(The high level idea is that during every update some amount of work will be done at every index level to make room for future updates, so that every update costs the same amount of time unlike SDa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In this way during an update some amount of work is done in every index level, making the cost of every update almost same unlike </a:t>
            </a:r>
            <a:r>
              <a:rPr lang="en-US" sz="1800" b="0" i="0" u="none" strike="noStrike" err="1">
                <a:solidFill>
                  <a:srgbClr val="000000"/>
                </a:solidFill>
                <a:effectLst/>
                <a:latin typeface="Arial" panose="020B0604020202020204" pitchFamily="34" charset="0"/>
              </a:rPr>
              <a:t>Sda</a:t>
            </a: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26</a:t>
            </a:fld>
            <a:endParaRPr lang="en-US"/>
          </a:p>
        </p:txBody>
      </p:sp>
    </p:spTree>
    <p:extLst>
      <p:ext uri="{BB962C8B-B14F-4D97-AF65-F5344CB8AC3E}">
        <p14:creationId xmlns:p14="http://schemas.microsoft.com/office/powerpoint/2010/main" val="3107331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10 seconds</a:t>
            </a:r>
          </a:p>
          <a:p>
            <a:pPr marL="457200" rtl="0" fontAlgn="base">
              <a:spcBef>
                <a:spcPts val="120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Now let us choose 1C allocation from the list of static IO efficient schemes to analyze how SDd with1C violates FP</a:t>
            </a:r>
          </a:p>
          <a:p>
            <a:pPr marL="457200" rtl="0" fontAlgn="base">
              <a:spcBef>
                <a:spcPts val="120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(Analyze, examine, investigate,)</a:t>
            </a:r>
          </a:p>
        </p:txBody>
      </p:sp>
      <p:sp>
        <p:nvSpPr>
          <p:cNvPr id="4" name="Slide Number Placeholder 3"/>
          <p:cNvSpPr>
            <a:spLocks noGrp="1"/>
          </p:cNvSpPr>
          <p:nvPr>
            <p:ph type="sldNum" sz="quarter" idx="5"/>
          </p:nvPr>
        </p:nvSpPr>
        <p:spPr/>
        <p:txBody>
          <a:bodyPr/>
          <a:lstStyle/>
          <a:p>
            <a:fld id="{B1FEB071-0ED5-4B51-B90D-0940F107579B}" type="slidenum">
              <a:rPr lang="en-US" smtClean="0"/>
              <a:t>27</a:t>
            </a:fld>
            <a:endParaRPr lang="en-US"/>
          </a:p>
        </p:txBody>
      </p:sp>
    </p:spTree>
    <p:extLst>
      <p:ext uri="{BB962C8B-B14F-4D97-AF65-F5344CB8AC3E}">
        <p14:creationId xmlns:p14="http://schemas.microsoft.com/office/powerpoint/2010/main" val="340012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 seconds</a:t>
            </a:r>
          </a:p>
          <a:p>
            <a:endParaRPr lang="en-US"/>
          </a:p>
          <a:p>
            <a:r>
              <a:rPr lang="en-US"/>
              <a:t>Now </a:t>
            </a:r>
          </a:p>
          <a:p>
            <a:r>
              <a:rPr lang="en-US" sz="1800" b="0" i="0" u="none" strike="noStrike">
                <a:solidFill>
                  <a:srgbClr val="000000"/>
                </a:solidFill>
                <a:effectLst/>
                <a:latin typeface="Arial" panose="020B0604020202020204" pitchFamily="34" charset="0"/>
              </a:rPr>
              <a:t>           In 1C the database is visualized as an array of bins</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same keyword entries are stored in adjacent bins</a:t>
            </a:r>
          </a:p>
          <a:p>
            <a:pPr marL="45720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Arial" panose="020B0604020202020204" pitchFamily="34" charset="0"/>
              </a:rPr>
              <a:t>3) to achieve optimal locality during search</a:t>
            </a:r>
          </a:p>
          <a:p>
            <a:pPr marL="45720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Arial" panose="020B0604020202020204" pitchFamily="34" charset="0"/>
              </a:rPr>
              <a:t>4) if bins are not full, dummy entries are added, which is denoted by the gray circles here</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2) For simplicity lets just omit the file identifiers from the bin entries from now onwards</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28</a:t>
            </a:fld>
            <a:endParaRPr lang="en-US"/>
          </a:p>
        </p:txBody>
      </p:sp>
    </p:spTree>
    <p:extLst>
      <p:ext uri="{BB962C8B-B14F-4D97-AF65-F5344CB8AC3E}">
        <p14:creationId xmlns:p14="http://schemas.microsoft.com/office/powerpoint/2010/main" val="3253140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In 1C scheme  (like any other IO efficient schemes) placement of the entries is a direct function of their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So if we place the entries from </a:t>
            </a:r>
            <a:r>
              <a:rPr lang="en-US" sz="1800" b="0" i="0" u="none" strike="noStrike" err="1">
                <a:solidFill>
                  <a:srgbClr val="000000"/>
                </a:solidFill>
                <a:effectLst/>
                <a:latin typeface="Arial" panose="020B0604020202020204" pitchFamily="34" charset="0"/>
              </a:rPr>
              <a:t>older+oldest</a:t>
            </a:r>
            <a:r>
              <a:rPr lang="en-US" sz="1800" b="0" i="0" u="none" strike="noStrike">
                <a:solidFill>
                  <a:srgbClr val="000000"/>
                </a:solidFill>
                <a:effectLst/>
                <a:latin typeface="Arial" panose="020B0604020202020204" pitchFamily="34" charset="0"/>
              </a:rPr>
              <a:t> directly to the bins of NEW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as soon the second cat keyword is placed in the third bin,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the server learns that it must be related to the entry already stored in the second bin, violating FP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Placement becomes a function of the keyword value , (now the placement matters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29</a:t>
            </a:fld>
            <a:endParaRPr lang="en-US"/>
          </a:p>
        </p:txBody>
      </p:sp>
    </p:spTree>
    <p:extLst>
      <p:ext uri="{BB962C8B-B14F-4D97-AF65-F5344CB8AC3E}">
        <p14:creationId xmlns:p14="http://schemas.microsoft.com/office/powerpoint/2010/main" val="6260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rtl="0">
              <a:spcBef>
                <a:spcPts val="0"/>
              </a:spcBef>
              <a:spcAft>
                <a:spcPts val="0"/>
              </a:spcAft>
            </a:pPr>
            <a:r>
              <a:rPr lang="en-US" sz="1800" b="0" i="0" u="none" strike="noStrike">
                <a:solidFill>
                  <a:srgbClr val="000000"/>
                </a:solidFill>
                <a:effectLst/>
                <a:latin typeface="Arial" panose="020B0604020202020204" pitchFamily="34" charset="0"/>
              </a:rPr>
              <a:t>3/4/5 reduce time, directly say DSE</a:t>
            </a:r>
          </a:p>
          <a:p>
            <a:pPr indent="457200" rtl="0">
              <a:spcBef>
                <a:spcPts val="0"/>
              </a:spcBef>
              <a:spcAft>
                <a:spcPts val="0"/>
              </a:spcAft>
            </a:pPr>
            <a:r>
              <a:rPr lang="en-US" sz="1800" b="0" i="0" u="none" strike="noStrike">
                <a:solidFill>
                  <a:srgbClr val="000000"/>
                </a:solidFill>
                <a:effectLst/>
                <a:latin typeface="Arial" panose="020B0604020202020204" pitchFamily="34" charset="0"/>
              </a:rPr>
              <a:t>Encrypted docs+ encrypted </a:t>
            </a:r>
            <a:r>
              <a:rPr lang="en-US" sz="1800" b="0" i="0" u="none" strike="noStrike" err="1">
                <a:solidFill>
                  <a:srgbClr val="000000"/>
                </a:solidFill>
                <a:effectLst/>
                <a:latin typeface="Arial" panose="020B0604020202020204" pitchFamily="34" charset="0"/>
              </a:rPr>
              <a:t>ind</a:t>
            </a: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r>
              <a:rPr lang="en-US" sz="1800" b="0" i="0" u="none" strike="noStrike">
                <a:solidFill>
                  <a:srgbClr val="000000"/>
                </a:solidFill>
                <a:effectLst/>
                <a:latin typeface="Arial" panose="020B0604020202020204" pitchFamily="34" charset="0"/>
              </a:rPr>
              <a:t>20 Seconds</a:t>
            </a:r>
          </a:p>
          <a:p>
            <a:pPr indent="457200" rtl="0">
              <a:spcBef>
                <a:spcPts val="0"/>
              </a:spcBef>
              <a:spcAft>
                <a:spcPts val="0"/>
              </a:spcAft>
            </a:pPr>
            <a:endParaRPr lang="en-US" sz="1800" b="0" i="0" u="none" strike="noStrike">
              <a:solidFill>
                <a:srgbClr val="000000"/>
              </a:solidFill>
              <a:effectLst/>
              <a:latin typeface="Arial" panose="020B0604020202020204" pitchFamily="34" charset="0"/>
            </a:endParaRPr>
          </a:p>
          <a:p>
            <a:pPr indent="457200" rtl="0">
              <a:spcBef>
                <a:spcPts val="0"/>
              </a:spcBef>
              <a:spcAft>
                <a:spcPts val="0"/>
              </a:spcAft>
            </a:pPr>
            <a:r>
              <a:rPr lang="en-US" sz="1800" b="0" i="0" u="none" strike="noStrike">
                <a:solidFill>
                  <a:srgbClr val="000000"/>
                </a:solidFill>
                <a:effectLst/>
                <a:latin typeface="Arial" panose="020B0604020202020204" pitchFamily="34" charset="0"/>
              </a:rPr>
              <a:t>1) Now lets talk about how searchable encryption works</a:t>
            </a:r>
          </a:p>
          <a:p>
            <a:pPr indent="457200" rtl="0">
              <a:spcBef>
                <a:spcPts val="0"/>
              </a:spcBef>
              <a:spcAft>
                <a:spcPts val="0"/>
              </a:spcAft>
            </a:pPr>
            <a:r>
              <a:rPr lang="en-US" sz="1800" b="0" i="0" u="none" strike="noStrike">
                <a:solidFill>
                  <a:srgbClr val="000000"/>
                </a:solidFill>
                <a:effectLst/>
                <a:latin typeface="Arial" panose="020B0604020202020204" pitchFamily="34" charset="0"/>
              </a:rPr>
              <a:t>2) Say The client has lots of files with keywords, which they want to search later</a:t>
            </a:r>
            <a:br>
              <a:rPr lang="en-US" b="0">
                <a:effectLst/>
              </a:rPr>
            </a:br>
            <a:r>
              <a:rPr lang="en-US" b="0">
                <a:effectLst/>
              </a:rPr>
              <a:t>                 SO they create an </a:t>
            </a:r>
            <a:r>
              <a:rPr lang="en-US" sz="1800" b="0" i="0" u="none" strike="noStrike">
                <a:solidFill>
                  <a:srgbClr val="000000"/>
                </a:solidFill>
                <a:effectLst/>
                <a:latin typeface="Arial" panose="020B0604020202020204" pitchFamily="34" charset="0"/>
              </a:rPr>
              <a:t>encrypted map index. </a:t>
            </a:r>
            <a:endParaRPr lang="en-US" sz="1200" b="0" i="0" u="none" strike="noStrike">
              <a:solidFill>
                <a:schemeClr val="tx1"/>
              </a:solidFill>
              <a:effectLst/>
              <a:latin typeface="+mn-lt"/>
            </a:endParaRPr>
          </a:p>
          <a:p>
            <a:pPr indent="457200" rtl="0">
              <a:spcBef>
                <a:spcPts val="0"/>
              </a:spcBef>
              <a:spcAft>
                <a:spcPts val="0"/>
              </a:spcAft>
            </a:pPr>
            <a:r>
              <a:rPr lang="en-US" sz="1200" b="0" i="0" u="none" strike="noStrike">
                <a:solidFill>
                  <a:schemeClr val="tx1"/>
                </a:solidFill>
                <a:effectLst/>
                <a:latin typeface="+mn-lt"/>
              </a:rPr>
              <a:t>     </a:t>
            </a:r>
            <a:r>
              <a:rPr lang="en-US" sz="1800" b="0" i="0" u="none" strike="noStrike">
                <a:solidFill>
                  <a:srgbClr val="000000"/>
                </a:solidFill>
                <a:effectLst/>
                <a:latin typeface="Arial" panose="020B0604020202020204" pitchFamily="34" charset="0"/>
              </a:rPr>
              <a:t>Which maps each keyword to the file identifiers</a:t>
            </a:r>
          </a:p>
          <a:p>
            <a:pPr marL="0" indent="0" rtl="0">
              <a:spcBef>
                <a:spcPts val="0"/>
              </a:spcBef>
              <a:spcAft>
                <a:spcPts val="0"/>
              </a:spcAft>
              <a:buNone/>
            </a:pPr>
            <a:r>
              <a:rPr lang="en-US" sz="1800" b="0" i="0" u="none" strike="noStrike">
                <a:solidFill>
                  <a:srgbClr val="000000"/>
                </a:solidFill>
                <a:effectLst/>
                <a:latin typeface="Arial" panose="020B0604020202020204" pitchFamily="34" charset="0"/>
              </a:rPr>
              <a:t>            4) The index along with the encrypted files are then uploaded to the server</a:t>
            </a:r>
          </a:p>
          <a:p>
            <a:pPr indent="457200" rtl="0">
              <a:spcBef>
                <a:spcPts val="0"/>
              </a:spcBef>
              <a:spcAft>
                <a:spcPts val="0"/>
              </a:spcAft>
            </a:pPr>
            <a:br>
              <a:rPr lang="en-US" b="0">
                <a:effectLst/>
              </a:rPr>
            </a:br>
            <a:endParaRPr lang="en-US" b="0">
              <a:effectLst/>
            </a:endParaRPr>
          </a:p>
          <a:p>
            <a:pPr indent="457200" rtl="0">
              <a:spcBef>
                <a:spcPts val="0"/>
              </a:spcBef>
              <a:spcAft>
                <a:spcPts val="0"/>
              </a:spcAft>
            </a:pPr>
            <a:r>
              <a:rPr lang="en-US" b="0">
                <a:effectLst/>
              </a:rPr>
              <a:t>(The client has documents with keywords, which they want to search later, they create an encrypted index out of those keywords</a:t>
            </a:r>
          </a:p>
          <a:p>
            <a:pPr indent="457200" rtl="0">
              <a:spcBef>
                <a:spcPts val="0"/>
              </a:spcBef>
              <a:spcAft>
                <a:spcPts val="0"/>
              </a:spcAft>
            </a:pPr>
            <a:r>
              <a:rPr lang="en-US" b="0">
                <a:effectLst/>
              </a:rPr>
              <a:t>And upload it along with the encrypted files to the server )</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a:t>
            </a:fld>
            <a:endParaRPr lang="en-US"/>
          </a:p>
        </p:txBody>
      </p:sp>
    </p:spTree>
    <p:extLst>
      <p:ext uri="{BB962C8B-B14F-4D97-AF65-F5344CB8AC3E}">
        <p14:creationId xmlns:p14="http://schemas.microsoft.com/office/powerpoint/2010/main" val="2672814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Arial" panose="020B0604020202020204" pitchFamily="34" charset="0"/>
            </a:endParaRPr>
          </a:p>
          <a:p>
            <a:r>
              <a:rPr lang="en-US"/>
              <a:t>To solve this, we replace </a:t>
            </a:r>
            <a:r>
              <a:rPr lang="en-US" err="1"/>
              <a:t>omaps</a:t>
            </a:r>
            <a:r>
              <a:rPr lang="en-US"/>
              <a:t> with</a:t>
            </a:r>
          </a:p>
        </p:txBody>
      </p:sp>
      <p:sp>
        <p:nvSpPr>
          <p:cNvPr id="4" name="Slide Number Placeholder 3"/>
          <p:cNvSpPr>
            <a:spLocks noGrp="1"/>
          </p:cNvSpPr>
          <p:nvPr>
            <p:ph type="sldNum" sz="quarter" idx="5"/>
          </p:nvPr>
        </p:nvSpPr>
        <p:spPr/>
        <p:txBody>
          <a:bodyPr/>
          <a:lstStyle/>
          <a:p>
            <a:fld id="{B1FEB071-0ED5-4B51-B90D-0940F107579B}" type="slidenum">
              <a:rPr lang="en-US" smtClean="0"/>
              <a:t>30</a:t>
            </a:fld>
            <a:endParaRPr lang="en-US"/>
          </a:p>
        </p:txBody>
      </p:sp>
    </p:spTree>
    <p:extLst>
      <p:ext uri="{BB962C8B-B14F-4D97-AF65-F5344CB8AC3E}">
        <p14:creationId xmlns:p14="http://schemas.microsoft.com/office/powerpoint/2010/main" val="139117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24-30 : 2 minutes</a:t>
            </a:r>
          </a:p>
          <a:p>
            <a:endParaRPr lang="en-US"/>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0" i="0" u="none" strike="noStrike">
                <a:solidFill>
                  <a:srgbClr val="000000"/>
                </a:solidFill>
                <a:effectLst/>
                <a:latin typeface="Arial" panose="020B0604020202020204" pitchFamily="34" charset="0"/>
              </a:rPr>
              <a:t>with a novel asymptotically better performing protocol called oblivious merge to achieve our I/O efficient framework called L-SDd</a:t>
            </a:r>
          </a:p>
          <a:p>
            <a:r>
              <a:rPr lang="en-US"/>
              <a:t> </a:t>
            </a:r>
          </a:p>
        </p:txBody>
      </p:sp>
      <p:sp>
        <p:nvSpPr>
          <p:cNvPr id="4" name="Slide Number Placeholder 3"/>
          <p:cNvSpPr>
            <a:spLocks noGrp="1"/>
          </p:cNvSpPr>
          <p:nvPr>
            <p:ph type="sldNum" sz="quarter" idx="5"/>
          </p:nvPr>
        </p:nvSpPr>
        <p:spPr/>
        <p:txBody>
          <a:bodyPr/>
          <a:lstStyle/>
          <a:p>
            <a:fld id="{B1FEB071-0ED5-4B51-B90D-0940F107579B}" type="slidenum">
              <a:rPr lang="en-US" smtClean="0"/>
              <a:t>31</a:t>
            </a:fld>
            <a:endParaRPr lang="en-US"/>
          </a:p>
        </p:txBody>
      </p:sp>
    </p:spTree>
    <p:extLst>
      <p:ext uri="{BB962C8B-B14F-4D97-AF65-F5344CB8AC3E}">
        <p14:creationId xmlns:p14="http://schemas.microsoft.com/office/powerpoint/2010/main" val="830228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protocol merges two equal sized index preserving the locality of the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(10mins </a:t>
            </a:r>
            <a:r>
              <a:rPr lang="en-US">
                <a:sym typeface="Wingdings" panose="05000000000000000000" pitchFamily="2" charset="2"/>
              </a:rPr>
              <a:t> need to make 9</a:t>
            </a:r>
            <a:r>
              <a:rPr lang="en-US"/>
              <a:t>)</a:t>
            </a:r>
          </a:p>
        </p:txBody>
      </p:sp>
      <p:sp>
        <p:nvSpPr>
          <p:cNvPr id="4" name="Slide Number Placeholder 3"/>
          <p:cNvSpPr>
            <a:spLocks noGrp="1"/>
          </p:cNvSpPr>
          <p:nvPr>
            <p:ph type="sldNum" sz="quarter" idx="5"/>
          </p:nvPr>
        </p:nvSpPr>
        <p:spPr/>
        <p:txBody>
          <a:bodyPr/>
          <a:lstStyle/>
          <a:p>
            <a:fld id="{B1FEB071-0ED5-4B51-B90D-0940F107579B}" type="slidenum">
              <a:rPr lang="en-US" smtClean="0"/>
              <a:t>32</a:t>
            </a:fld>
            <a:endParaRPr lang="en-US"/>
          </a:p>
        </p:txBody>
      </p:sp>
    </p:spTree>
    <p:extLst>
      <p:ext uri="{BB962C8B-B14F-4D97-AF65-F5344CB8AC3E}">
        <p14:creationId xmlns:p14="http://schemas.microsoft.com/office/powerpoint/2010/main" val="188327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31-38 : 1 min 30 seconds</a:t>
            </a:r>
          </a:p>
          <a:p>
            <a:endParaRPr lang="en-US"/>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Now let us see the steps of oblivious merge at a high level</a:t>
            </a:r>
          </a:p>
          <a:p>
            <a:pPr marL="457200"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First, Elements of OLDER and OLDEST are copied into a buffer</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33</a:t>
            </a:fld>
            <a:endParaRPr lang="en-US"/>
          </a:p>
        </p:txBody>
      </p:sp>
    </p:spTree>
    <p:extLst>
      <p:ext uri="{BB962C8B-B14F-4D97-AF65-F5344CB8AC3E}">
        <p14:creationId xmlns:p14="http://schemas.microsoft.com/office/powerpoint/2010/main" val="426071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1) They are then obliviously sorted based on the lexicographic order of the keywords. </a:t>
            </a:r>
          </a:p>
          <a:p>
            <a:r>
              <a:rPr lang="en-US" sz="1800" b="0" i="0" u="none" strike="noStrike">
                <a:solidFill>
                  <a:srgbClr val="000000"/>
                </a:solidFill>
                <a:effectLst/>
                <a:latin typeface="Arial" panose="020B0604020202020204" pitchFamily="34" charset="0"/>
              </a:rPr>
              <a:t>2) Then each element is assigned a destination bin tag, </a:t>
            </a:r>
          </a:p>
          <a:p>
            <a:r>
              <a:rPr lang="en-US" sz="1800" b="0" i="0" u="none" strike="noStrike">
                <a:solidFill>
                  <a:srgbClr val="000000"/>
                </a:solidFill>
                <a:effectLst/>
                <a:latin typeface="Arial" panose="020B0604020202020204" pitchFamily="34" charset="0"/>
              </a:rPr>
              <a:t>3) </a:t>
            </a:r>
            <a:r>
              <a:rPr lang="en-US" sz="1200" b="0" i="0" u="none" strike="noStrike">
                <a:solidFill>
                  <a:srgbClr val="000000"/>
                </a:solidFill>
                <a:effectLst/>
                <a:latin typeface="Arial" panose="020B0604020202020204" pitchFamily="34" charset="0"/>
              </a:rPr>
              <a:t>Dummy entries are added for each bin, up to their max capacity, which is 3 here, to hide the number of real &amp; dummy entries</a:t>
            </a:r>
          </a:p>
          <a:p>
            <a:endParaRPr lang="en-US" sz="1200"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34</a:t>
            </a:fld>
            <a:endParaRPr lang="en-US"/>
          </a:p>
        </p:txBody>
      </p:sp>
    </p:spTree>
    <p:extLst>
      <p:ext uri="{BB962C8B-B14F-4D97-AF65-F5344CB8AC3E}">
        <p14:creationId xmlns:p14="http://schemas.microsoft.com/office/powerpoint/2010/main" val="1615652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1)The buffer is then obliviously sorted again,  with respect to the bin tags,</a:t>
            </a:r>
          </a:p>
          <a:p>
            <a:r>
              <a:rPr lang="en-US" sz="1800" b="0" i="0" u="none" strike="noStrike">
                <a:solidFill>
                  <a:srgbClr val="000000"/>
                </a:solidFill>
                <a:effectLst/>
                <a:latin typeface="Arial" panose="020B0604020202020204" pitchFamily="34" charset="0"/>
              </a:rPr>
              <a:t>2) grouping all entries with the same bin tag together. </a:t>
            </a:r>
          </a:p>
          <a:p>
            <a:r>
              <a:rPr lang="en-US" sz="1800" b="0" i="0" u="none" strike="noStrike">
                <a:solidFill>
                  <a:srgbClr val="000000"/>
                </a:solidFill>
                <a:effectLst/>
                <a:latin typeface="Arial" panose="020B0604020202020204" pitchFamily="34" charset="0"/>
              </a:rPr>
              <a:t>Since each bin is assigned more than 3 entries, a linear scan is performed to tag the entries to be discarded as dummies</a:t>
            </a:r>
          </a:p>
          <a:p>
            <a:endParaRPr lang="en-US" sz="1800" b="0" i="0" u="none" strike="noStrike">
              <a:solidFill>
                <a:srgbClr val="000000"/>
              </a:solidFill>
              <a:effectLst/>
              <a:latin typeface="Arial" panose="020B0604020202020204" pitchFamily="34" charset="0"/>
            </a:endParaRPr>
          </a:p>
          <a:p>
            <a:endParaRPr lang="en-US" sz="1800" b="0" i="0" u="none" strike="noStrike">
              <a:solidFill>
                <a:srgbClr val="000000"/>
              </a:solidFill>
              <a:effectLst/>
              <a:latin typeface="Arial" panose="020B0604020202020204" pitchFamily="34" charset="0"/>
            </a:endParaRPr>
          </a:p>
          <a:p>
            <a:r>
              <a:rPr lang="en-US" sz="1200" b="0" i="0" u="none" strike="noStrike">
                <a:solidFill>
                  <a:srgbClr val="000000"/>
                </a:solidFill>
                <a:effectLst/>
                <a:latin typeface="Arial" panose="020B0604020202020204" pitchFamily="34" charset="0"/>
              </a:rPr>
              <a:t>Since more elements are assigned to each bin than it can hold, a linear scan is performed to mark the entries that we want to  discard as dummies. </a:t>
            </a:r>
          </a:p>
          <a:p>
            <a:endParaRPr lang="en-US" sz="1200"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35</a:t>
            </a:fld>
            <a:endParaRPr lang="en-US"/>
          </a:p>
        </p:txBody>
      </p:sp>
    </p:spTree>
    <p:extLst>
      <p:ext uri="{BB962C8B-B14F-4D97-AF65-F5344CB8AC3E}">
        <p14:creationId xmlns:p14="http://schemas.microsoft.com/office/powerpoint/2010/main" val="3619121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tags are shown as red infinity symbol</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36</a:t>
            </a:fld>
            <a:endParaRPr lang="en-US"/>
          </a:p>
        </p:txBody>
      </p:sp>
    </p:spTree>
    <p:extLst>
      <p:ext uri="{BB962C8B-B14F-4D97-AF65-F5344CB8AC3E}">
        <p14:creationId xmlns:p14="http://schemas.microsoft.com/office/powerpoint/2010/main" val="3330792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Another order-preserving oblivious sort pushes the dummy entries to the end.</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37</a:t>
            </a:fld>
            <a:endParaRPr lang="en-US"/>
          </a:p>
        </p:txBody>
      </p:sp>
    </p:spTree>
    <p:extLst>
      <p:ext uri="{BB962C8B-B14F-4D97-AF65-F5344CB8AC3E}">
        <p14:creationId xmlns:p14="http://schemas.microsoft.com/office/powerpoint/2010/main" val="3164228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are then discarded</a:t>
            </a:r>
          </a:p>
        </p:txBody>
      </p:sp>
      <p:sp>
        <p:nvSpPr>
          <p:cNvPr id="4" name="Slide Number Placeholder 3"/>
          <p:cNvSpPr>
            <a:spLocks noGrp="1"/>
          </p:cNvSpPr>
          <p:nvPr>
            <p:ph type="sldNum" sz="quarter" idx="5"/>
          </p:nvPr>
        </p:nvSpPr>
        <p:spPr/>
        <p:txBody>
          <a:bodyPr/>
          <a:lstStyle/>
          <a:p>
            <a:fld id="{B1FEB071-0ED5-4B51-B90D-0940F107579B}" type="slidenum">
              <a:rPr lang="en-US" smtClean="0"/>
              <a:t>38</a:t>
            </a:fld>
            <a:endParaRPr lang="en-US"/>
          </a:p>
        </p:txBody>
      </p:sp>
    </p:spTree>
    <p:extLst>
      <p:ext uri="{BB962C8B-B14F-4D97-AF65-F5344CB8AC3E}">
        <p14:creationId xmlns:p14="http://schemas.microsoft.com/office/powerpoint/2010/main" val="4199870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 Finally, the remaining elements are grouped into sets of 3 and placed into their respective bins in the new index. </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39</a:t>
            </a:fld>
            <a:endParaRPr lang="en-US"/>
          </a:p>
        </p:txBody>
      </p:sp>
    </p:spTree>
    <p:extLst>
      <p:ext uri="{BB962C8B-B14F-4D97-AF65-F5344CB8AC3E}">
        <p14:creationId xmlns:p14="http://schemas.microsoft.com/office/powerpoint/2010/main" val="71999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a:t>
            </a:r>
          </a:p>
          <a:p>
            <a:r>
              <a:rPr lang="en-US"/>
              <a:t>15 seconds</a:t>
            </a:r>
          </a:p>
          <a:p>
            <a:pPr marL="457200" rtl="0">
              <a:spcBef>
                <a:spcPts val="0"/>
              </a:spcBef>
              <a:spcAft>
                <a:spcPts val="0"/>
              </a:spcAft>
            </a:pPr>
            <a:br>
              <a:rPr lang="en-US" b="0">
                <a:effectLst/>
              </a:rPr>
            </a:br>
            <a:r>
              <a:rPr lang="en-US" b="0">
                <a:effectLst/>
              </a:rPr>
              <a:t>1) later we can support encrypted searches</a:t>
            </a:r>
          </a:p>
          <a:p>
            <a:pPr marL="457200" rtl="0">
              <a:spcBef>
                <a:spcPts val="0"/>
              </a:spcBef>
              <a:spcAft>
                <a:spcPts val="0"/>
              </a:spcAft>
            </a:pPr>
            <a:r>
              <a:rPr lang="en-US" b="0">
                <a:effectLst/>
              </a:rPr>
              <a:t>2) </a:t>
            </a:r>
            <a:r>
              <a:rPr lang="en-US" sz="1800" b="0" i="0" u="none" strike="noStrike">
                <a:solidFill>
                  <a:srgbClr val="000000"/>
                </a:solidFill>
                <a:effectLst/>
                <a:latin typeface="Arial" panose="020B0604020202020204" pitchFamily="34" charset="0"/>
              </a:rPr>
              <a:t>client sends an encrypted search token to the server</a:t>
            </a:r>
          </a:p>
          <a:p>
            <a:pPr marL="457200" rtl="0">
              <a:spcBef>
                <a:spcPts val="0"/>
              </a:spcBef>
              <a:spcAft>
                <a:spcPts val="0"/>
              </a:spcAft>
            </a:pPr>
            <a:r>
              <a:rPr lang="en-US" sz="1800" b="0" i="0" u="none" strike="noStrike">
                <a:solidFill>
                  <a:srgbClr val="000000"/>
                </a:solidFill>
                <a:effectLst/>
                <a:latin typeface="Arial" panose="020B0604020202020204" pitchFamily="34" charset="0"/>
              </a:rPr>
              <a:t>3) And The server returns the corresponding results</a:t>
            </a:r>
            <a:endParaRPr lang="en-US" b="0">
              <a:effectLst/>
            </a:endParaRPr>
          </a:p>
          <a:p>
            <a:br>
              <a:rPr lang="en-US"/>
            </a:br>
            <a:endParaRPr lang="en-US"/>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4</a:t>
            </a:fld>
            <a:endParaRPr lang="en-US"/>
          </a:p>
        </p:txBody>
      </p:sp>
    </p:spTree>
    <p:extLst>
      <p:ext uri="{BB962C8B-B14F-4D97-AF65-F5344CB8AC3E}">
        <p14:creationId xmlns:p14="http://schemas.microsoft.com/office/powerpoint/2010/main" val="915257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Throughout the oblivious merge process we either use oblivious sorting or linear scanning, both operations do not reveal the keyword entries' order and quantity to the 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rial" panose="020B0604020202020204" pitchFamily="34" charset="0"/>
              </a:rPr>
              <a:t>Throughout the process, we are either performing oblivious sorting or linear scanning, both of these operations ensure that no information is revealed to the server about the keyword entries' order or quantity.</a:t>
            </a:r>
          </a:p>
          <a:p>
            <a:endParaRPr lang="en-US"/>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40</a:t>
            </a:fld>
            <a:endParaRPr lang="en-US"/>
          </a:p>
        </p:txBody>
      </p:sp>
    </p:spTree>
    <p:extLst>
      <p:ext uri="{BB962C8B-B14F-4D97-AF65-F5344CB8AC3E}">
        <p14:creationId xmlns:p14="http://schemas.microsoft.com/office/powerpoint/2010/main" val="4192954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11minutes</a:t>
            </a: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1) We implemented the static schemes presented in these two works, which are 1C, 2C, NlogN, and several variants of NlogN</a:t>
            </a: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and instantiated them with </a:t>
            </a:r>
            <a:r>
              <a:rPr lang="en-US" sz="1800" b="0" i="0" u="none" strike="noStrike" err="1">
                <a:solidFill>
                  <a:srgbClr val="000000"/>
                </a:solidFill>
                <a:effectLst/>
                <a:latin typeface="Arial" panose="020B0604020202020204" pitchFamily="34" charset="0"/>
              </a:rPr>
              <a:t>LSDd</a:t>
            </a: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2) We performed several optimizations to Oblivious merge protocol tailored for each of these static schemes</a:t>
            </a: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3) We did not implement the others, as they are mostly theoretical, </a:t>
            </a:r>
          </a:p>
          <a:p>
            <a:pPr marL="457200" rtl="0" fontAlgn="base">
              <a:spcBef>
                <a:spcPts val="120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4) But with appropriate modifications to the oblivious merge protocol, </a:t>
            </a:r>
            <a:r>
              <a:rPr lang="en-US" sz="1800" b="0" i="0" u="none" strike="noStrike" err="1">
                <a:solidFill>
                  <a:srgbClr val="000000"/>
                </a:solidFill>
                <a:effectLst/>
                <a:latin typeface="Arial" panose="020B0604020202020204" pitchFamily="34" charset="0"/>
              </a:rPr>
              <a:t>LSDd</a:t>
            </a:r>
            <a:r>
              <a:rPr lang="en-US" sz="1800" b="0" i="0" u="none" strike="noStrike">
                <a:solidFill>
                  <a:srgbClr val="000000"/>
                </a:solidFill>
                <a:effectLst/>
                <a:latin typeface="Arial" panose="020B0604020202020204" pitchFamily="34" charset="0"/>
              </a:rPr>
              <a:t> can work with other </a:t>
            </a:r>
            <a:r>
              <a:rPr lang="en-US" sz="1800"/>
              <a:t>static I/O-efficient SE schemes as well</a:t>
            </a:r>
          </a:p>
          <a:p>
            <a:pPr marL="457200" rtl="0" fontAlgn="base">
              <a:spcBef>
                <a:spcPts val="1200"/>
              </a:spcBef>
              <a:spcAft>
                <a:spcPts val="0"/>
              </a:spcAft>
              <a:buFont typeface="Arial" panose="020B0604020202020204" pitchFamily="34" charset="0"/>
              <a:buChar char="•"/>
            </a:pPr>
            <a:endParaRPr lang="en-US" sz="1800" b="0" i="0" u="none" strike="noStrike">
              <a:solidFill>
                <a:srgbClr val="000000"/>
              </a:solidFill>
              <a:effectLst/>
              <a:latin typeface="Arial" panose="020B0604020202020204" pitchFamily="34" charset="0"/>
            </a:endParaRPr>
          </a:p>
          <a:p>
            <a:pPr marL="457200" rtl="0" fontAlgn="base">
              <a:spcBef>
                <a:spcPts val="120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1FEB071-0ED5-4B51-B90D-0940F107579B}" type="slidenum">
              <a:rPr lang="en-US" smtClean="0"/>
              <a:t>41</a:t>
            </a:fld>
            <a:endParaRPr lang="en-US"/>
          </a:p>
        </p:txBody>
      </p:sp>
    </p:spTree>
    <p:extLst>
      <p:ext uri="{BB962C8B-B14F-4D97-AF65-F5344CB8AC3E}">
        <p14:creationId xmlns:p14="http://schemas.microsoft.com/office/powerpoint/2010/main" val="2588635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11minutes</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1) We performed experiments for both our io efficient </a:t>
            </a:r>
            <a:r>
              <a:rPr lang="en-US" sz="1800" err="1">
                <a:sym typeface="Wingdings" panose="05000000000000000000" pitchFamily="2" charset="2"/>
              </a:rPr>
              <a:t>LSDd</a:t>
            </a:r>
            <a:r>
              <a:rPr lang="en-US" sz="1800">
                <a:sym typeface="Wingdings" panose="05000000000000000000" pitchFamily="2" charset="2"/>
              </a:rPr>
              <a:t> and </a:t>
            </a:r>
            <a:r>
              <a:rPr lang="en-US" sz="1800" err="1">
                <a:sym typeface="Wingdings" panose="05000000000000000000" pitchFamily="2" charset="2"/>
              </a:rPr>
              <a:t>Sda</a:t>
            </a:r>
            <a:r>
              <a:rPr lang="en-US" sz="1800">
                <a:sym typeface="Wingdings" panose="05000000000000000000" pitchFamily="2" charset="2"/>
              </a:rPr>
              <a:t> schemes against the original non Io-efficient SDd/</a:t>
            </a:r>
            <a:r>
              <a:rPr lang="en-US" sz="1800" err="1">
                <a:sym typeface="Wingdings" panose="05000000000000000000" pitchFamily="2" charset="2"/>
              </a:rPr>
              <a:t>Sda</a:t>
            </a:r>
            <a:r>
              <a:rPr lang="en-US" sz="1800">
                <a:sym typeface="Wingdings" panose="05000000000000000000" pitchFamily="2" charset="2"/>
              </a:rPr>
              <a:t> </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   Results show that search time of our schemes are </a:t>
            </a:r>
            <a:r>
              <a:rPr lang="en-US" sz="1800" err="1">
                <a:sym typeface="Wingdings" panose="05000000000000000000" pitchFamily="2" charset="2"/>
              </a:rPr>
              <a:t>upto</a:t>
            </a:r>
            <a:r>
              <a:rPr lang="en-US" sz="1800">
                <a:sym typeface="Wingdings" panose="05000000000000000000" pitchFamily="2" charset="2"/>
              </a:rPr>
              <a:t> 1000 times better on HDDs and 300 times better on SSDs</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Due to better </a:t>
            </a:r>
            <a:r>
              <a:rPr lang="en-US" sz="1800" err="1">
                <a:sym typeface="Wingdings" panose="05000000000000000000" pitchFamily="2" charset="2"/>
              </a:rPr>
              <a:t>assymptotics</a:t>
            </a:r>
            <a:r>
              <a:rPr lang="en-US" sz="1800">
                <a:sym typeface="Wingdings" panose="05000000000000000000" pitchFamily="2" charset="2"/>
              </a:rPr>
              <a:t> our schemes work somewhat better in RAM as well.</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endParaRPr lang="en-US" sz="1800">
              <a:sym typeface="Wingdings" panose="05000000000000000000" pitchFamily="2" charset="2"/>
            </a:endParaRP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We performed our experiments with various settings (like variable RS/DB/Cache), and with both synthetic and real datasets, and several practical scenarios</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endParaRPr lang="en-US" sz="1800"/>
          </a:p>
        </p:txBody>
      </p:sp>
      <p:sp>
        <p:nvSpPr>
          <p:cNvPr id="4" name="Slide Number Placeholder 3"/>
          <p:cNvSpPr>
            <a:spLocks noGrp="1"/>
          </p:cNvSpPr>
          <p:nvPr>
            <p:ph type="sldNum" sz="quarter" idx="5"/>
          </p:nvPr>
        </p:nvSpPr>
        <p:spPr/>
        <p:txBody>
          <a:bodyPr/>
          <a:lstStyle/>
          <a:p>
            <a:fld id="{B1FEB071-0ED5-4B51-B90D-0940F107579B}" type="slidenum">
              <a:rPr lang="en-US" smtClean="0"/>
              <a:t>42</a:t>
            </a:fld>
            <a:endParaRPr lang="en-US"/>
          </a:p>
        </p:txBody>
      </p:sp>
    </p:spTree>
    <p:extLst>
      <p:ext uri="{BB962C8B-B14F-4D97-AF65-F5344CB8AC3E}">
        <p14:creationId xmlns:p14="http://schemas.microsoft.com/office/powerpoint/2010/main" val="1994614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I want to conclude by again highlighting that</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We present two families of practical DSE schemes that combine FP+BP and IO-efficiency,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Two notions that were thought to be fundamentally incompatible, for the first time.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Our schemes perform asymptotically and empirically better than the </a:t>
            </a:r>
            <a:r>
              <a:rPr lang="en-US" sz="1800" b="0" i="0" u="none" strike="noStrike" err="1">
                <a:solidFill>
                  <a:srgbClr val="000000"/>
                </a:solidFill>
                <a:effectLst/>
                <a:latin typeface="Arial" panose="020B0604020202020204" pitchFamily="34" charset="0"/>
              </a:rPr>
              <a:t>sota</a:t>
            </a:r>
            <a:r>
              <a:rPr lang="en-US" sz="1800" b="0" i="0" u="none" strike="noStrike">
                <a:solidFill>
                  <a:srgbClr val="000000"/>
                </a:solidFill>
                <a:effectLst/>
                <a:latin typeface="Arial" panose="020B0604020202020204" pitchFamily="34" charset="0"/>
              </a:rPr>
              <a:t> non-IO efficient schemes.</a:t>
            </a: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1FEB071-0ED5-4B51-B90D-0940F107579B}" type="slidenum">
              <a:rPr lang="en-US" smtClean="0"/>
              <a:t>43</a:t>
            </a:fld>
            <a:endParaRPr lang="en-US"/>
          </a:p>
        </p:txBody>
      </p:sp>
    </p:spTree>
    <p:extLst>
      <p:ext uri="{BB962C8B-B14F-4D97-AF65-F5344CB8AC3E}">
        <p14:creationId xmlns:p14="http://schemas.microsoft.com/office/powerpoint/2010/main" val="961850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1FEB071-0ED5-4B51-B90D-0940F107579B}" type="slidenum">
              <a:rPr lang="en-US" smtClean="0"/>
              <a:t>44</a:t>
            </a:fld>
            <a:endParaRPr lang="en-US"/>
          </a:p>
        </p:txBody>
      </p:sp>
    </p:spTree>
    <p:extLst>
      <p:ext uri="{BB962C8B-B14F-4D97-AF65-F5344CB8AC3E}">
        <p14:creationId xmlns:p14="http://schemas.microsoft.com/office/powerpoint/2010/main" val="3584080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11minutes</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1) We performed experiments on both our io efficient </a:t>
            </a:r>
            <a:r>
              <a:rPr lang="en-US" sz="1800" err="1">
                <a:sym typeface="Wingdings" panose="05000000000000000000" pitchFamily="2" charset="2"/>
              </a:rPr>
              <a:t>LSDd</a:t>
            </a:r>
            <a:r>
              <a:rPr lang="en-US" sz="1800">
                <a:sym typeface="Wingdings" panose="05000000000000000000" pitchFamily="2" charset="2"/>
              </a:rPr>
              <a:t> and </a:t>
            </a:r>
            <a:r>
              <a:rPr lang="en-US" sz="1800" err="1">
                <a:sym typeface="Wingdings" panose="05000000000000000000" pitchFamily="2" charset="2"/>
              </a:rPr>
              <a:t>Sda</a:t>
            </a:r>
            <a:r>
              <a:rPr lang="en-US" sz="1800">
                <a:sym typeface="Wingdings" panose="05000000000000000000" pitchFamily="2" charset="2"/>
              </a:rPr>
              <a:t> schemes against the original non Io-efficient SDd/</a:t>
            </a:r>
            <a:r>
              <a:rPr lang="en-US" sz="1800" err="1">
                <a:sym typeface="Wingdings" panose="05000000000000000000" pitchFamily="2" charset="2"/>
              </a:rPr>
              <a:t>Sda</a:t>
            </a:r>
            <a:r>
              <a:rPr lang="en-US" sz="1800">
                <a:sym typeface="Wingdings" panose="05000000000000000000" pitchFamily="2" charset="2"/>
              </a:rPr>
              <a:t> </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   Results show that search time of our schemes are </a:t>
            </a:r>
            <a:r>
              <a:rPr lang="en-US" sz="1800" err="1">
                <a:sym typeface="Wingdings" panose="05000000000000000000" pitchFamily="2" charset="2"/>
              </a:rPr>
              <a:t>upto</a:t>
            </a:r>
            <a:r>
              <a:rPr lang="en-US" sz="1800">
                <a:sym typeface="Wingdings" panose="05000000000000000000" pitchFamily="2" charset="2"/>
              </a:rPr>
              <a:t> 1000 times better on HDDs and 300 times better on SSDs</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Due to better </a:t>
            </a:r>
            <a:r>
              <a:rPr lang="en-US" sz="1800" err="1">
                <a:sym typeface="Wingdings" panose="05000000000000000000" pitchFamily="2" charset="2"/>
              </a:rPr>
              <a:t>assymptotics</a:t>
            </a:r>
            <a:r>
              <a:rPr lang="en-US" sz="1800">
                <a:sym typeface="Wingdings" panose="05000000000000000000" pitchFamily="2" charset="2"/>
              </a:rPr>
              <a:t> our schemes work somewhat better in RAM as well.</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endParaRPr lang="en-US" sz="1800">
              <a:sym typeface="Wingdings" panose="05000000000000000000" pitchFamily="2" charset="2"/>
            </a:endParaRP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r>
              <a:rPr lang="en-US" sz="1800">
                <a:sym typeface="Wingdings" panose="05000000000000000000" pitchFamily="2" charset="2"/>
              </a:rPr>
              <a:t>We performed our experiments with various settings (like variable RS/DB/Cache), and with both synthetic and real datasets, and practical scenarios</a:t>
            </a:r>
          </a:p>
          <a:p>
            <a:pPr marL="457200" marR="0" lvl="0" indent="0" algn="l" defTabSz="914400" rtl="0" eaLnBrk="1" fontAlgn="base" latinLnBrk="0" hangingPunct="1">
              <a:lnSpc>
                <a:spcPct val="100000"/>
              </a:lnSpc>
              <a:spcBef>
                <a:spcPts val="1200"/>
              </a:spcBef>
              <a:spcAft>
                <a:spcPts val="0"/>
              </a:spcAft>
              <a:buClrTx/>
              <a:buSzTx/>
              <a:buFont typeface="Arial" panose="020B0604020202020204" pitchFamily="34" charset="0"/>
              <a:buChar char="•"/>
              <a:tabLst/>
              <a:defRPr/>
            </a:pPr>
            <a:endParaRPr lang="en-US" sz="1800"/>
          </a:p>
        </p:txBody>
      </p:sp>
      <p:sp>
        <p:nvSpPr>
          <p:cNvPr id="4" name="Slide Number Placeholder 3"/>
          <p:cNvSpPr>
            <a:spLocks noGrp="1"/>
          </p:cNvSpPr>
          <p:nvPr>
            <p:ph type="sldNum" sz="quarter" idx="5"/>
          </p:nvPr>
        </p:nvSpPr>
        <p:spPr/>
        <p:txBody>
          <a:bodyPr/>
          <a:lstStyle/>
          <a:p>
            <a:fld id="{B1FEB071-0ED5-4B51-B90D-0940F107579B}" type="slidenum">
              <a:rPr lang="en-US" smtClean="0"/>
              <a:t>46</a:t>
            </a:fld>
            <a:endParaRPr lang="en-US"/>
          </a:p>
        </p:txBody>
      </p:sp>
    </p:spTree>
    <p:extLst>
      <p:ext uri="{BB962C8B-B14F-4D97-AF65-F5344CB8AC3E}">
        <p14:creationId xmlns:p14="http://schemas.microsoft.com/office/powerpoint/2010/main" val="2388661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seconds</a:t>
            </a:r>
          </a:p>
          <a:p>
            <a:endParaRPr lang="en-US"/>
          </a:p>
          <a:p>
            <a:r>
              <a:rPr lang="en-US"/>
              <a:t>We implemented everything in C++, with 31 thousand LOC</a:t>
            </a:r>
          </a:p>
          <a:p>
            <a:endParaRPr lang="en-US"/>
          </a:p>
          <a:p>
            <a:r>
              <a:rPr lang="en-US"/>
              <a:t>We compare search and update time of our io-efficient </a:t>
            </a:r>
            <a:r>
              <a:rPr lang="en-US" err="1"/>
              <a:t>LSDd</a:t>
            </a:r>
            <a:r>
              <a:rPr lang="en-US"/>
              <a:t>/SDa schemes with the original non-io efficient SDa/SDd</a:t>
            </a:r>
          </a:p>
          <a:p>
            <a:endParaRPr lang="en-US"/>
          </a:p>
          <a:p>
            <a:r>
              <a:rPr lang="en-US"/>
              <a:t>Our code is open source</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implemented </a:t>
            </a:r>
            <a:r>
              <a:rPr lang="en-US" err="1"/>
              <a:t>LSDd</a:t>
            </a:r>
            <a:r>
              <a:rPr lang="en-US"/>
              <a:t>, and io-efficient schemes  1C 2c </a:t>
            </a:r>
            <a:r>
              <a:rPr lang="en-US" err="1"/>
              <a:t>nlogn</a:t>
            </a:r>
            <a:r>
              <a:rPr lang="en-US"/>
              <a:t> and several of its variants)</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47</a:t>
            </a:fld>
            <a:endParaRPr lang="en-US"/>
          </a:p>
        </p:txBody>
      </p:sp>
    </p:spTree>
    <p:extLst>
      <p:ext uri="{BB962C8B-B14F-4D97-AF65-F5344CB8AC3E}">
        <p14:creationId xmlns:p14="http://schemas.microsoft.com/office/powerpoint/2010/main" val="3340025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I </a:t>
            </a:r>
            <a:r>
              <a:rPr lang="en-US" err="1"/>
              <a:t>wanna</a:t>
            </a:r>
            <a:r>
              <a:rPr lang="en-US"/>
              <a:t> show you the results for search time,</a:t>
            </a:r>
          </a:p>
          <a:p>
            <a:r>
              <a:rPr lang="en-US"/>
              <a:t>For update related results please see our paper</a:t>
            </a:r>
          </a:p>
          <a:p>
            <a:endParaRPr lang="en-US"/>
          </a:p>
          <a:p>
            <a:endParaRPr lang="en-US"/>
          </a:p>
          <a:p>
            <a:r>
              <a:rPr lang="en-US"/>
              <a:t>This figure is for search time vs var result sizes with DB of 8M records</a:t>
            </a:r>
          </a:p>
          <a:p>
            <a:r>
              <a:rPr lang="en-US"/>
              <a:t>The green line here is for SDd</a:t>
            </a:r>
          </a:p>
          <a:p>
            <a:r>
              <a:rPr lang="en-US"/>
              <a:t>As you see the yellow line for </a:t>
            </a:r>
            <a:r>
              <a:rPr lang="en-US" err="1"/>
              <a:t>LSDd</a:t>
            </a:r>
            <a:r>
              <a:rPr lang="en-US"/>
              <a:t> with 1C performs almost 63 times better on HDD for result size of 10^5</a:t>
            </a:r>
          </a:p>
          <a:p>
            <a:r>
              <a:rPr lang="en-US"/>
              <a:t>Speedup is only 3.8 times on SSD</a:t>
            </a:r>
          </a:p>
          <a:p>
            <a:r>
              <a:rPr lang="en-US"/>
              <a:t>As 1C is not ideal for SSDs  but we did experiments with other schemes as well</a:t>
            </a:r>
          </a:p>
          <a:p>
            <a:endParaRPr lang="en-US"/>
          </a:p>
          <a:p>
            <a:pPr marL="285750" indent="-285750">
              <a:buFont typeface="Wingdings" panose="05000000000000000000" pitchFamily="2" charset="2"/>
              <a:buChar char="ü"/>
            </a:pPr>
            <a:r>
              <a:rPr lang="en-US" i="0">
                <a:effectLst/>
                <a:highlight>
                  <a:srgbClr val="FFFFFF"/>
                </a:highlight>
              </a:rPr>
              <a:t>L-SDd[1C] scheme perform better for big datasets</a:t>
            </a:r>
          </a:p>
          <a:p>
            <a:pPr marL="285750" indent="-285750">
              <a:buFont typeface="Wingdings" panose="05000000000000000000" pitchFamily="2" charset="2"/>
              <a:buChar char="ü"/>
            </a:pPr>
            <a:r>
              <a:rPr lang="en-US">
                <a:highlight>
                  <a:srgbClr val="FFFFFF"/>
                </a:highlight>
              </a:rPr>
              <a:t>All bins are read for</a:t>
            </a:r>
            <a:r>
              <a:rPr lang="en-US" b="0" i="0">
                <a:effectLst/>
                <a:highlight>
                  <a:srgbClr val="FFFFFF"/>
                </a:highlight>
              </a:rPr>
              <a:t> result size &gt; </a:t>
            </a:r>
            <a:r>
              <a:rPr lang="en-US">
                <a:highlight>
                  <a:srgbClr val="FFFFFF"/>
                </a:highlight>
              </a:rPr>
              <a:t>10</a:t>
            </a:r>
            <a:r>
              <a:rPr lang="en-US" baseline="30000">
                <a:highlight>
                  <a:srgbClr val="FFFFFF"/>
                </a:highlight>
              </a:rPr>
              <a:t>5</a:t>
            </a:r>
            <a:r>
              <a:rPr lang="en-US" b="0" i="0">
                <a:effectLst/>
                <a:highlight>
                  <a:srgbClr val="FFFFFF"/>
                </a:highlight>
              </a:rPr>
              <a:t> , hence constant search time</a:t>
            </a:r>
          </a:p>
          <a:p>
            <a:endParaRPr lang="en-US"/>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rPr>
              <a:t>Search</a:t>
            </a:r>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rPr>
              <a:t>14a </a:t>
            </a:r>
            <a:r>
              <a:rPr lang="en-US" sz="1200" b="0" i="0" u="none" strike="noStrike">
                <a:solidFill>
                  <a:srgbClr val="000000"/>
                </a:solidFill>
                <a:effectLst/>
                <a:latin typeface="Arial" panose="020B0604020202020204" pitchFamily="34" charset="0"/>
                <a:sym typeface="Wingdings" panose="05000000000000000000" pitchFamily="2" charset="2"/>
              </a:rPr>
              <a:t> HDD</a:t>
            </a:r>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sym typeface="Wingdings" panose="05000000000000000000" pitchFamily="2" charset="2"/>
              </a:rPr>
              <a:t>14e  SSD</a:t>
            </a:r>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sym typeface="Wingdings" panose="05000000000000000000" pitchFamily="2" charset="2"/>
              </a:rPr>
              <a:t>12d  RAM</a:t>
            </a:r>
            <a:endParaRPr lang="en-US" sz="12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2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rPr>
              <a:t>Update</a:t>
            </a:r>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rPr>
              <a:t>HDD </a:t>
            </a:r>
            <a:r>
              <a:rPr lang="en-US" sz="1200" b="0" i="0" u="none" strike="noStrike">
                <a:solidFill>
                  <a:srgbClr val="000000"/>
                </a:solidFill>
                <a:effectLst/>
                <a:latin typeface="Arial" panose="020B0604020202020204" pitchFamily="34" charset="0"/>
                <a:sym typeface="Wingdings" panose="05000000000000000000" pitchFamily="2" charset="2"/>
              </a:rPr>
              <a:t> 11a</a:t>
            </a:r>
            <a:endParaRPr lang="en-US" sz="12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200" b="0" i="0" u="none" strike="noStrike">
                <a:solidFill>
                  <a:srgbClr val="000000"/>
                </a:solidFill>
                <a:effectLst/>
                <a:latin typeface="Arial" panose="020B0604020202020204" pitchFamily="34" charset="0"/>
              </a:rPr>
              <a:t>RAM </a:t>
            </a:r>
            <a:r>
              <a:rPr lang="en-US" sz="1200" b="0" i="0" u="none" strike="noStrike">
                <a:solidFill>
                  <a:srgbClr val="000000"/>
                </a:solidFill>
                <a:effectLst/>
                <a:latin typeface="Arial" panose="020B0604020202020204" pitchFamily="34" charset="0"/>
                <a:sym typeface="Wingdings" panose="05000000000000000000" pitchFamily="2" charset="2"/>
              </a:rPr>
              <a:t> 11b</a:t>
            </a:r>
            <a:endParaRPr lang="en-US"/>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48</a:t>
            </a:fld>
            <a:endParaRPr lang="en-US"/>
          </a:p>
        </p:txBody>
      </p:sp>
    </p:spTree>
    <p:extLst>
      <p:ext uri="{BB962C8B-B14F-4D97-AF65-F5344CB8AC3E}">
        <p14:creationId xmlns:p14="http://schemas.microsoft.com/office/powerpoint/2010/main" val="1051463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a:t>Here you see L-SDd with NlogN scheme, performs 190 times better on SSD and 340 times better on HDD than original SDd</a:t>
            </a:r>
          </a:p>
        </p:txBody>
      </p:sp>
      <p:sp>
        <p:nvSpPr>
          <p:cNvPr id="4" name="Slide Number Placeholder 3"/>
          <p:cNvSpPr>
            <a:spLocks noGrp="1"/>
          </p:cNvSpPr>
          <p:nvPr>
            <p:ph type="sldNum" sz="quarter" idx="5"/>
          </p:nvPr>
        </p:nvSpPr>
        <p:spPr/>
        <p:txBody>
          <a:bodyPr/>
          <a:lstStyle/>
          <a:p>
            <a:fld id="{B1FEB071-0ED5-4B51-B90D-0940F107579B}" type="slidenum">
              <a:rPr lang="en-US" smtClean="0"/>
              <a:t>49</a:t>
            </a:fld>
            <a:endParaRPr lang="en-US"/>
          </a:p>
        </p:txBody>
      </p:sp>
    </p:spTree>
    <p:extLst>
      <p:ext uri="{BB962C8B-B14F-4D97-AF65-F5344CB8AC3E}">
        <p14:creationId xmlns:p14="http://schemas.microsoft.com/office/powerpoint/2010/main" val="371389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a:t>With the same setup, </a:t>
            </a:r>
            <a:r>
              <a:rPr lang="en-US" err="1"/>
              <a:t>Sda</a:t>
            </a:r>
            <a:r>
              <a:rPr lang="en-US"/>
              <a:t> with NlogN, performs more than 1000 times better on HDD and </a:t>
            </a:r>
          </a:p>
          <a:p>
            <a:pPr marL="285750" indent="-285750">
              <a:buFont typeface="Wingdings" panose="05000000000000000000" pitchFamily="2" charset="2"/>
              <a:buChar char="ü"/>
            </a:pPr>
            <a:r>
              <a:rPr lang="en-US"/>
              <a:t>More than 300 times better in SSD compared to original non-IO efficient SDa</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a:t>Speedup in </a:t>
            </a:r>
            <a:r>
              <a:rPr lang="en-US" err="1"/>
              <a:t>Sda</a:t>
            </a:r>
            <a:r>
              <a:rPr lang="en-US"/>
              <a:t> is three times more dues to lesser indexes that </a:t>
            </a:r>
            <a:r>
              <a:rPr lang="en-US" err="1"/>
              <a:t>LSDd</a:t>
            </a:r>
            <a:endParaRPr lang="en-US"/>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50</a:t>
            </a:fld>
            <a:endParaRPr lang="en-US"/>
          </a:p>
        </p:txBody>
      </p:sp>
    </p:spTree>
    <p:extLst>
      <p:ext uri="{BB962C8B-B14F-4D97-AF65-F5344CB8AC3E}">
        <p14:creationId xmlns:p14="http://schemas.microsoft.com/office/powerpoint/2010/main" val="40205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15 seconds</a:t>
            </a:r>
          </a:p>
          <a:p>
            <a:endParaRPr lang="en-US"/>
          </a:p>
          <a:p>
            <a:pPr marL="457200" rtl="0">
              <a:spcBef>
                <a:spcPts val="0"/>
              </a:spcBef>
              <a:spcAft>
                <a:spcPts val="0"/>
              </a:spcAft>
            </a:pPr>
            <a:r>
              <a:rPr lang="en-US" sz="1800" b="0" i="0" u="none" strike="noStrike">
                <a:solidFill>
                  <a:srgbClr val="000000"/>
                </a:solidFill>
                <a:effectLst/>
                <a:latin typeface="Arial" panose="020B0604020202020204" pitchFamily="34" charset="0"/>
              </a:rPr>
              <a:t>In dynamic SE schemes client can also upload new files </a:t>
            </a:r>
          </a:p>
          <a:p>
            <a:pPr marL="457200" rtl="0">
              <a:spcBef>
                <a:spcPts val="0"/>
              </a:spcBef>
              <a:spcAft>
                <a:spcPts val="0"/>
              </a:spcAft>
            </a:pPr>
            <a:r>
              <a:rPr lang="en-US" sz="1800" b="0" i="0" u="none" strike="noStrike">
                <a:solidFill>
                  <a:srgbClr val="000000"/>
                </a:solidFill>
                <a:effectLst/>
                <a:latin typeface="Arial" panose="020B0604020202020204" pitchFamily="34" charset="0"/>
              </a:rPr>
              <a:t>and update the index accordingly</a:t>
            </a:r>
          </a:p>
          <a:p>
            <a:pPr marL="457200" indent="0" rtl="0">
              <a:spcBef>
                <a:spcPts val="0"/>
              </a:spcBef>
              <a:spcAft>
                <a:spcPts val="0"/>
              </a:spcAft>
              <a:buNone/>
            </a:pPr>
            <a:r>
              <a:rPr lang="en-US" sz="1800" b="0" i="0" u="none" strike="noStrike">
                <a:solidFill>
                  <a:srgbClr val="000000"/>
                </a:solidFill>
                <a:effectLst/>
                <a:latin typeface="Arial" panose="020B0604020202020204" pitchFamily="34" charset="0"/>
              </a:rPr>
              <a:t>Similarly they can perform deletes as well.</a:t>
            </a:r>
            <a:endParaRPr lang="en-US" sz="2800" b="0">
              <a:effectLst/>
            </a:endParaRPr>
          </a:p>
          <a:p>
            <a:br>
              <a:rPr lang="en-US" sz="2800"/>
            </a:b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5</a:t>
            </a:fld>
            <a:endParaRPr lang="en-US"/>
          </a:p>
        </p:txBody>
      </p:sp>
    </p:spTree>
    <p:extLst>
      <p:ext uri="{BB962C8B-B14F-4D97-AF65-F5344CB8AC3E}">
        <p14:creationId xmlns:p14="http://schemas.microsoft.com/office/powerpoint/2010/main" val="3839821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entire DB in memory </a:t>
            </a:r>
            <a:r>
              <a:rPr lang="en-US" err="1"/>
              <a:t>LSDd</a:t>
            </a:r>
            <a:r>
              <a:rPr lang="en-US"/>
              <a:t> with NlogN gains 2.5 times speedup than SDd</a:t>
            </a:r>
          </a:p>
          <a:p>
            <a:endParaRPr lang="en-US"/>
          </a:p>
          <a:p>
            <a:endParaRPr lang="en-US"/>
          </a:p>
          <a:p>
            <a:endParaRPr lang="en-US"/>
          </a:p>
          <a:p>
            <a:endParaRPr lang="en-US"/>
          </a:p>
          <a:p>
            <a:endParaRPr lang="en-US"/>
          </a:p>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a:t>SDd, L-SDd[1C] and L-SDd[NlogN] improve 8X, 2.4X &amp; 2x resp.</a:t>
            </a:r>
          </a:p>
          <a:p>
            <a:pPr marL="285750" indent="-285750">
              <a:buFont typeface="Wingdings" panose="05000000000000000000" pitchFamily="2" charset="2"/>
              <a:buChar char="ü"/>
            </a:pPr>
            <a:r>
              <a:rPr lang="en-US"/>
              <a:t>With 75% of caching L-SDd[1C] and L-SDd[NlogN] are up to 191X and 641X faster</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51</a:t>
            </a:fld>
            <a:endParaRPr lang="en-US"/>
          </a:p>
        </p:txBody>
      </p:sp>
    </p:spTree>
    <p:extLst>
      <p:ext uri="{BB962C8B-B14F-4D97-AF65-F5344CB8AC3E}">
        <p14:creationId xmlns:p14="http://schemas.microsoft.com/office/powerpoint/2010/main" val="2235776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75% caching Io </a:t>
            </a:r>
            <a:r>
              <a:rPr lang="en-US" err="1"/>
              <a:t>efficienct</a:t>
            </a:r>
            <a:r>
              <a:rPr lang="en-US"/>
              <a:t> schemes perform better</a:t>
            </a:r>
          </a:p>
          <a:p>
            <a:r>
              <a:rPr lang="en-US"/>
              <a:t>Only when 100% cache SDd performs better than 1C, but even then NlogN is better than it</a:t>
            </a:r>
          </a:p>
          <a:p>
            <a:endParaRPr lang="en-US"/>
          </a:p>
          <a:p>
            <a:endParaRPr lang="en-US"/>
          </a:p>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a:t>SDd, L-SDd[1C] and L-SDd[NlogN] improve 8X, 2.4X &amp; 2x resp.</a:t>
            </a:r>
          </a:p>
          <a:p>
            <a:pPr marL="285750" indent="-285750">
              <a:buFont typeface="Wingdings" panose="05000000000000000000" pitchFamily="2" charset="2"/>
              <a:buChar char="ü"/>
            </a:pPr>
            <a:r>
              <a:rPr lang="en-US"/>
              <a:t>With 75% of caching L-SDd[1C] and L-SDd[NlogN] are up to 191X and 641X faster</a:t>
            </a: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52</a:t>
            </a:fld>
            <a:endParaRPr lang="en-US"/>
          </a:p>
        </p:txBody>
      </p:sp>
    </p:spTree>
    <p:extLst>
      <p:ext uri="{BB962C8B-B14F-4D97-AF65-F5344CB8AC3E}">
        <p14:creationId xmlns:p14="http://schemas.microsoft.com/office/powerpoint/2010/main" val="4221646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 emulate a scenario of encrypted keyword search in emails multiple users (200 for HDD and 75 for SSD) each with her own independent dataset (of size 220). With cache enabled, we executed random queries among users. As the figure shows, due to the size of datasets being larger than the memory (encrypted indexes for HDD and SSD were 1.8TB and 675GB), we see a similar trend as Figures 8 (a, b).</a:t>
            </a:r>
          </a:p>
        </p:txBody>
      </p:sp>
      <p:sp>
        <p:nvSpPr>
          <p:cNvPr id="4" name="Slide Number Placeholder 3"/>
          <p:cNvSpPr>
            <a:spLocks noGrp="1"/>
          </p:cNvSpPr>
          <p:nvPr>
            <p:ph type="sldNum" sz="quarter" idx="5"/>
          </p:nvPr>
        </p:nvSpPr>
        <p:spPr/>
        <p:txBody>
          <a:bodyPr/>
          <a:lstStyle/>
          <a:p>
            <a:fld id="{B1FEB071-0ED5-4B51-B90D-0940F107579B}" type="slidenum">
              <a:rPr lang="en-US" smtClean="0"/>
              <a:t>53</a:t>
            </a:fld>
            <a:endParaRPr lang="en-US"/>
          </a:p>
        </p:txBody>
      </p:sp>
    </p:spTree>
    <p:extLst>
      <p:ext uri="{BB962C8B-B14F-4D97-AF65-F5344CB8AC3E}">
        <p14:creationId xmlns:p14="http://schemas.microsoft.com/office/powerpoint/2010/main" val="3539428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a:t>
            </a:r>
          </a:p>
        </p:txBody>
      </p:sp>
      <p:sp>
        <p:nvSpPr>
          <p:cNvPr id="4" name="Slide Number Placeholder 3"/>
          <p:cNvSpPr>
            <a:spLocks noGrp="1"/>
          </p:cNvSpPr>
          <p:nvPr>
            <p:ph type="sldNum" sz="quarter" idx="5"/>
          </p:nvPr>
        </p:nvSpPr>
        <p:spPr/>
        <p:txBody>
          <a:bodyPr/>
          <a:lstStyle/>
          <a:p>
            <a:fld id="{B1FEB071-0ED5-4B51-B90D-0940F107579B}" type="slidenum">
              <a:rPr lang="en-US" smtClean="0"/>
              <a:t>54</a:t>
            </a:fld>
            <a:endParaRPr lang="en-US"/>
          </a:p>
        </p:txBody>
      </p:sp>
    </p:spTree>
    <p:extLst>
      <p:ext uri="{BB962C8B-B14F-4D97-AF65-F5344CB8AC3E}">
        <p14:creationId xmlns:p14="http://schemas.microsoft.com/office/powerpoint/2010/main" val="805155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 backup</a:t>
            </a:r>
          </a:p>
        </p:txBody>
      </p:sp>
      <p:sp>
        <p:nvSpPr>
          <p:cNvPr id="4" name="Slide Number Placeholder 3"/>
          <p:cNvSpPr>
            <a:spLocks noGrp="1"/>
          </p:cNvSpPr>
          <p:nvPr>
            <p:ph type="sldNum" sz="quarter" idx="5"/>
          </p:nvPr>
        </p:nvSpPr>
        <p:spPr/>
        <p:txBody>
          <a:bodyPr/>
          <a:lstStyle/>
          <a:p>
            <a:fld id="{B1FEB071-0ED5-4B51-B90D-0940F107579B}" type="slidenum">
              <a:rPr lang="en-US" smtClean="0"/>
              <a:t>55</a:t>
            </a:fld>
            <a:endParaRPr lang="en-US"/>
          </a:p>
        </p:txBody>
      </p:sp>
    </p:spTree>
    <p:extLst>
      <p:ext uri="{BB962C8B-B14F-4D97-AF65-F5344CB8AC3E}">
        <p14:creationId xmlns:p14="http://schemas.microsoft.com/office/powerpoint/2010/main" val="22308276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Variable caching</a:t>
            </a:r>
          </a:p>
        </p:txBody>
      </p:sp>
      <p:sp>
        <p:nvSpPr>
          <p:cNvPr id="4" name="Slide Number Placeholder 3"/>
          <p:cNvSpPr>
            <a:spLocks noGrp="1"/>
          </p:cNvSpPr>
          <p:nvPr>
            <p:ph type="sldNum" sz="quarter" idx="5"/>
          </p:nvPr>
        </p:nvSpPr>
        <p:spPr/>
        <p:txBody>
          <a:bodyPr/>
          <a:lstStyle/>
          <a:p>
            <a:fld id="{B1FEB071-0ED5-4B51-B90D-0940F107579B}" type="slidenum">
              <a:rPr lang="en-US" smtClean="0"/>
              <a:t>56</a:t>
            </a:fld>
            <a:endParaRPr lang="en-US"/>
          </a:p>
        </p:txBody>
      </p:sp>
    </p:spTree>
    <p:extLst>
      <p:ext uri="{BB962C8B-B14F-4D97-AF65-F5344CB8AC3E}">
        <p14:creationId xmlns:p14="http://schemas.microsoft.com/office/powerpoint/2010/main" val="2941726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NlogN performs better</a:t>
            </a:r>
          </a:p>
        </p:txBody>
      </p:sp>
      <p:sp>
        <p:nvSpPr>
          <p:cNvPr id="4" name="Slide Number Placeholder 3"/>
          <p:cNvSpPr>
            <a:spLocks noGrp="1"/>
          </p:cNvSpPr>
          <p:nvPr>
            <p:ph type="sldNum" sz="quarter" idx="5"/>
          </p:nvPr>
        </p:nvSpPr>
        <p:spPr/>
        <p:txBody>
          <a:bodyPr/>
          <a:lstStyle/>
          <a:p>
            <a:fld id="{B1FEB071-0ED5-4B51-B90D-0940F107579B}" type="slidenum">
              <a:rPr lang="en-US" smtClean="0"/>
              <a:t>57</a:t>
            </a:fld>
            <a:endParaRPr lang="en-US"/>
          </a:p>
        </p:txBody>
      </p:sp>
    </p:spTree>
    <p:extLst>
      <p:ext uri="{BB962C8B-B14F-4D97-AF65-F5344CB8AC3E}">
        <p14:creationId xmlns:p14="http://schemas.microsoft.com/office/powerpoint/2010/main" val="40786935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backup</a:t>
            </a:r>
          </a:p>
          <a:p>
            <a:endParaRPr lang="en-US"/>
          </a:p>
          <a:p>
            <a:endParaRPr lang="en-US"/>
          </a:p>
          <a:p>
            <a:r>
              <a:rPr lang="en-US"/>
              <a:t>Lets move on to experiments</a:t>
            </a:r>
          </a:p>
          <a:p>
            <a:r>
              <a:rPr lang="en-US"/>
              <a:t>We implemented everything in C++</a:t>
            </a:r>
          </a:p>
          <a:p>
            <a:r>
              <a:rPr lang="en-US"/>
              <a:t>We compare search and update time of our io-efficient schemes with </a:t>
            </a:r>
            <a:r>
              <a:rPr lang="en-US" err="1"/>
              <a:t>Sda</a:t>
            </a:r>
            <a:r>
              <a:rPr lang="en-US"/>
              <a:t>/SDd</a:t>
            </a:r>
          </a:p>
          <a:p>
            <a:r>
              <a:rPr lang="en-US"/>
              <a:t>Today I </a:t>
            </a:r>
            <a:r>
              <a:rPr lang="en-US" err="1"/>
              <a:t>wanna</a:t>
            </a:r>
            <a:r>
              <a:rPr lang="en-US"/>
              <a:t> show you the experiments for search time,</a:t>
            </a:r>
          </a:p>
          <a:p>
            <a:r>
              <a:rPr lang="en-US"/>
              <a:t>For updates please see our paper</a:t>
            </a:r>
          </a:p>
        </p:txBody>
      </p:sp>
      <p:sp>
        <p:nvSpPr>
          <p:cNvPr id="4" name="Slide Number Placeholder 3"/>
          <p:cNvSpPr>
            <a:spLocks noGrp="1"/>
          </p:cNvSpPr>
          <p:nvPr>
            <p:ph type="sldNum" sz="quarter" idx="5"/>
          </p:nvPr>
        </p:nvSpPr>
        <p:spPr/>
        <p:txBody>
          <a:bodyPr/>
          <a:lstStyle/>
          <a:p>
            <a:fld id="{B1FEB071-0ED5-4B51-B90D-0940F107579B}" type="slidenum">
              <a:rPr lang="en-US" smtClean="0"/>
              <a:t>59</a:t>
            </a:fld>
            <a:endParaRPr lang="en-US"/>
          </a:p>
        </p:txBody>
      </p:sp>
    </p:spTree>
    <p:extLst>
      <p:ext uri="{BB962C8B-B14F-4D97-AF65-F5344CB8AC3E}">
        <p14:creationId xmlns:p14="http://schemas.microsoft.com/office/powerpoint/2010/main" val="146431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minute </a:t>
            </a:r>
          </a:p>
          <a:p>
            <a:r>
              <a:rPr lang="en-US"/>
              <a:t>(so far 3min)</a:t>
            </a:r>
          </a:p>
          <a:p>
            <a:endParaRPr lang="en-US"/>
          </a:p>
          <a:p>
            <a:pPr marL="457200" rtl="0">
              <a:spcBef>
                <a:spcPts val="0"/>
              </a:spcBef>
              <a:spcAft>
                <a:spcPts val="0"/>
              </a:spcAft>
            </a:pPr>
            <a:r>
              <a:rPr lang="en-US" sz="1800" b="0" i="0" u="none" strike="noStrike">
                <a:solidFill>
                  <a:srgbClr val="000000"/>
                </a:solidFill>
                <a:effectLst/>
                <a:latin typeface="Arial" panose="020B0604020202020204" pitchFamily="34" charset="0"/>
              </a:rPr>
              <a:t>1)In this work we focus on two aspects of DSE schemes</a:t>
            </a:r>
          </a:p>
          <a:p>
            <a:pPr marL="457200" rtl="0">
              <a:spcBef>
                <a:spcPts val="0"/>
              </a:spcBef>
              <a:spcAft>
                <a:spcPts val="0"/>
              </a:spcAft>
            </a:pPr>
            <a:r>
              <a:rPr lang="en-US" sz="1800" b="0" i="0" u="none" strike="noStrike">
                <a:solidFill>
                  <a:srgbClr val="000000"/>
                </a:solidFill>
                <a:effectLst/>
                <a:latin typeface="Arial" panose="020B0604020202020204" pitchFamily="34" charset="0"/>
              </a:rPr>
              <a:t>2)privacy and IO-efficiency.</a:t>
            </a:r>
            <a:endParaRPr lang="en-US" b="0">
              <a:effectLst/>
            </a:endParaRPr>
          </a:p>
          <a:p>
            <a:pPr marL="457200" rtl="0">
              <a:spcBef>
                <a:spcPts val="0"/>
              </a:spcBef>
              <a:spcAft>
                <a:spcPts val="0"/>
              </a:spcAft>
            </a:pPr>
            <a:br>
              <a:rPr lang="en-US" b="0">
                <a:effectLst/>
              </a:rPr>
            </a:br>
            <a:r>
              <a:rPr lang="en-US" b="0">
                <a:effectLst/>
              </a:rPr>
              <a:t>3)</a:t>
            </a:r>
            <a:r>
              <a:rPr lang="en-US" sz="1800" b="0" i="0" u="none" strike="noStrike">
                <a:solidFill>
                  <a:srgbClr val="000000"/>
                </a:solidFill>
                <a:effectLst/>
                <a:latin typeface="Arial" panose="020B0604020202020204" pitchFamily="34" charset="0"/>
              </a:rPr>
              <a:t>The two de-facto privacy guarantees need to be ensured for dynamic schemes are forward and backward privacy. </a:t>
            </a:r>
            <a:endParaRPr lang="en-US" b="0">
              <a:effectLst/>
            </a:endParaRPr>
          </a:p>
          <a:p>
            <a:pPr marL="457200" rtl="0">
              <a:spcBef>
                <a:spcPts val="0"/>
              </a:spcBef>
              <a:spcAft>
                <a:spcPts val="0"/>
              </a:spcAft>
            </a:pPr>
            <a:br>
              <a:rPr lang="en-US" b="0">
                <a:effectLst/>
              </a:rPr>
            </a:br>
            <a:r>
              <a:rPr lang="en-US" b="0">
                <a:effectLst/>
              </a:rPr>
              <a:t>4)</a:t>
            </a:r>
            <a:r>
              <a:rPr lang="en-US"/>
              <a:t> **whereas one of the most studied efficiency dimensions </a:t>
            </a:r>
            <a:r>
              <a:rPr lang="en-US" b="1"/>
              <a:t>for SE </a:t>
            </a:r>
            <a:r>
              <a:rPr lang="en-US"/>
              <a:t>schemes is IO efficiency. </a:t>
            </a:r>
          </a:p>
          <a:p>
            <a:pPr marL="457200" rtl="0">
              <a:spcBef>
                <a:spcPts val="0"/>
              </a:spcBef>
              <a:spcAft>
                <a:spcPts val="0"/>
              </a:spcAft>
            </a:pPr>
            <a:r>
              <a:rPr lang="en-US" sz="1800" b="1" i="0" u="none" strike="noStrike">
                <a:solidFill>
                  <a:srgbClr val="000000"/>
                </a:solidFill>
                <a:effectLst/>
                <a:latin typeface="Arial" panose="020B0604020202020204" pitchFamily="34" charset="0"/>
              </a:rPr>
              <a:t>SE schemes </a:t>
            </a:r>
            <a:r>
              <a:rPr lang="en-US" sz="1800" b="0" i="0" u="none" strike="noStrike">
                <a:solidFill>
                  <a:srgbClr val="000000"/>
                </a:solidFill>
                <a:effectLst/>
                <a:latin typeface="Arial" panose="020B0604020202020204" pitchFamily="34" charset="0"/>
              </a:rPr>
              <a:t>can be made more efficient by improving io efficiency metrices such as locality &amp; read efficiency (when the data is stored on HDDs,) and by </a:t>
            </a:r>
          </a:p>
          <a:p>
            <a:pPr marL="457200" rtl="0">
              <a:spcBef>
                <a:spcPts val="0"/>
              </a:spcBef>
              <a:spcAft>
                <a:spcPts val="0"/>
              </a:spcAft>
            </a:pPr>
            <a:r>
              <a:rPr lang="en-US" sz="1800" b="0" i="0" u="none" strike="noStrike">
                <a:solidFill>
                  <a:srgbClr val="000000"/>
                </a:solidFill>
                <a:effectLst/>
                <a:latin typeface="Arial" panose="020B0604020202020204" pitchFamily="34" charset="0"/>
              </a:rPr>
              <a:t>Improving page efficiency (when the data is stored on SSDs.) </a:t>
            </a:r>
            <a:endParaRPr lang="en-US" b="0">
              <a:effectLst/>
            </a:endParaRPr>
          </a:p>
          <a:p>
            <a:pPr marL="457200" rtl="0">
              <a:spcBef>
                <a:spcPts val="0"/>
              </a:spcBef>
              <a:spcAft>
                <a:spcPts val="0"/>
              </a:spcAft>
            </a:pPr>
            <a:br>
              <a:rPr lang="en-US" b="0">
                <a:effectLst/>
              </a:rPr>
            </a:br>
            <a:r>
              <a:rPr lang="en-US" b="0">
                <a:effectLst/>
              </a:rPr>
              <a:t>5)</a:t>
            </a:r>
            <a:r>
              <a:rPr lang="en-US" sz="1800" b="0" i="0" u="none" strike="noStrike">
                <a:solidFill>
                  <a:srgbClr val="000000"/>
                </a:solidFill>
                <a:effectLst/>
                <a:latin typeface="Arial" panose="020B0604020202020204" pitchFamily="34" charset="0"/>
              </a:rPr>
              <a:t>Many schemes have been proposed to achieve forward and backward privacy, while others have focused on I/O-efficient designs.</a:t>
            </a:r>
            <a:endParaRPr lang="en-US" b="0">
              <a:effectLst/>
            </a:endParaRPr>
          </a:p>
          <a:p>
            <a:pPr marL="457200" rtl="0">
              <a:spcBef>
                <a:spcPts val="0"/>
              </a:spcBef>
              <a:spcAft>
                <a:spcPts val="0"/>
              </a:spcAft>
            </a:pPr>
            <a:r>
              <a:rPr lang="en-US" sz="1800" b="0" i="0" u="none" strike="noStrike">
                <a:solidFill>
                  <a:srgbClr val="000000"/>
                </a:solidFill>
                <a:effectLst/>
                <a:latin typeface="Arial" panose="020B0604020202020204" pitchFamily="34" charset="0"/>
              </a:rPr>
              <a:t>Most I/O-efficient schemes are static, except for the very last one in the list.</a:t>
            </a:r>
            <a:endParaRPr lang="en-US" b="0">
              <a:effectLst/>
            </a:endParaRPr>
          </a:p>
          <a:p>
            <a:pPr marL="457200" rtl="0">
              <a:spcBef>
                <a:spcPts val="0"/>
              </a:spcBef>
              <a:spcAft>
                <a:spcPts val="0"/>
              </a:spcAft>
            </a:pPr>
            <a:br>
              <a:rPr lang="en-US" b="0">
                <a:effectLst/>
              </a:rPr>
            </a:br>
            <a:r>
              <a:rPr lang="en-US" b="0">
                <a:effectLst/>
              </a:rPr>
              <a:t>6)</a:t>
            </a:r>
            <a:r>
              <a:rPr lang="en-US" sz="1800" b="0" i="0" u="none" strike="noStrike">
                <a:solidFill>
                  <a:srgbClr val="000000"/>
                </a:solidFill>
                <a:effectLst/>
                <a:latin typeface="Arial" panose="020B0604020202020204" pitchFamily="34" charset="0"/>
              </a:rPr>
              <a:t>Previous research claimed that forward privacy and I/O-efficiency cant be achieved together</a:t>
            </a:r>
            <a:endParaRPr lang="en-US" sz="2800"/>
          </a:p>
          <a:p>
            <a:pPr marL="457200" rtl="0">
              <a:spcBef>
                <a:spcPts val="0"/>
              </a:spcBef>
              <a:spcAft>
                <a:spcPts val="0"/>
              </a:spcAft>
            </a:pPr>
            <a:r>
              <a:rPr lang="en-US" sz="2800"/>
              <a:t>7)BUT Our work successfully bridges this gap. </a:t>
            </a:r>
          </a:p>
          <a:p>
            <a:pPr marL="457200" rtl="0">
              <a:spcBef>
                <a:spcPts val="0"/>
              </a:spcBef>
              <a:spcAft>
                <a:spcPts val="0"/>
              </a:spcAft>
            </a:pPr>
            <a:r>
              <a:rPr lang="en-US" b="0">
                <a:effectLst/>
              </a:rPr>
              <a:t>8) </a:t>
            </a:r>
            <a:r>
              <a:rPr lang="en-US" sz="1800" b="0" i="0" u="none" strike="noStrike">
                <a:solidFill>
                  <a:srgbClr val="000000"/>
                </a:solidFill>
                <a:effectLst/>
                <a:latin typeface="Arial" panose="020B0604020202020204" pitchFamily="34" charset="0"/>
              </a:rPr>
              <a:t>We present the </a:t>
            </a:r>
            <a:r>
              <a:rPr lang="en-US" sz="1800" b="1" i="0" u="none" strike="noStrike">
                <a:solidFill>
                  <a:srgbClr val="FF0000"/>
                </a:solidFill>
                <a:effectLst/>
                <a:latin typeface="Arial" panose="020B0604020202020204" pitchFamily="34" charset="0"/>
              </a:rPr>
              <a:t>first practical implementation</a:t>
            </a:r>
            <a:r>
              <a:rPr lang="en-US" sz="1800" b="0" i="0" u="none" strike="noStrike">
                <a:solidFill>
                  <a:srgbClr val="000000"/>
                </a:solidFill>
                <a:effectLst/>
                <a:latin typeface="Arial" panose="020B0604020202020204" pitchFamily="34" charset="0"/>
              </a:rPr>
              <a:t> of Dynamic schemes that achieve forward - backward privacy with I/O efficiency for both HDDs and SSDs. </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6</a:t>
            </a:fld>
            <a:endParaRPr lang="en-US"/>
          </a:p>
        </p:txBody>
      </p:sp>
    </p:spTree>
    <p:extLst>
      <p:ext uri="{BB962C8B-B14F-4D97-AF65-F5344CB8AC3E}">
        <p14:creationId xmlns:p14="http://schemas.microsoft.com/office/powerpoint/2010/main" val="215982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 seconds (faster </a:t>
            </a:r>
            <a:r>
              <a:rPr lang="en-US">
                <a:sym typeface="Wingdings" panose="05000000000000000000" pitchFamily="2" charset="2"/>
              </a:rPr>
              <a:t> leakage free update</a:t>
            </a:r>
            <a:r>
              <a:rPr lang="en-US"/>
              <a:t>)</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What is Forward privacy ? It ensures that the server is not able to relate an update with previous queries</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1)Lets say client performs an update at timestamp 1 for file F1 containing keyword cat</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2) and then searches for “cat” at timestamp 2 which returns file F1</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3) And then performs an update for file F2 again containing cat at TS 3</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3) Now </a:t>
            </a:r>
            <a:r>
              <a:rPr lang="en-US"/>
              <a:t>FP prevents revealing that the update at timestamp 3 is for the same keyword updated and searched at timestamps 1 and 2</a:t>
            </a:r>
          </a:p>
          <a:p>
            <a:endParaRPr lang="en-US"/>
          </a:p>
          <a:p>
            <a:r>
              <a:rPr lang="en-US" sz="1200" b="0" i="0" u="none" strike="noStrike">
                <a:solidFill>
                  <a:srgbClr val="000000"/>
                </a:solidFill>
                <a:effectLst/>
                <a:latin typeface="Arial" panose="020B0604020202020204" pitchFamily="34" charset="0"/>
              </a:rPr>
              <a:t>.  i.e. during an update no information about the updated content is revealed</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7</a:t>
            </a:fld>
            <a:endParaRPr lang="en-US"/>
          </a:p>
        </p:txBody>
      </p:sp>
    </p:spTree>
    <p:extLst>
      <p:ext uri="{BB962C8B-B14F-4D97-AF65-F5344CB8AC3E}">
        <p14:creationId xmlns:p14="http://schemas.microsoft.com/office/powerpoint/2010/main" val="335966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15 seconds</a:t>
            </a: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endParaRPr lang="en-US" sz="1800" b="0" i="0" u="none" strike="noStrike">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Now the </a:t>
            </a:r>
            <a:r>
              <a:rPr lang="en-US" sz="1800" b="0" i="0" u="none" strike="noStrike" err="1">
                <a:solidFill>
                  <a:srgbClr val="000000"/>
                </a:solidFill>
                <a:effectLst/>
                <a:latin typeface="Arial" panose="020B0604020202020204" pitchFamily="34" charset="0"/>
              </a:rPr>
              <a:t>highlevel</a:t>
            </a:r>
            <a:r>
              <a:rPr lang="en-US" sz="1800" b="0" i="0" u="none" strike="noStrike">
                <a:solidFill>
                  <a:srgbClr val="000000"/>
                </a:solidFill>
                <a:effectLst/>
                <a:latin typeface="Arial" panose="020B0604020202020204" pitchFamily="34" charset="0"/>
              </a:rPr>
              <a:t> idea of BP is that it  </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ensures the server learns only controlled information about the deleted entries during search</a:t>
            </a:r>
          </a:p>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I will skip the details of backward privacy due to time </a:t>
            </a:r>
            <a:r>
              <a:rPr lang="en-US" sz="1800" b="0" i="0" u="none" strike="noStrike" err="1">
                <a:solidFill>
                  <a:srgbClr val="000000"/>
                </a:solidFill>
                <a:effectLst/>
                <a:latin typeface="Arial" panose="020B0604020202020204" pitchFamily="34" charset="0"/>
              </a:rPr>
              <a:t>contraint</a:t>
            </a:r>
            <a:endParaRPr lang="en-US" sz="1800"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8</a:t>
            </a:fld>
            <a:endParaRPr lang="en-US"/>
          </a:p>
        </p:txBody>
      </p:sp>
    </p:spTree>
    <p:extLst>
      <p:ext uri="{BB962C8B-B14F-4D97-AF65-F5344CB8AC3E}">
        <p14:creationId xmlns:p14="http://schemas.microsoft.com/office/powerpoint/2010/main" val="283462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Skipped</a:t>
            </a:r>
            <a:endParaRPr lang="en-US"/>
          </a:p>
        </p:txBody>
      </p:sp>
      <p:sp>
        <p:nvSpPr>
          <p:cNvPr id="4" name="Slide Number Placeholder 3"/>
          <p:cNvSpPr>
            <a:spLocks noGrp="1"/>
          </p:cNvSpPr>
          <p:nvPr>
            <p:ph type="sldNum" sz="quarter" idx="5"/>
          </p:nvPr>
        </p:nvSpPr>
        <p:spPr/>
        <p:txBody>
          <a:bodyPr/>
          <a:lstStyle/>
          <a:p>
            <a:fld id="{B1FEB071-0ED5-4B51-B90D-0940F107579B}" type="slidenum">
              <a:rPr lang="en-US" smtClean="0"/>
              <a:t>9</a:t>
            </a:fld>
            <a:endParaRPr lang="en-US"/>
          </a:p>
        </p:txBody>
      </p:sp>
    </p:spTree>
    <p:extLst>
      <p:ext uri="{BB962C8B-B14F-4D97-AF65-F5344CB8AC3E}">
        <p14:creationId xmlns:p14="http://schemas.microsoft.com/office/powerpoint/2010/main" val="235068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F79C-4A48-3906-7B8D-3B79A378B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818A57-ED23-75A2-32C2-0794871BA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E6A83B-008E-6833-B103-276A6035079A}"/>
              </a:ext>
            </a:extLst>
          </p:cNvPr>
          <p:cNvSpPr>
            <a:spLocks noGrp="1"/>
          </p:cNvSpPr>
          <p:nvPr>
            <p:ph type="dt" sz="half" idx="10"/>
          </p:nvPr>
        </p:nvSpPr>
        <p:spPr/>
        <p:txBody>
          <a:bodyPr/>
          <a:lstStyle/>
          <a:p>
            <a:fld id="{4691D042-8D7D-47B4-A32A-A2C305B90E7A}" type="datetime1">
              <a:rPr lang="en-US" smtClean="0"/>
              <a:t>8/26/2024</a:t>
            </a:fld>
            <a:endParaRPr lang="en-US"/>
          </a:p>
        </p:txBody>
      </p:sp>
      <p:sp>
        <p:nvSpPr>
          <p:cNvPr id="5" name="Footer Placeholder 4">
            <a:extLst>
              <a:ext uri="{FF2B5EF4-FFF2-40B4-BE49-F238E27FC236}">
                <a16:creationId xmlns:a16="http://schemas.microsoft.com/office/drawing/2014/main" id="{E44352CC-97FA-33CB-BA94-66807C4CE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97FDA-9991-9033-F06B-E9A890A3B8D1}"/>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49770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D296-4D10-561A-F3C7-4E8D3DF6D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399D1D-2A71-F722-755D-7FC3D732F0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6C339-30D2-F79D-A35E-8578DD70A6CD}"/>
              </a:ext>
            </a:extLst>
          </p:cNvPr>
          <p:cNvSpPr>
            <a:spLocks noGrp="1"/>
          </p:cNvSpPr>
          <p:nvPr>
            <p:ph type="dt" sz="half" idx="10"/>
          </p:nvPr>
        </p:nvSpPr>
        <p:spPr/>
        <p:txBody>
          <a:bodyPr/>
          <a:lstStyle/>
          <a:p>
            <a:fld id="{D3E89AF3-AF2A-4809-BA10-E51A40988663}" type="datetime1">
              <a:rPr lang="en-US" smtClean="0"/>
              <a:t>8/26/2024</a:t>
            </a:fld>
            <a:endParaRPr lang="en-US"/>
          </a:p>
        </p:txBody>
      </p:sp>
      <p:sp>
        <p:nvSpPr>
          <p:cNvPr id="5" name="Footer Placeholder 4">
            <a:extLst>
              <a:ext uri="{FF2B5EF4-FFF2-40B4-BE49-F238E27FC236}">
                <a16:creationId xmlns:a16="http://schemas.microsoft.com/office/drawing/2014/main" id="{F98873B3-9789-2683-18AE-6DEB6B651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7CE0D-92BC-EF50-5CDA-3B7A69846B52}"/>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2206163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453BF-15BA-C082-8B8C-75778B5188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6D44FC-7781-0551-25AD-5A0E9DFFB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D5C4A-6025-92E5-8D3D-74039D2FC44B}"/>
              </a:ext>
            </a:extLst>
          </p:cNvPr>
          <p:cNvSpPr>
            <a:spLocks noGrp="1"/>
          </p:cNvSpPr>
          <p:nvPr>
            <p:ph type="dt" sz="half" idx="10"/>
          </p:nvPr>
        </p:nvSpPr>
        <p:spPr/>
        <p:txBody>
          <a:bodyPr/>
          <a:lstStyle/>
          <a:p>
            <a:fld id="{0B096BCE-7E62-4B52-8880-54E7DF29D65E}" type="datetime1">
              <a:rPr lang="en-US" smtClean="0"/>
              <a:t>8/26/2024</a:t>
            </a:fld>
            <a:endParaRPr lang="en-US"/>
          </a:p>
        </p:txBody>
      </p:sp>
      <p:sp>
        <p:nvSpPr>
          <p:cNvPr id="5" name="Footer Placeholder 4">
            <a:extLst>
              <a:ext uri="{FF2B5EF4-FFF2-40B4-BE49-F238E27FC236}">
                <a16:creationId xmlns:a16="http://schemas.microsoft.com/office/drawing/2014/main" id="{D5E28DAB-53E0-FE01-3537-7FCA3303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82CAA-CA87-62AC-D766-0449FE238C18}"/>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3745737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C6D1-CC7E-3168-4C58-24EE21456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CEC6F-381E-C7E2-D1AE-AFC8B1859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613D41-02A8-EF44-12CA-D255C1F53E5B}"/>
              </a:ext>
            </a:extLst>
          </p:cNvPr>
          <p:cNvSpPr>
            <a:spLocks noGrp="1"/>
          </p:cNvSpPr>
          <p:nvPr>
            <p:ph type="dt" sz="half" idx="10"/>
          </p:nvPr>
        </p:nvSpPr>
        <p:spPr/>
        <p:txBody>
          <a:bodyPr/>
          <a:lstStyle/>
          <a:p>
            <a:fld id="{CDAE134A-09E0-4098-8C52-91FB84027428}" type="datetime1">
              <a:rPr lang="en-US" smtClean="0"/>
              <a:t>8/26/2024</a:t>
            </a:fld>
            <a:endParaRPr lang="en-US"/>
          </a:p>
        </p:txBody>
      </p:sp>
      <p:sp>
        <p:nvSpPr>
          <p:cNvPr id="5" name="Footer Placeholder 4">
            <a:extLst>
              <a:ext uri="{FF2B5EF4-FFF2-40B4-BE49-F238E27FC236}">
                <a16:creationId xmlns:a16="http://schemas.microsoft.com/office/drawing/2014/main" id="{DDF79E65-473E-F7B2-ACEE-CB24C5204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79C98-7BD7-BCE7-A878-FFD3BF2DC5F8}"/>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376278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2C9A-CEAA-FC91-E3CD-FF5660C53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AE0E1-5828-9C5F-5FD8-F0CA044B3C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4AAF9-228A-532E-44D0-DD43EE1CE7FD}"/>
              </a:ext>
            </a:extLst>
          </p:cNvPr>
          <p:cNvSpPr>
            <a:spLocks noGrp="1"/>
          </p:cNvSpPr>
          <p:nvPr>
            <p:ph type="dt" sz="half" idx="10"/>
          </p:nvPr>
        </p:nvSpPr>
        <p:spPr/>
        <p:txBody>
          <a:bodyPr/>
          <a:lstStyle/>
          <a:p>
            <a:fld id="{C68D5A88-9195-4FB0-B333-03C0FA15F2A5}" type="datetime1">
              <a:rPr lang="en-US" smtClean="0"/>
              <a:t>8/26/2024</a:t>
            </a:fld>
            <a:endParaRPr lang="en-US"/>
          </a:p>
        </p:txBody>
      </p:sp>
      <p:sp>
        <p:nvSpPr>
          <p:cNvPr id="5" name="Footer Placeholder 4">
            <a:extLst>
              <a:ext uri="{FF2B5EF4-FFF2-40B4-BE49-F238E27FC236}">
                <a16:creationId xmlns:a16="http://schemas.microsoft.com/office/drawing/2014/main" id="{F394D76C-6081-D853-D425-B318408C1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12FE8-D788-A531-A2C6-3FF589885D05}"/>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47201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465A-33F9-658E-B11D-3C75AF808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2AC3C-0C65-E84C-B652-7B0DE6816D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33DED-9ED8-DF4C-1D05-06AD6350A9AD}"/>
              </a:ext>
            </a:extLst>
          </p:cNvPr>
          <p:cNvSpPr>
            <a:spLocks noGrp="1"/>
          </p:cNvSpPr>
          <p:nvPr>
            <p:ph type="dt" sz="half" idx="10"/>
          </p:nvPr>
        </p:nvSpPr>
        <p:spPr/>
        <p:txBody>
          <a:bodyPr/>
          <a:lstStyle/>
          <a:p>
            <a:fld id="{30B70249-54C4-47B7-8BB2-3F3C6053B680}" type="datetime1">
              <a:rPr lang="en-US" smtClean="0"/>
              <a:t>8/26/2024</a:t>
            </a:fld>
            <a:endParaRPr lang="en-US"/>
          </a:p>
        </p:txBody>
      </p:sp>
      <p:sp>
        <p:nvSpPr>
          <p:cNvPr id="5" name="Footer Placeholder 4">
            <a:extLst>
              <a:ext uri="{FF2B5EF4-FFF2-40B4-BE49-F238E27FC236}">
                <a16:creationId xmlns:a16="http://schemas.microsoft.com/office/drawing/2014/main" id="{67FCFCEC-1526-FC47-6FA0-F122FFF75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B6A27-B8D7-1EB6-FA3B-77E1143CA46A}"/>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2606103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627F-22C5-81E9-09EC-31DD441FD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3D155-A691-9A67-C0C4-3E609A01CF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214ED0-72F9-7D51-95C3-30AB5DBC4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EA80DB-1330-BA71-8395-4FBCD5855AE0}"/>
              </a:ext>
            </a:extLst>
          </p:cNvPr>
          <p:cNvSpPr>
            <a:spLocks noGrp="1"/>
          </p:cNvSpPr>
          <p:nvPr>
            <p:ph type="dt" sz="half" idx="10"/>
          </p:nvPr>
        </p:nvSpPr>
        <p:spPr/>
        <p:txBody>
          <a:bodyPr/>
          <a:lstStyle/>
          <a:p>
            <a:fld id="{BE4AAB2C-DC55-429E-8B33-1B3FDF2420ED}" type="datetime1">
              <a:rPr lang="en-US" smtClean="0"/>
              <a:t>8/26/2024</a:t>
            </a:fld>
            <a:endParaRPr lang="en-US"/>
          </a:p>
        </p:txBody>
      </p:sp>
      <p:sp>
        <p:nvSpPr>
          <p:cNvPr id="6" name="Footer Placeholder 5">
            <a:extLst>
              <a:ext uri="{FF2B5EF4-FFF2-40B4-BE49-F238E27FC236}">
                <a16:creationId xmlns:a16="http://schemas.microsoft.com/office/drawing/2014/main" id="{BAFA088D-A853-6D99-40A2-E75CD1BCE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B283B-247C-EE0E-2488-C1FDD64E69AE}"/>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96236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8E0E-FEF4-D252-2FCA-C4D1F3BC1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1B196C-9727-2A80-F720-DE9DC93CD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613B6-4E24-058A-D385-3DC7BA07A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34503-B17E-D62F-D863-A9D40641B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9A43A-085B-63E7-3DD6-7D9F77F7F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1699E-4361-2C53-B831-FC87223634BF}"/>
              </a:ext>
            </a:extLst>
          </p:cNvPr>
          <p:cNvSpPr>
            <a:spLocks noGrp="1"/>
          </p:cNvSpPr>
          <p:nvPr>
            <p:ph type="dt" sz="half" idx="10"/>
          </p:nvPr>
        </p:nvSpPr>
        <p:spPr/>
        <p:txBody>
          <a:bodyPr/>
          <a:lstStyle/>
          <a:p>
            <a:fld id="{3EEC4CF9-6279-4F4B-829A-5C2F98404C2A}" type="datetime1">
              <a:rPr lang="en-US" smtClean="0"/>
              <a:t>8/26/2024</a:t>
            </a:fld>
            <a:endParaRPr lang="en-US"/>
          </a:p>
        </p:txBody>
      </p:sp>
      <p:sp>
        <p:nvSpPr>
          <p:cNvPr id="8" name="Footer Placeholder 7">
            <a:extLst>
              <a:ext uri="{FF2B5EF4-FFF2-40B4-BE49-F238E27FC236}">
                <a16:creationId xmlns:a16="http://schemas.microsoft.com/office/drawing/2014/main" id="{35D51FFB-1AEC-3428-E89A-5D0E2D9844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9EFBF-7231-2AA0-D66B-8544D5BEF819}"/>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220706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7697-0A70-87E4-575A-164B55CE7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96F8E-9173-46AD-F090-53A87BB6F06B}"/>
              </a:ext>
            </a:extLst>
          </p:cNvPr>
          <p:cNvSpPr>
            <a:spLocks noGrp="1"/>
          </p:cNvSpPr>
          <p:nvPr>
            <p:ph type="dt" sz="half" idx="10"/>
          </p:nvPr>
        </p:nvSpPr>
        <p:spPr/>
        <p:txBody>
          <a:bodyPr/>
          <a:lstStyle/>
          <a:p>
            <a:fld id="{11BBA057-24F9-47BD-BFCC-5DC6A5F670B8}" type="datetime1">
              <a:rPr lang="en-US" smtClean="0"/>
              <a:t>8/26/2024</a:t>
            </a:fld>
            <a:endParaRPr lang="en-US"/>
          </a:p>
        </p:txBody>
      </p:sp>
      <p:sp>
        <p:nvSpPr>
          <p:cNvPr id="4" name="Footer Placeholder 3">
            <a:extLst>
              <a:ext uri="{FF2B5EF4-FFF2-40B4-BE49-F238E27FC236}">
                <a16:creationId xmlns:a16="http://schemas.microsoft.com/office/drawing/2014/main" id="{F46EA175-7C35-B190-FEF5-49C80BF02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B3C09B-151A-2CE3-FB8E-C2EEF19567F8}"/>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47529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3B84F-362D-3846-509D-995FF01D7174}"/>
              </a:ext>
            </a:extLst>
          </p:cNvPr>
          <p:cNvSpPr>
            <a:spLocks noGrp="1"/>
          </p:cNvSpPr>
          <p:nvPr>
            <p:ph type="dt" sz="half" idx="10"/>
          </p:nvPr>
        </p:nvSpPr>
        <p:spPr/>
        <p:txBody>
          <a:bodyPr/>
          <a:lstStyle/>
          <a:p>
            <a:fld id="{FCB0652E-3CF7-46A2-A4C2-F9B776BF5E96}" type="datetime1">
              <a:rPr lang="en-US" smtClean="0"/>
              <a:t>8/26/2024</a:t>
            </a:fld>
            <a:endParaRPr lang="en-US"/>
          </a:p>
        </p:txBody>
      </p:sp>
      <p:sp>
        <p:nvSpPr>
          <p:cNvPr id="3" name="Footer Placeholder 2">
            <a:extLst>
              <a:ext uri="{FF2B5EF4-FFF2-40B4-BE49-F238E27FC236}">
                <a16:creationId xmlns:a16="http://schemas.microsoft.com/office/drawing/2014/main" id="{52536E09-9E05-0EDF-AE3E-9CB607ECF2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CC6B3-8EBE-3320-D5D6-50CF4C8406F3}"/>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334795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45B6-7E10-3959-1820-D3DB800EF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A55D3-9A1C-FC53-DB97-903ACE947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AB7B0C-0A94-94AC-2938-58485D225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F1962-A660-5E5F-6F08-ECA9088CEDB1}"/>
              </a:ext>
            </a:extLst>
          </p:cNvPr>
          <p:cNvSpPr>
            <a:spLocks noGrp="1"/>
          </p:cNvSpPr>
          <p:nvPr>
            <p:ph type="dt" sz="half" idx="10"/>
          </p:nvPr>
        </p:nvSpPr>
        <p:spPr/>
        <p:txBody>
          <a:bodyPr/>
          <a:lstStyle/>
          <a:p>
            <a:fld id="{A1D0978B-A19F-4F65-AD19-FECF72D0DDB1}" type="datetime1">
              <a:rPr lang="en-US" smtClean="0"/>
              <a:t>8/26/2024</a:t>
            </a:fld>
            <a:endParaRPr lang="en-US"/>
          </a:p>
        </p:txBody>
      </p:sp>
      <p:sp>
        <p:nvSpPr>
          <p:cNvPr id="6" name="Footer Placeholder 5">
            <a:extLst>
              <a:ext uri="{FF2B5EF4-FFF2-40B4-BE49-F238E27FC236}">
                <a16:creationId xmlns:a16="http://schemas.microsoft.com/office/drawing/2014/main" id="{FDD9DEC7-5141-E387-4668-86C470689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09493-7A23-6CDD-A6BB-B53B07653932}"/>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155924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DDB1-1110-77F5-3F41-8E8BA3B60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CDD66-F8FA-0D37-DD45-47092FE40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7160D-6A62-D517-2845-861191A3E5C7}"/>
              </a:ext>
            </a:extLst>
          </p:cNvPr>
          <p:cNvSpPr>
            <a:spLocks noGrp="1"/>
          </p:cNvSpPr>
          <p:nvPr>
            <p:ph type="dt" sz="half" idx="10"/>
          </p:nvPr>
        </p:nvSpPr>
        <p:spPr/>
        <p:txBody>
          <a:bodyPr/>
          <a:lstStyle/>
          <a:p>
            <a:fld id="{108D3E8D-2256-4121-8C7C-327C27E25864}" type="datetime1">
              <a:rPr lang="en-US" smtClean="0"/>
              <a:t>8/26/2024</a:t>
            </a:fld>
            <a:endParaRPr lang="en-US"/>
          </a:p>
        </p:txBody>
      </p:sp>
      <p:sp>
        <p:nvSpPr>
          <p:cNvPr id="5" name="Footer Placeholder 4">
            <a:extLst>
              <a:ext uri="{FF2B5EF4-FFF2-40B4-BE49-F238E27FC236}">
                <a16:creationId xmlns:a16="http://schemas.microsoft.com/office/drawing/2014/main" id="{23368BE7-FF11-9ED9-6F2E-3827E051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F079E-0AAD-63EA-FA67-2B2CAAD620C1}"/>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1091021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40C6-A30F-6437-EF8B-ED9F30C68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A0B6B-6079-6841-0B0A-23D52CD36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35922-3478-C7D1-AE90-4DD5ED5C2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A20BE-C520-9B1D-475F-80589599C1AC}"/>
              </a:ext>
            </a:extLst>
          </p:cNvPr>
          <p:cNvSpPr>
            <a:spLocks noGrp="1"/>
          </p:cNvSpPr>
          <p:nvPr>
            <p:ph type="dt" sz="half" idx="10"/>
          </p:nvPr>
        </p:nvSpPr>
        <p:spPr/>
        <p:txBody>
          <a:bodyPr/>
          <a:lstStyle/>
          <a:p>
            <a:fld id="{138E5AF5-601B-4225-BB2B-BA84BB66AE77}" type="datetime1">
              <a:rPr lang="en-US" smtClean="0"/>
              <a:t>8/26/2024</a:t>
            </a:fld>
            <a:endParaRPr lang="en-US"/>
          </a:p>
        </p:txBody>
      </p:sp>
      <p:sp>
        <p:nvSpPr>
          <p:cNvPr id="6" name="Footer Placeholder 5">
            <a:extLst>
              <a:ext uri="{FF2B5EF4-FFF2-40B4-BE49-F238E27FC236}">
                <a16:creationId xmlns:a16="http://schemas.microsoft.com/office/drawing/2014/main" id="{33B7DD6F-5D34-90DF-2693-BE2156681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DD8ED-A9F2-C20B-74ED-4CFA6F3AB228}"/>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168565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5468-FBBF-1422-B9C3-D34B28D20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178C89-D455-F71E-7167-8EBF19256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53575-D579-7A78-1BF4-E95D2E7FA2DC}"/>
              </a:ext>
            </a:extLst>
          </p:cNvPr>
          <p:cNvSpPr>
            <a:spLocks noGrp="1"/>
          </p:cNvSpPr>
          <p:nvPr>
            <p:ph type="dt" sz="half" idx="10"/>
          </p:nvPr>
        </p:nvSpPr>
        <p:spPr/>
        <p:txBody>
          <a:bodyPr/>
          <a:lstStyle/>
          <a:p>
            <a:fld id="{1EB0CE16-BC0B-4531-B01F-60D00560B90D}" type="datetime1">
              <a:rPr lang="en-US" smtClean="0"/>
              <a:t>8/26/2024</a:t>
            </a:fld>
            <a:endParaRPr lang="en-US"/>
          </a:p>
        </p:txBody>
      </p:sp>
      <p:sp>
        <p:nvSpPr>
          <p:cNvPr id="5" name="Footer Placeholder 4">
            <a:extLst>
              <a:ext uri="{FF2B5EF4-FFF2-40B4-BE49-F238E27FC236}">
                <a16:creationId xmlns:a16="http://schemas.microsoft.com/office/drawing/2014/main" id="{624A5E2E-DAB1-E9E4-E353-E8C916D11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E0B16-3CA2-D6EB-5AAD-B1C15BA73897}"/>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198796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71713-F3E7-8417-3AEC-684BBFFB2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A2D14-7700-7E30-4B22-B037066E26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EBCD2-D790-270D-75A1-7A981CE87725}"/>
              </a:ext>
            </a:extLst>
          </p:cNvPr>
          <p:cNvSpPr>
            <a:spLocks noGrp="1"/>
          </p:cNvSpPr>
          <p:nvPr>
            <p:ph type="dt" sz="half" idx="10"/>
          </p:nvPr>
        </p:nvSpPr>
        <p:spPr/>
        <p:txBody>
          <a:bodyPr/>
          <a:lstStyle/>
          <a:p>
            <a:fld id="{580373FD-6006-403A-B213-7D9ACFE0352C}" type="datetime1">
              <a:rPr lang="en-US" smtClean="0"/>
              <a:t>8/26/2024</a:t>
            </a:fld>
            <a:endParaRPr lang="en-US"/>
          </a:p>
        </p:txBody>
      </p:sp>
      <p:sp>
        <p:nvSpPr>
          <p:cNvPr id="5" name="Footer Placeholder 4">
            <a:extLst>
              <a:ext uri="{FF2B5EF4-FFF2-40B4-BE49-F238E27FC236}">
                <a16:creationId xmlns:a16="http://schemas.microsoft.com/office/drawing/2014/main" id="{DBBF0152-304C-2C03-5AAF-6ED41C2DF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174E9-20C8-EC5E-A1F9-6D4D1CAD014F}"/>
              </a:ext>
            </a:extLst>
          </p:cNvPr>
          <p:cNvSpPr>
            <a:spLocks noGrp="1"/>
          </p:cNvSpPr>
          <p:nvPr>
            <p:ph type="sldNum" sz="quarter" idx="12"/>
          </p:nvPr>
        </p:nvSpPr>
        <p:spPr/>
        <p:txBody>
          <a:bodyPr/>
          <a:lstStyle/>
          <a:p>
            <a:fld id="{95AD2AA3-C48C-48A4-A6E8-B71675AE27BB}" type="slidenum">
              <a:rPr lang="en-US" smtClean="0"/>
              <a:t>‹#›</a:t>
            </a:fld>
            <a:endParaRPr lang="en-US"/>
          </a:p>
        </p:txBody>
      </p:sp>
    </p:spTree>
    <p:extLst>
      <p:ext uri="{BB962C8B-B14F-4D97-AF65-F5344CB8AC3E}">
        <p14:creationId xmlns:p14="http://schemas.microsoft.com/office/powerpoint/2010/main" val="379649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20BA-48BB-DA24-9D2F-55BE176AC8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51AC7-4CC0-6FF5-70B1-CB61B867FA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1BBF18-5156-41DC-58EB-DEB1425AC835}"/>
              </a:ext>
            </a:extLst>
          </p:cNvPr>
          <p:cNvSpPr>
            <a:spLocks noGrp="1"/>
          </p:cNvSpPr>
          <p:nvPr>
            <p:ph type="dt" sz="half" idx="10"/>
          </p:nvPr>
        </p:nvSpPr>
        <p:spPr/>
        <p:txBody>
          <a:bodyPr/>
          <a:lstStyle/>
          <a:p>
            <a:fld id="{6811131E-1760-413D-992B-F2785D8306C9}" type="datetime1">
              <a:rPr lang="en-US" smtClean="0"/>
              <a:t>8/26/2024</a:t>
            </a:fld>
            <a:endParaRPr lang="en-US"/>
          </a:p>
        </p:txBody>
      </p:sp>
      <p:sp>
        <p:nvSpPr>
          <p:cNvPr id="5" name="Footer Placeholder 4">
            <a:extLst>
              <a:ext uri="{FF2B5EF4-FFF2-40B4-BE49-F238E27FC236}">
                <a16:creationId xmlns:a16="http://schemas.microsoft.com/office/drawing/2014/main" id="{40EEDAB3-95FD-F6C7-55D3-E484921F7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77792-9DC2-C942-07F8-CE90D7127E2A}"/>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33407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FD9F-A95D-34FF-6BFC-11072B035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BB423-CA91-6C7F-BDF6-017158B1E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237BF-CE08-9BBD-A567-4810B59FF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85717-3EF8-24D5-46B7-0CE11517B8EC}"/>
              </a:ext>
            </a:extLst>
          </p:cNvPr>
          <p:cNvSpPr>
            <a:spLocks noGrp="1"/>
          </p:cNvSpPr>
          <p:nvPr>
            <p:ph type="dt" sz="half" idx="10"/>
          </p:nvPr>
        </p:nvSpPr>
        <p:spPr/>
        <p:txBody>
          <a:bodyPr/>
          <a:lstStyle/>
          <a:p>
            <a:fld id="{DB5FD597-4608-49E5-944C-3E82D14FD247}" type="datetime1">
              <a:rPr lang="en-US" smtClean="0"/>
              <a:t>8/26/2024</a:t>
            </a:fld>
            <a:endParaRPr lang="en-US"/>
          </a:p>
        </p:txBody>
      </p:sp>
      <p:sp>
        <p:nvSpPr>
          <p:cNvPr id="6" name="Footer Placeholder 5">
            <a:extLst>
              <a:ext uri="{FF2B5EF4-FFF2-40B4-BE49-F238E27FC236}">
                <a16:creationId xmlns:a16="http://schemas.microsoft.com/office/drawing/2014/main" id="{8D54408D-AF41-DBCD-F2D4-2A5AAD8AE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2A805-7D77-F738-35C0-524F73BF8415}"/>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1847585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9567-B2A8-2B75-EC2B-892A512602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EC46E-B96D-58EF-5CEE-701C299E1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2BC9A-04C9-6004-B7D7-45C2A0CA8A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532824-940D-F15D-1F15-0E867F00B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0AE57-D136-635D-6244-79D742095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3B9F3-3B1E-D6D1-3918-88A1D43E29FB}"/>
              </a:ext>
            </a:extLst>
          </p:cNvPr>
          <p:cNvSpPr>
            <a:spLocks noGrp="1"/>
          </p:cNvSpPr>
          <p:nvPr>
            <p:ph type="dt" sz="half" idx="10"/>
          </p:nvPr>
        </p:nvSpPr>
        <p:spPr/>
        <p:txBody>
          <a:bodyPr/>
          <a:lstStyle/>
          <a:p>
            <a:fld id="{34A4B08F-B6EC-4C8B-A7B7-B414080CB1BF}" type="datetime1">
              <a:rPr lang="en-US" smtClean="0"/>
              <a:t>8/26/2024</a:t>
            </a:fld>
            <a:endParaRPr lang="en-US"/>
          </a:p>
        </p:txBody>
      </p:sp>
      <p:sp>
        <p:nvSpPr>
          <p:cNvPr id="8" name="Footer Placeholder 7">
            <a:extLst>
              <a:ext uri="{FF2B5EF4-FFF2-40B4-BE49-F238E27FC236}">
                <a16:creationId xmlns:a16="http://schemas.microsoft.com/office/drawing/2014/main" id="{F92EF904-44E7-1C28-5294-73D86F639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C49C94-2552-112A-DDFE-FF21025C5E81}"/>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1549726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D179-9379-CE3F-8E13-C64CEDF712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E710D6-3B3A-0D21-1797-C52D63FE6300}"/>
              </a:ext>
            </a:extLst>
          </p:cNvPr>
          <p:cNvSpPr>
            <a:spLocks noGrp="1"/>
          </p:cNvSpPr>
          <p:nvPr>
            <p:ph type="dt" sz="half" idx="10"/>
          </p:nvPr>
        </p:nvSpPr>
        <p:spPr/>
        <p:txBody>
          <a:bodyPr/>
          <a:lstStyle/>
          <a:p>
            <a:fld id="{487470FE-1048-41E5-BA62-B03C7F8AED3A}" type="datetime1">
              <a:rPr lang="en-US" smtClean="0"/>
              <a:t>8/26/2024</a:t>
            </a:fld>
            <a:endParaRPr lang="en-US"/>
          </a:p>
        </p:txBody>
      </p:sp>
      <p:sp>
        <p:nvSpPr>
          <p:cNvPr id="4" name="Footer Placeholder 3">
            <a:extLst>
              <a:ext uri="{FF2B5EF4-FFF2-40B4-BE49-F238E27FC236}">
                <a16:creationId xmlns:a16="http://schemas.microsoft.com/office/drawing/2014/main" id="{1C1F773A-971D-4B4A-2B1F-FACD92C52B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69F46-AFB8-D38F-3A4D-6BA2A6A6D785}"/>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1068907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AC49C-BA18-BCBB-064C-D28F96D6B254}"/>
              </a:ext>
            </a:extLst>
          </p:cNvPr>
          <p:cNvSpPr>
            <a:spLocks noGrp="1"/>
          </p:cNvSpPr>
          <p:nvPr>
            <p:ph type="dt" sz="half" idx="10"/>
          </p:nvPr>
        </p:nvSpPr>
        <p:spPr/>
        <p:txBody>
          <a:bodyPr/>
          <a:lstStyle/>
          <a:p>
            <a:fld id="{6B6259DD-C79D-4D2C-9F8B-B27B9323CD7D}" type="datetime1">
              <a:rPr lang="en-US" smtClean="0"/>
              <a:t>8/26/2024</a:t>
            </a:fld>
            <a:endParaRPr lang="en-US"/>
          </a:p>
        </p:txBody>
      </p:sp>
      <p:sp>
        <p:nvSpPr>
          <p:cNvPr id="3" name="Footer Placeholder 2">
            <a:extLst>
              <a:ext uri="{FF2B5EF4-FFF2-40B4-BE49-F238E27FC236}">
                <a16:creationId xmlns:a16="http://schemas.microsoft.com/office/drawing/2014/main" id="{8F59D81F-D767-3A00-1297-A858B905D5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541162-160F-C5DB-09CC-0F5C17BFE098}"/>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3415789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86EA-0ED9-AEC2-DE1B-4D4EF290F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69B54-72A3-45A6-E3B6-BB956D573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1DF56C-174D-30D2-2380-3D0A7FFF0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05F41-6952-F38D-C060-79BCCE547F24}"/>
              </a:ext>
            </a:extLst>
          </p:cNvPr>
          <p:cNvSpPr>
            <a:spLocks noGrp="1"/>
          </p:cNvSpPr>
          <p:nvPr>
            <p:ph type="dt" sz="half" idx="10"/>
          </p:nvPr>
        </p:nvSpPr>
        <p:spPr/>
        <p:txBody>
          <a:bodyPr/>
          <a:lstStyle/>
          <a:p>
            <a:fld id="{9551891C-AB9E-4426-9222-FD2DBFB9C544}" type="datetime1">
              <a:rPr lang="en-US" smtClean="0"/>
              <a:t>8/26/2024</a:t>
            </a:fld>
            <a:endParaRPr lang="en-US"/>
          </a:p>
        </p:txBody>
      </p:sp>
      <p:sp>
        <p:nvSpPr>
          <p:cNvPr id="6" name="Footer Placeholder 5">
            <a:extLst>
              <a:ext uri="{FF2B5EF4-FFF2-40B4-BE49-F238E27FC236}">
                <a16:creationId xmlns:a16="http://schemas.microsoft.com/office/drawing/2014/main" id="{D88415DD-6873-7C5E-9075-1F2BDFF5E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3AB2C-E667-69F1-4ACB-15504928F461}"/>
              </a:ext>
            </a:extLst>
          </p:cNvPr>
          <p:cNvSpPr>
            <a:spLocks noGrp="1"/>
          </p:cNvSpPr>
          <p:nvPr>
            <p:ph type="sldNum" sz="quarter" idx="12"/>
          </p:nvPr>
        </p:nvSpPr>
        <p:spPr/>
        <p:txBody>
          <a:bodyPr/>
          <a:lstStyle/>
          <a:p>
            <a:fld id="{21A7B693-C8F3-4A8E-B192-3B9D94D31E17}" type="slidenum">
              <a:rPr lang="en-US" smtClean="0"/>
              <a:t>‹#›</a:t>
            </a:fld>
            <a:endParaRPr lang="en-US"/>
          </a:p>
        </p:txBody>
      </p:sp>
      <p:pic>
        <p:nvPicPr>
          <p:cNvPr id="9" name="caticon" descr="Cat with solid fill">
            <a:extLst>
              <a:ext uri="{FF2B5EF4-FFF2-40B4-BE49-F238E27FC236}">
                <a16:creationId xmlns:a16="http://schemas.microsoft.com/office/drawing/2014/main" id="{D43306AE-CDD6-6364-5F3C-C3C6B7E363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4151203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63DA-3769-53CF-4019-04DF39600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C38BA-9A3D-F805-92AB-4072504C0A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3E8675-C7F3-CB41-E1BF-B422659DC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7BFD2-D200-E48D-C131-36E3235D1475}"/>
              </a:ext>
            </a:extLst>
          </p:cNvPr>
          <p:cNvSpPr>
            <a:spLocks noGrp="1"/>
          </p:cNvSpPr>
          <p:nvPr>
            <p:ph type="dt" sz="half" idx="10"/>
          </p:nvPr>
        </p:nvSpPr>
        <p:spPr/>
        <p:txBody>
          <a:bodyPr/>
          <a:lstStyle/>
          <a:p>
            <a:fld id="{1C714563-0C62-404D-B358-E692B507C29D}" type="datetime1">
              <a:rPr lang="en-US" smtClean="0"/>
              <a:t>8/26/2024</a:t>
            </a:fld>
            <a:endParaRPr lang="en-US"/>
          </a:p>
        </p:txBody>
      </p:sp>
      <p:sp>
        <p:nvSpPr>
          <p:cNvPr id="6" name="Footer Placeholder 5">
            <a:extLst>
              <a:ext uri="{FF2B5EF4-FFF2-40B4-BE49-F238E27FC236}">
                <a16:creationId xmlns:a16="http://schemas.microsoft.com/office/drawing/2014/main" id="{6D795514-6ED4-10EC-77EA-83853DE2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77CE5-37FC-B80D-554D-A2961F7D4873}"/>
              </a:ext>
            </a:extLst>
          </p:cNvPr>
          <p:cNvSpPr>
            <a:spLocks noGrp="1"/>
          </p:cNvSpPr>
          <p:nvPr>
            <p:ph type="sldNum" sz="quarter" idx="12"/>
          </p:nvPr>
        </p:nvSpPr>
        <p:spPr/>
        <p:txBody>
          <a:bodyPr/>
          <a:lstStyle/>
          <a:p>
            <a:fld id="{21A7B693-C8F3-4A8E-B192-3B9D94D31E17}" type="slidenum">
              <a:rPr lang="en-US" smtClean="0"/>
              <a:t>‹#›</a:t>
            </a:fld>
            <a:endParaRPr lang="en-US"/>
          </a:p>
        </p:txBody>
      </p:sp>
    </p:spTree>
    <p:extLst>
      <p:ext uri="{BB962C8B-B14F-4D97-AF65-F5344CB8AC3E}">
        <p14:creationId xmlns:p14="http://schemas.microsoft.com/office/powerpoint/2010/main" val="166168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728E7C-04FE-E6FD-082E-73F28F617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9C49AA-F728-E337-D542-8A01A6FB4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77FE6-5C46-64D6-AF3D-CDCAC31D9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A2C82D-2B23-49C0-BAD2-A9F3E5E9AAE6}" type="datetime1">
              <a:rPr lang="en-US" smtClean="0"/>
              <a:t>8/26/2024</a:t>
            </a:fld>
            <a:endParaRPr lang="en-US"/>
          </a:p>
        </p:txBody>
      </p:sp>
      <p:sp>
        <p:nvSpPr>
          <p:cNvPr id="5" name="Footer Placeholder 4">
            <a:extLst>
              <a:ext uri="{FF2B5EF4-FFF2-40B4-BE49-F238E27FC236}">
                <a16:creationId xmlns:a16="http://schemas.microsoft.com/office/drawing/2014/main" id="{801D3631-68FE-4106-CA68-FA245DD4D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FAB73D-3C5E-1738-DA39-6F13368054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A7B693-C8F3-4A8E-B192-3B9D94D31E17}" type="slidenum">
              <a:rPr lang="en-US" smtClean="0"/>
              <a:t>‹#›</a:t>
            </a:fld>
            <a:endParaRPr lang="en-US"/>
          </a:p>
        </p:txBody>
      </p:sp>
    </p:spTree>
    <p:extLst>
      <p:ext uri="{BB962C8B-B14F-4D97-AF65-F5344CB8AC3E}">
        <p14:creationId xmlns:p14="http://schemas.microsoft.com/office/powerpoint/2010/main" val="351334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17445-64A0-0BD3-05DD-D60EB4FE5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922510-0B44-0E82-1442-DE136F692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C9C0F-8850-E58A-FD47-26DA48E62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99BD40-91B3-490E-8F7B-2B89DD6B92AD}" type="datetime1">
              <a:rPr lang="en-US" smtClean="0"/>
              <a:t>8/26/2024</a:t>
            </a:fld>
            <a:endParaRPr lang="en-US"/>
          </a:p>
        </p:txBody>
      </p:sp>
      <p:sp>
        <p:nvSpPr>
          <p:cNvPr id="5" name="Footer Placeholder 4">
            <a:extLst>
              <a:ext uri="{FF2B5EF4-FFF2-40B4-BE49-F238E27FC236}">
                <a16:creationId xmlns:a16="http://schemas.microsoft.com/office/drawing/2014/main" id="{97C06B43-4862-B9CB-73E6-0CE642858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C5962C-BC89-80C3-54BA-C9910576C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AD2AA3-C48C-48A4-A6E8-B71675AE27BB}" type="slidenum">
              <a:rPr lang="en-US" smtClean="0"/>
              <a:t>‹#›</a:t>
            </a:fld>
            <a:endParaRPr lang="en-US"/>
          </a:p>
        </p:txBody>
      </p:sp>
    </p:spTree>
    <p:extLst>
      <p:ext uri="{BB962C8B-B14F-4D97-AF65-F5344CB8AC3E}">
        <p14:creationId xmlns:p14="http://schemas.microsoft.com/office/powerpoint/2010/main" val="206669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50.png"/><Relationship Id="rId3" Type="http://schemas.openxmlformats.org/officeDocument/2006/relationships/notesSlide" Target="../notesSlides/notesSlide10.xml"/><Relationship Id="rId21" Type="http://schemas.openxmlformats.org/officeDocument/2006/relationships/image" Target="../media/image49.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11.svg"/><Relationship Id="rId24" Type="http://schemas.openxmlformats.org/officeDocument/2006/relationships/image" Target="../media/image62.pn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61.svg"/><Relationship Id="rId10" Type="http://schemas.openxmlformats.org/officeDocument/2006/relationships/image" Target="../media/image10.png"/><Relationship Id="rId19" Type="http://schemas.openxmlformats.org/officeDocument/2006/relationships/image" Target="../media/image51.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50.png"/><Relationship Id="rId3" Type="http://schemas.openxmlformats.org/officeDocument/2006/relationships/notesSlide" Target="../notesSlides/notesSlide11.xml"/><Relationship Id="rId21" Type="http://schemas.openxmlformats.org/officeDocument/2006/relationships/image" Target="../media/image49.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46.png"/><Relationship Id="rId20" Type="http://schemas.openxmlformats.org/officeDocument/2006/relationships/image" Target="../media/image48.png"/><Relationship Id="rId1" Type="http://schemas.openxmlformats.org/officeDocument/2006/relationships/tags" Target="../tags/tag8.xml"/><Relationship Id="rId6" Type="http://schemas.openxmlformats.org/officeDocument/2006/relationships/image" Target="../media/image16.png"/><Relationship Id="rId11" Type="http://schemas.openxmlformats.org/officeDocument/2006/relationships/image" Target="../media/image11.svg"/><Relationship Id="rId24" Type="http://schemas.openxmlformats.org/officeDocument/2006/relationships/image" Target="../media/image62.pn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64.svg"/><Relationship Id="rId10" Type="http://schemas.openxmlformats.org/officeDocument/2006/relationships/image" Target="../media/image10.png"/><Relationship Id="rId19" Type="http://schemas.openxmlformats.org/officeDocument/2006/relationships/image" Target="../media/image51.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svg"/><Relationship Id="rId18" Type="http://schemas.openxmlformats.org/officeDocument/2006/relationships/image" Target="../media/image49.svg"/><Relationship Id="rId3" Type="http://schemas.openxmlformats.org/officeDocument/2006/relationships/notesSlide" Target="../notesSlides/notesSlide12.xml"/><Relationship Id="rId21"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20.png"/><Relationship Id="rId17"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51.svg"/><Relationship Id="rId20" Type="http://schemas.openxmlformats.org/officeDocument/2006/relationships/image" Target="../media/image61.svg"/><Relationship Id="rId1" Type="http://schemas.openxmlformats.org/officeDocument/2006/relationships/tags" Target="../tags/tag9.xml"/><Relationship Id="rId6" Type="http://schemas.openxmlformats.org/officeDocument/2006/relationships/image" Target="../media/image8.png"/><Relationship Id="rId11" Type="http://schemas.openxmlformats.org/officeDocument/2006/relationships/image" Target="../media/image19.svg"/><Relationship Id="rId24" Type="http://schemas.openxmlformats.org/officeDocument/2006/relationships/image" Target="../media/image17.svg"/><Relationship Id="rId5" Type="http://schemas.openxmlformats.org/officeDocument/2006/relationships/image" Target="../media/image47.svg"/><Relationship Id="rId15" Type="http://schemas.openxmlformats.org/officeDocument/2006/relationships/image" Target="../media/image50.png"/><Relationship Id="rId23" Type="http://schemas.openxmlformats.org/officeDocument/2006/relationships/image" Target="../media/image16.png"/><Relationship Id="rId10" Type="http://schemas.openxmlformats.org/officeDocument/2006/relationships/image" Target="../media/image18.png"/><Relationship Id="rId19" Type="http://schemas.openxmlformats.org/officeDocument/2006/relationships/image" Target="../media/image60.png"/><Relationship Id="rId4" Type="http://schemas.openxmlformats.org/officeDocument/2006/relationships/image" Target="../media/image46.png"/><Relationship Id="rId9" Type="http://schemas.openxmlformats.org/officeDocument/2006/relationships/image" Target="../media/image11.svg"/><Relationship Id="rId14" Type="http://schemas.openxmlformats.org/officeDocument/2006/relationships/image" Target="../media/image62.png"/><Relationship Id="rId22"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1.svg"/><Relationship Id="rId18" Type="http://schemas.openxmlformats.org/officeDocument/2006/relationships/image" Target="../media/image6.png"/><Relationship Id="rId3" Type="http://schemas.openxmlformats.org/officeDocument/2006/relationships/notesSlide" Target="../notesSlides/notesSlide13.xml"/><Relationship Id="rId21" Type="http://schemas.openxmlformats.org/officeDocument/2006/relationships/image" Target="../media/image17.svg"/><Relationship Id="rId7" Type="http://schemas.openxmlformats.org/officeDocument/2006/relationships/image" Target="../media/image47.svg"/><Relationship Id="rId12" Type="http://schemas.openxmlformats.org/officeDocument/2006/relationships/image" Target="../media/image10.png"/><Relationship Id="rId17" Type="http://schemas.openxmlformats.org/officeDocument/2006/relationships/image" Target="../media/image21.svg"/><Relationship Id="rId2" Type="http://schemas.openxmlformats.org/officeDocument/2006/relationships/slideLayout" Target="../slideLayouts/slideLayout7.xml"/><Relationship Id="rId16" Type="http://schemas.openxmlformats.org/officeDocument/2006/relationships/image" Target="../media/image20.png"/><Relationship Id="rId20" Type="http://schemas.openxmlformats.org/officeDocument/2006/relationships/image" Target="../media/image16.png"/><Relationship Id="rId1" Type="http://schemas.openxmlformats.org/officeDocument/2006/relationships/tags" Target="../tags/tag10.xml"/><Relationship Id="rId6" Type="http://schemas.openxmlformats.org/officeDocument/2006/relationships/image" Target="../media/image46.png"/><Relationship Id="rId11" Type="http://schemas.openxmlformats.org/officeDocument/2006/relationships/image" Target="../media/image9.svg"/><Relationship Id="rId5" Type="http://schemas.microsoft.com/office/2007/relationships/hdphoto" Target="../media/hdphoto2.wdp"/><Relationship Id="rId15" Type="http://schemas.openxmlformats.org/officeDocument/2006/relationships/image" Target="../media/image19.svg"/><Relationship Id="rId10" Type="http://schemas.openxmlformats.org/officeDocument/2006/relationships/image" Target="../media/image8.png"/><Relationship Id="rId19" Type="http://schemas.openxmlformats.org/officeDocument/2006/relationships/image" Target="../media/image7.svg"/><Relationship Id="rId4" Type="http://schemas.openxmlformats.org/officeDocument/2006/relationships/image" Target="../media/image65.png"/><Relationship Id="rId9" Type="http://schemas.openxmlformats.org/officeDocument/2006/relationships/image" Target="../media/image49.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6.png"/><Relationship Id="rId3" Type="http://schemas.openxmlformats.org/officeDocument/2006/relationships/notesSlide" Target="../notesSlides/notesSlide14.xml"/><Relationship Id="rId21" Type="http://schemas.openxmlformats.org/officeDocument/2006/relationships/image" Target="../media/image17.svg"/><Relationship Id="rId7" Type="http://schemas.openxmlformats.org/officeDocument/2006/relationships/image" Target="../media/image47.svg"/><Relationship Id="rId12" Type="http://schemas.openxmlformats.org/officeDocument/2006/relationships/image" Target="../media/image18.png"/><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65.png"/><Relationship Id="rId20" Type="http://schemas.openxmlformats.org/officeDocument/2006/relationships/image" Target="../media/image16.png"/><Relationship Id="rId1" Type="http://schemas.openxmlformats.org/officeDocument/2006/relationships/tags" Target="../tags/tag11.xml"/><Relationship Id="rId6" Type="http://schemas.openxmlformats.org/officeDocument/2006/relationships/image" Target="../media/image46.png"/><Relationship Id="rId11" Type="http://schemas.openxmlformats.org/officeDocument/2006/relationships/image" Target="../media/image11.svg"/><Relationship Id="rId5" Type="http://schemas.openxmlformats.org/officeDocument/2006/relationships/image" Target="../media/image49.svg"/><Relationship Id="rId15" Type="http://schemas.openxmlformats.org/officeDocument/2006/relationships/image" Target="../media/image21.svg"/><Relationship Id="rId10" Type="http://schemas.openxmlformats.org/officeDocument/2006/relationships/image" Target="../media/image10.png"/><Relationship Id="rId19" Type="http://schemas.openxmlformats.org/officeDocument/2006/relationships/image" Target="../media/image7.svg"/><Relationship Id="rId4" Type="http://schemas.openxmlformats.org/officeDocument/2006/relationships/image" Target="../media/image48.png"/><Relationship Id="rId9" Type="http://schemas.openxmlformats.org/officeDocument/2006/relationships/image" Target="../media/image9.sv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3" Type="http://schemas.openxmlformats.org/officeDocument/2006/relationships/notesSlide" Target="../notesSlides/notesSlide16.xml"/><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7.xml"/><Relationship Id="rId16" Type="http://schemas.openxmlformats.org/officeDocument/2006/relationships/image" Target="../media/image48.png"/><Relationship Id="rId1" Type="http://schemas.openxmlformats.org/officeDocument/2006/relationships/tags" Target="../tags/tag13.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3" Type="http://schemas.openxmlformats.org/officeDocument/2006/relationships/notesSlide" Target="../notesSlides/notesSlide17.xml"/><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7.xml"/><Relationship Id="rId16" Type="http://schemas.openxmlformats.org/officeDocument/2006/relationships/image" Target="../media/image48.png"/><Relationship Id="rId1" Type="http://schemas.openxmlformats.org/officeDocument/2006/relationships/tags" Target="../tags/tag14.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8.png"/><Relationship Id="rId3" Type="http://schemas.openxmlformats.org/officeDocument/2006/relationships/notesSlide" Target="../notesSlides/notesSlide18.xml"/><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46.png"/><Relationship Id="rId1" Type="http://schemas.openxmlformats.org/officeDocument/2006/relationships/tags" Target="../tags/tag15.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19" Type="http://schemas.openxmlformats.org/officeDocument/2006/relationships/image" Target="../media/image4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8.png"/><Relationship Id="rId3" Type="http://schemas.openxmlformats.org/officeDocument/2006/relationships/notesSlide" Target="../notesSlides/notesSlide19.xml"/><Relationship Id="rId21" Type="http://schemas.openxmlformats.org/officeDocument/2006/relationships/image" Target="../media/image51.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tags" Target="../tags/tag16.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3.svg"/><Relationship Id="rId10" Type="http://schemas.openxmlformats.org/officeDocument/2006/relationships/image" Target="../media/image10.png"/><Relationship Id="rId19" Type="http://schemas.openxmlformats.org/officeDocument/2006/relationships/image" Target="../media/image4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jpeg"/><Relationship Id="rId3" Type="http://schemas.openxmlformats.org/officeDocument/2006/relationships/notesSlide" Target="../notesSlides/notesSlide2.xml"/><Relationship Id="rId21" Type="http://schemas.openxmlformats.org/officeDocument/2006/relationships/image" Target="../media/image21.sv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svg"/><Relationship Id="rId25" Type="http://schemas.openxmlformats.org/officeDocument/2006/relationships/image" Target="../media/image25.png"/><Relationship Id="rId33" Type="http://schemas.openxmlformats.org/officeDocument/2006/relationships/image" Target="../media/image33.jpeg"/><Relationship Id="rId38"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tags" Target="../tags/tag1.xml"/><Relationship Id="rId6" Type="http://schemas.openxmlformats.org/officeDocument/2006/relationships/image" Target="../media/image7.svg"/><Relationship Id="rId11" Type="http://schemas.openxmlformats.org/officeDocument/2006/relationships/image" Target="../media/image12.jpe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jpeg"/><Relationship Id="rId40" Type="http://schemas.openxmlformats.org/officeDocument/2006/relationships/image" Target="../media/image40.png"/><Relationship Id="rId45" Type="http://schemas.openxmlformats.org/officeDocument/2006/relationships/image" Target="../media/image45.png"/><Relationship Id="rId5" Type="http://schemas.openxmlformats.org/officeDocument/2006/relationships/image" Target="../media/image6.pn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1.svg"/><Relationship Id="rId19" Type="http://schemas.openxmlformats.org/officeDocument/2006/relationships/image" Target="../media/image19.svg"/><Relationship Id="rId31" Type="http://schemas.openxmlformats.org/officeDocument/2006/relationships/image" Target="../media/image31.png"/><Relationship Id="rId44" Type="http://schemas.openxmlformats.org/officeDocument/2006/relationships/image" Target="../media/image44.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3" Type="http://schemas.openxmlformats.org/officeDocument/2006/relationships/notesSlide" Target="../notesSlides/notesSlide23.xml"/><Relationship Id="rId7" Type="http://schemas.openxmlformats.org/officeDocument/2006/relationships/image" Target="../media/image17.svg"/><Relationship Id="rId12"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3" Type="http://schemas.openxmlformats.org/officeDocument/2006/relationships/notesSlide" Target="../notesSlides/notesSlide24.xml"/><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7.svg"/><Relationship Id="rId2" Type="http://schemas.openxmlformats.org/officeDocument/2006/relationships/slideLayout" Target="../slideLayouts/slideLayout6.xml"/><Relationship Id="rId16" Type="http://schemas.openxmlformats.org/officeDocument/2006/relationships/image" Target="../media/image46.png"/><Relationship Id="rId1" Type="http://schemas.openxmlformats.org/officeDocument/2006/relationships/tags" Target="../tags/tag21.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8.png"/><Relationship Id="rId3" Type="http://schemas.openxmlformats.org/officeDocument/2006/relationships/notesSlide" Target="../notesSlides/notesSlide25.xml"/><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7.svg"/><Relationship Id="rId2" Type="http://schemas.openxmlformats.org/officeDocument/2006/relationships/slideLayout" Target="../slideLayouts/slideLayout6.xml"/><Relationship Id="rId16" Type="http://schemas.openxmlformats.org/officeDocument/2006/relationships/image" Target="../media/image46.png"/><Relationship Id="rId1" Type="http://schemas.openxmlformats.org/officeDocument/2006/relationships/tags" Target="../tags/tag22.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19" Type="http://schemas.openxmlformats.org/officeDocument/2006/relationships/image" Target="../media/image4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6.png"/><Relationship Id="rId3" Type="http://schemas.openxmlformats.org/officeDocument/2006/relationships/notesSlide" Target="../notesSlides/notesSlide26.xml"/><Relationship Id="rId21" Type="http://schemas.openxmlformats.org/officeDocument/2006/relationships/image" Target="../media/image48.pn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68.svg"/><Relationship Id="rId2" Type="http://schemas.openxmlformats.org/officeDocument/2006/relationships/slideLayout" Target="../slideLayouts/slideLayout6.xml"/><Relationship Id="rId16" Type="http://schemas.openxmlformats.org/officeDocument/2006/relationships/image" Target="../media/image67.png"/><Relationship Id="rId20" Type="http://schemas.openxmlformats.org/officeDocument/2006/relationships/image" Target="../media/image69.svg"/><Relationship Id="rId1" Type="http://schemas.openxmlformats.org/officeDocument/2006/relationships/tags" Target="../tags/tag23.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19" Type="http://schemas.openxmlformats.org/officeDocument/2006/relationships/image" Target="../media/image47.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svg"/><Relationship Id="rId3" Type="http://schemas.openxmlformats.org/officeDocument/2006/relationships/notesSlide" Target="../notesSlides/notesSlide28.xml"/><Relationship Id="rId7" Type="http://schemas.openxmlformats.org/officeDocument/2006/relationships/image" Target="../media/image49.svg"/><Relationship Id="rId12"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8.png"/><Relationship Id="rId11" Type="http://schemas.openxmlformats.org/officeDocument/2006/relationships/image" Target="../media/image61.svg"/><Relationship Id="rId5" Type="http://schemas.openxmlformats.org/officeDocument/2006/relationships/image" Target="../media/image47.svg"/><Relationship Id="rId10" Type="http://schemas.openxmlformats.org/officeDocument/2006/relationships/image" Target="../media/image60.png"/><Relationship Id="rId4" Type="http://schemas.openxmlformats.org/officeDocument/2006/relationships/image" Target="../media/image46.png"/><Relationship Id="rId9" Type="http://schemas.openxmlformats.org/officeDocument/2006/relationships/image" Target="../media/image51.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50.png"/><Relationship Id="rId3" Type="http://schemas.openxmlformats.org/officeDocument/2006/relationships/notesSlide" Target="../notesSlides/notesSlide29.xml"/><Relationship Id="rId21" Type="http://schemas.openxmlformats.org/officeDocument/2006/relationships/image" Target="../media/image47.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46.png"/><Relationship Id="rId1" Type="http://schemas.openxmlformats.org/officeDocument/2006/relationships/tags" Target="../tags/tag26.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3.svg"/><Relationship Id="rId10" Type="http://schemas.openxmlformats.org/officeDocument/2006/relationships/image" Target="../media/image10.png"/><Relationship Id="rId19" Type="http://schemas.openxmlformats.org/officeDocument/2006/relationships/image" Target="../media/image51.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9.svg"/><Relationship Id="rId18" Type="http://schemas.openxmlformats.org/officeDocument/2006/relationships/image" Target="../media/image20.png"/><Relationship Id="rId3" Type="http://schemas.openxmlformats.org/officeDocument/2006/relationships/notesSlide" Target="../notesSlides/notesSlide3.xml"/><Relationship Id="rId21" Type="http://schemas.openxmlformats.org/officeDocument/2006/relationships/image" Target="../media/image7.svg"/><Relationship Id="rId7" Type="http://schemas.openxmlformats.org/officeDocument/2006/relationships/image" Target="../media/image49.svg"/><Relationship Id="rId12" Type="http://schemas.openxmlformats.org/officeDocument/2006/relationships/image" Target="../media/image8.png"/><Relationship Id="rId17" Type="http://schemas.openxmlformats.org/officeDocument/2006/relationships/image" Target="../media/image19.svg"/><Relationship Id="rId2" Type="http://schemas.openxmlformats.org/officeDocument/2006/relationships/slideLayout" Target="../slideLayouts/slideLayout7.xml"/><Relationship Id="rId16" Type="http://schemas.openxmlformats.org/officeDocument/2006/relationships/image" Target="../media/image18.png"/><Relationship Id="rId20" Type="http://schemas.openxmlformats.org/officeDocument/2006/relationships/image" Target="../media/image6.png"/><Relationship Id="rId1" Type="http://schemas.openxmlformats.org/officeDocument/2006/relationships/tags" Target="../tags/tag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11.svg"/><Relationship Id="rId23" Type="http://schemas.openxmlformats.org/officeDocument/2006/relationships/image" Target="../media/image17.svg"/><Relationship Id="rId10" Type="http://schemas.openxmlformats.org/officeDocument/2006/relationships/image" Target="../media/image52.png"/><Relationship Id="rId19" Type="http://schemas.openxmlformats.org/officeDocument/2006/relationships/image" Target="../media/image21.sv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10.png"/><Relationship Id="rId22"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3" Type="http://schemas.openxmlformats.org/officeDocument/2006/relationships/notesSlide" Target="../notesSlides/notesSlide30.xml"/><Relationship Id="rId7" Type="http://schemas.openxmlformats.org/officeDocument/2006/relationships/image" Target="../media/image17.svg"/><Relationship Id="rId12"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9.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21.svg"/></Relationships>
</file>

<file path=ppt/slides/_rels/slide3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18" Type="http://schemas.openxmlformats.org/officeDocument/2006/relationships/image" Target="../media/image47.svg"/><Relationship Id="rId3" Type="http://schemas.openxmlformats.org/officeDocument/2006/relationships/image" Target="../media/image6.png"/><Relationship Id="rId21" Type="http://schemas.openxmlformats.org/officeDocument/2006/relationships/image" Target="../media/image50.png"/><Relationship Id="rId7" Type="http://schemas.openxmlformats.org/officeDocument/2006/relationships/image" Target="../media/image8.png"/><Relationship Id="rId12" Type="http://schemas.openxmlformats.org/officeDocument/2006/relationships/image" Target="../media/image19.svg"/><Relationship Id="rId17" Type="http://schemas.openxmlformats.org/officeDocument/2006/relationships/image" Target="../media/image46.png"/><Relationship Id="rId2" Type="http://schemas.openxmlformats.org/officeDocument/2006/relationships/notesSlide" Target="../notesSlides/notesSlide32.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48.png"/><Relationship Id="rId10" Type="http://schemas.openxmlformats.org/officeDocument/2006/relationships/image" Target="../media/image11.svg"/><Relationship Id="rId19" Type="http://schemas.openxmlformats.org/officeDocument/2006/relationships/image" Target="../media/image52.pn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21.svg"/><Relationship Id="rId22" Type="http://schemas.openxmlformats.org/officeDocument/2006/relationships/image" Target="../media/image51.svg"/></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svg"/><Relationship Id="rId18" Type="http://schemas.openxmlformats.org/officeDocument/2006/relationships/image" Target="../media/image10.png"/><Relationship Id="rId3" Type="http://schemas.openxmlformats.org/officeDocument/2006/relationships/notesSlide" Target="../notesSlides/notesSlide33.xml"/><Relationship Id="rId21" Type="http://schemas.openxmlformats.org/officeDocument/2006/relationships/image" Target="../media/image19.svg"/><Relationship Id="rId7" Type="http://schemas.openxmlformats.org/officeDocument/2006/relationships/image" Target="../media/image47.svg"/><Relationship Id="rId12" Type="http://schemas.openxmlformats.org/officeDocument/2006/relationships/image" Target="../media/image6.png"/><Relationship Id="rId17" Type="http://schemas.openxmlformats.org/officeDocument/2006/relationships/image" Target="../media/image9.svg"/><Relationship Id="rId25" Type="http://schemas.openxmlformats.org/officeDocument/2006/relationships/image" Target="../media/image71.svg"/><Relationship Id="rId2" Type="http://schemas.openxmlformats.org/officeDocument/2006/relationships/slideLayout" Target="../slideLayouts/slideLayout6.xml"/><Relationship Id="rId16" Type="http://schemas.openxmlformats.org/officeDocument/2006/relationships/image" Target="../media/image8.png"/><Relationship Id="rId20" Type="http://schemas.openxmlformats.org/officeDocument/2006/relationships/image" Target="../media/image18.png"/><Relationship Id="rId1" Type="http://schemas.openxmlformats.org/officeDocument/2006/relationships/tags" Target="../tags/tag28.xml"/><Relationship Id="rId6" Type="http://schemas.openxmlformats.org/officeDocument/2006/relationships/image" Target="../media/image46.png"/><Relationship Id="rId11" Type="http://schemas.openxmlformats.org/officeDocument/2006/relationships/image" Target="../media/image51.svg"/><Relationship Id="rId24" Type="http://schemas.openxmlformats.org/officeDocument/2006/relationships/image" Target="../media/image70.png"/><Relationship Id="rId5" Type="http://schemas.openxmlformats.org/officeDocument/2006/relationships/image" Target="../media/image49.svg"/><Relationship Id="rId15" Type="http://schemas.openxmlformats.org/officeDocument/2006/relationships/image" Target="../media/image17.svg"/><Relationship Id="rId23" Type="http://schemas.openxmlformats.org/officeDocument/2006/relationships/image" Target="../media/image21.svg"/><Relationship Id="rId10" Type="http://schemas.openxmlformats.org/officeDocument/2006/relationships/image" Target="../media/image50.png"/><Relationship Id="rId19" Type="http://schemas.openxmlformats.org/officeDocument/2006/relationships/image" Target="../media/image11.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16.png"/><Relationship Id="rId22"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6.png"/><Relationship Id="rId3" Type="http://schemas.openxmlformats.org/officeDocument/2006/relationships/notesSlide" Target="../notesSlides/notesSlide34.xml"/><Relationship Id="rId21" Type="http://schemas.openxmlformats.org/officeDocument/2006/relationships/image" Target="../media/image53.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ags" Target="../tags/tag29.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1.svg"/><Relationship Id="rId10" Type="http://schemas.openxmlformats.org/officeDocument/2006/relationships/image" Target="../media/image10.png"/><Relationship Id="rId19" Type="http://schemas.openxmlformats.org/officeDocument/2006/relationships/image" Target="../media/image47.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6.png"/><Relationship Id="rId3" Type="http://schemas.openxmlformats.org/officeDocument/2006/relationships/notesSlide" Target="../notesSlides/notesSlide35.xml"/><Relationship Id="rId21" Type="http://schemas.openxmlformats.org/officeDocument/2006/relationships/image" Target="../media/image53.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ags" Target="../tags/tag30.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1.svg"/><Relationship Id="rId10" Type="http://schemas.openxmlformats.org/officeDocument/2006/relationships/image" Target="../media/image10.png"/><Relationship Id="rId19" Type="http://schemas.openxmlformats.org/officeDocument/2006/relationships/image" Target="../media/image47.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18" Type="http://schemas.openxmlformats.org/officeDocument/2006/relationships/image" Target="../media/image47.svg"/><Relationship Id="rId3" Type="http://schemas.openxmlformats.org/officeDocument/2006/relationships/image" Target="../media/image6.png"/><Relationship Id="rId21" Type="http://schemas.openxmlformats.org/officeDocument/2006/relationships/image" Target="../media/image50.png"/><Relationship Id="rId7" Type="http://schemas.openxmlformats.org/officeDocument/2006/relationships/image" Target="../media/image8.png"/><Relationship Id="rId12" Type="http://schemas.openxmlformats.org/officeDocument/2006/relationships/image" Target="../media/image19.svg"/><Relationship Id="rId17" Type="http://schemas.openxmlformats.org/officeDocument/2006/relationships/image" Target="../media/image46.png"/><Relationship Id="rId2" Type="http://schemas.openxmlformats.org/officeDocument/2006/relationships/notesSlide" Target="../notesSlides/notesSlide36.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48.png"/><Relationship Id="rId10" Type="http://schemas.openxmlformats.org/officeDocument/2006/relationships/image" Target="../media/image11.svg"/><Relationship Id="rId19" Type="http://schemas.openxmlformats.org/officeDocument/2006/relationships/image" Target="../media/image52.pn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21.svg"/><Relationship Id="rId22" Type="http://schemas.openxmlformats.org/officeDocument/2006/relationships/image" Target="../media/image51.sv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6.png"/><Relationship Id="rId3" Type="http://schemas.openxmlformats.org/officeDocument/2006/relationships/notesSlide" Target="../notesSlides/notesSlide37.xml"/><Relationship Id="rId21" Type="http://schemas.openxmlformats.org/officeDocument/2006/relationships/image" Target="../media/image53.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ags" Target="../tags/tag31.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1.svg"/><Relationship Id="rId10" Type="http://schemas.openxmlformats.org/officeDocument/2006/relationships/image" Target="../media/image10.png"/><Relationship Id="rId19" Type="http://schemas.openxmlformats.org/officeDocument/2006/relationships/image" Target="../media/image47.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0.png"/></Relationships>
</file>

<file path=ppt/slides/_rels/slide3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18" Type="http://schemas.openxmlformats.org/officeDocument/2006/relationships/image" Target="../media/image47.svg"/><Relationship Id="rId3" Type="http://schemas.openxmlformats.org/officeDocument/2006/relationships/image" Target="../media/image6.png"/><Relationship Id="rId21" Type="http://schemas.openxmlformats.org/officeDocument/2006/relationships/image" Target="../media/image50.png"/><Relationship Id="rId7" Type="http://schemas.openxmlformats.org/officeDocument/2006/relationships/image" Target="../media/image8.png"/><Relationship Id="rId12" Type="http://schemas.openxmlformats.org/officeDocument/2006/relationships/image" Target="../media/image19.svg"/><Relationship Id="rId17" Type="http://schemas.openxmlformats.org/officeDocument/2006/relationships/image" Target="../media/image46.png"/><Relationship Id="rId2" Type="http://schemas.openxmlformats.org/officeDocument/2006/relationships/notesSlide" Target="../notesSlides/notesSlide38.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48.png"/><Relationship Id="rId10" Type="http://schemas.openxmlformats.org/officeDocument/2006/relationships/image" Target="../media/image11.svg"/><Relationship Id="rId19" Type="http://schemas.openxmlformats.org/officeDocument/2006/relationships/image" Target="../media/image52.pn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21.svg"/><Relationship Id="rId22" Type="http://schemas.openxmlformats.org/officeDocument/2006/relationships/image" Target="../media/image51.sv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6.png"/><Relationship Id="rId3" Type="http://schemas.openxmlformats.org/officeDocument/2006/relationships/notesSlide" Target="../notesSlides/notesSlide39.xml"/><Relationship Id="rId21" Type="http://schemas.openxmlformats.org/officeDocument/2006/relationships/image" Target="../media/image53.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ags" Target="../tags/tag32.xml"/><Relationship Id="rId6" Type="http://schemas.openxmlformats.org/officeDocument/2006/relationships/image" Target="../media/image16.png"/><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1.svg"/><Relationship Id="rId10" Type="http://schemas.openxmlformats.org/officeDocument/2006/relationships/image" Target="../media/image10.png"/><Relationship Id="rId19" Type="http://schemas.openxmlformats.org/officeDocument/2006/relationships/image" Target="../media/image47.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18" Type="http://schemas.openxmlformats.org/officeDocument/2006/relationships/image" Target="../media/image50.png"/><Relationship Id="rId3" Type="http://schemas.openxmlformats.org/officeDocument/2006/relationships/notesSlide" Target="../notesSlides/notesSlide4.xml"/><Relationship Id="rId21" Type="http://schemas.openxmlformats.org/officeDocument/2006/relationships/image" Target="../media/image49.svg"/><Relationship Id="rId7" Type="http://schemas.openxmlformats.org/officeDocument/2006/relationships/image" Target="../media/image11.svg"/><Relationship Id="rId12" Type="http://schemas.openxmlformats.org/officeDocument/2006/relationships/image" Target="../media/image46.png"/><Relationship Id="rId17" Type="http://schemas.openxmlformats.org/officeDocument/2006/relationships/image" Target="../media/image17.svg"/><Relationship Id="rId2" Type="http://schemas.openxmlformats.org/officeDocument/2006/relationships/slideLayout" Target="../slideLayouts/slideLayout7.xml"/><Relationship Id="rId16" Type="http://schemas.openxmlformats.org/officeDocument/2006/relationships/image" Target="../media/image16.png"/><Relationship Id="rId20" Type="http://schemas.openxmlformats.org/officeDocument/2006/relationships/image" Target="../media/image48.png"/><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9.svg"/><Relationship Id="rId15" Type="http://schemas.openxmlformats.org/officeDocument/2006/relationships/image" Target="../media/image7.svg"/><Relationship Id="rId23" Type="http://schemas.openxmlformats.org/officeDocument/2006/relationships/image" Target="../media/image53.svg"/><Relationship Id="rId10" Type="http://schemas.openxmlformats.org/officeDocument/2006/relationships/image" Target="../media/image20.png"/><Relationship Id="rId19" Type="http://schemas.openxmlformats.org/officeDocument/2006/relationships/image" Target="../media/image51.svg"/><Relationship Id="rId4" Type="http://schemas.openxmlformats.org/officeDocument/2006/relationships/image" Target="../media/image8.png"/><Relationship Id="rId9" Type="http://schemas.openxmlformats.org/officeDocument/2006/relationships/image" Target="../media/image19.svg"/><Relationship Id="rId14" Type="http://schemas.openxmlformats.org/officeDocument/2006/relationships/image" Target="../media/image6.png"/><Relationship Id="rId22" Type="http://schemas.openxmlformats.org/officeDocument/2006/relationships/image" Target="../media/image52.pn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18" Type="http://schemas.openxmlformats.org/officeDocument/2006/relationships/image" Target="../media/image46.png"/><Relationship Id="rId26" Type="http://schemas.openxmlformats.org/officeDocument/2006/relationships/image" Target="../media/image74.png"/><Relationship Id="rId3" Type="http://schemas.openxmlformats.org/officeDocument/2006/relationships/notesSlide" Target="../notesSlides/notesSlide40.xml"/><Relationship Id="rId21" Type="http://schemas.openxmlformats.org/officeDocument/2006/relationships/image" Target="../media/image53.svg"/><Relationship Id="rId7" Type="http://schemas.openxmlformats.org/officeDocument/2006/relationships/image" Target="../media/image17.svg"/><Relationship Id="rId12" Type="http://schemas.openxmlformats.org/officeDocument/2006/relationships/image" Target="../media/image18.png"/><Relationship Id="rId17" Type="http://schemas.openxmlformats.org/officeDocument/2006/relationships/image" Target="../media/image49.svg"/><Relationship Id="rId25" Type="http://schemas.openxmlformats.org/officeDocument/2006/relationships/image" Target="../media/image73.svg"/><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77.svg"/><Relationship Id="rId1" Type="http://schemas.openxmlformats.org/officeDocument/2006/relationships/tags" Target="../tags/tag33.xml"/><Relationship Id="rId6" Type="http://schemas.openxmlformats.org/officeDocument/2006/relationships/image" Target="../media/image16.png"/><Relationship Id="rId11" Type="http://schemas.openxmlformats.org/officeDocument/2006/relationships/image" Target="../media/image11.svg"/><Relationship Id="rId24" Type="http://schemas.openxmlformats.org/officeDocument/2006/relationships/image" Target="../media/image72.png"/><Relationship Id="rId5" Type="http://schemas.openxmlformats.org/officeDocument/2006/relationships/image" Target="../media/image7.svg"/><Relationship Id="rId15" Type="http://schemas.openxmlformats.org/officeDocument/2006/relationships/image" Target="../media/image21.svg"/><Relationship Id="rId23" Type="http://schemas.openxmlformats.org/officeDocument/2006/relationships/image" Target="../media/image51.svg"/><Relationship Id="rId28" Type="http://schemas.openxmlformats.org/officeDocument/2006/relationships/image" Target="../media/image76.png"/><Relationship Id="rId10" Type="http://schemas.openxmlformats.org/officeDocument/2006/relationships/image" Target="../media/image10.png"/><Relationship Id="rId19" Type="http://schemas.openxmlformats.org/officeDocument/2006/relationships/image" Target="../media/image47.svg"/><Relationship Id="rId31" Type="http://schemas.openxmlformats.org/officeDocument/2006/relationships/image" Target="../media/image7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50.png"/><Relationship Id="rId27" Type="http://schemas.openxmlformats.org/officeDocument/2006/relationships/image" Target="../media/image75.svg"/><Relationship Id="rId30"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3.svg"/><Relationship Id="rId18" Type="http://schemas.openxmlformats.org/officeDocument/2006/relationships/image" Target="../media/image10.png"/><Relationship Id="rId26" Type="http://schemas.openxmlformats.org/officeDocument/2006/relationships/image" Target="../media/image16.png"/><Relationship Id="rId3" Type="http://schemas.openxmlformats.org/officeDocument/2006/relationships/notesSlide" Target="../notesSlides/notesSlide5.xml"/><Relationship Id="rId21" Type="http://schemas.openxmlformats.org/officeDocument/2006/relationships/image" Target="../media/image19.svg"/><Relationship Id="rId7" Type="http://schemas.openxmlformats.org/officeDocument/2006/relationships/image" Target="../media/image55.svg"/><Relationship Id="rId12" Type="http://schemas.openxmlformats.org/officeDocument/2006/relationships/image" Target="../media/image52.png"/><Relationship Id="rId17" Type="http://schemas.openxmlformats.org/officeDocument/2006/relationships/image" Target="../media/image9.svg"/><Relationship Id="rId25" Type="http://schemas.openxmlformats.org/officeDocument/2006/relationships/image" Target="../media/image7.svg"/><Relationship Id="rId2" Type="http://schemas.openxmlformats.org/officeDocument/2006/relationships/slideLayout" Target="../slideLayouts/slideLayout7.xml"/><Relationship Id="rId16" Type="http://schemas.openxmlformats.org/officeDocument/2006/relationships/image" Target="../media/image8.png"/><Relationship Id="rId20" Type="http://schemas.openxmlformats.org/officeDocument/2006/relationships/image" Target="../media/image18.png"/><Relationship Id="rId1" Type="http://schemas.openxmlformats.org/officeDocument/2006/relationships/tags" Target="../tags/tag4.xml"/><Relationship Id="rId6" Type="http://schemas.openxmlformats.org/officeDocument/2006/relationships/image" Target="../media/image54.png"/><Relationship Id="rId11" Type="http://schemas.openxmlformats.org/officeDocument/2006/relationships/image" Target="../media/image51.svg"/><Relationship Id="rId24" Type="http://schemas.openxmlformats.org/officeDocument/2006/relationships/image" Target="../media/image6.png"/><Relationship Id="rId5" Type="http://schemas.openxmlformats.org/officeDocument/2006/relationships/image" Target="../media/image47.svg"/><Relationship Id="rId15" Type="http://schemas.openxmlformats.org/officeDocument/2006/relationships/image" Target="../media/image49.svg"/><Relationship Id="rId23" Type="http://schemas.openxmlformats.org/officeDocument/2006/relationships/image" Target="../media/image21.svg"/><Relationship Id="rId10" Type="http://schemas.openxmlformats.org/officeDocument/2006/relationships/image" Target="../media/image50.png"/><Relationship Id="rId19" Type="http://schemas.openxmlformats.org/officeDocument/2006/relationships/image" Target="../media/image11.svg"/><Relationship Id="rId4" Type="http://schemas.openxmlformats.org/officeDocument/2006/relationships/image" Target="../media/image46.png"/><Relationship Id="rId9" Type="http://schemas.openxmlformats.org/officeDocument/2006/relationships/image" Target="../media/image57.svg"/><Relationship Id="rId14" Type="http://schemas.openxmlformats.org/officeDocument/2006/relationships/image" Target="../media/image48.png"/><Relationship Id="rId22" Type="http://schemas.openxmlformats.org/officeDocument/2006/relationships/image" Target="../media/image20.png"/><Relationship Id="rId27" Type="http://schemas.openxmlformats.org/officeDocument/2006/relationships/image" Target="../media/image17.svg"/></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svg"/><Relationship Id="rId18" Type="http://schemas.openxmlformats.org/officeDocument/2006/relationships/image" Target="../media/image58.png"/><Relationship Id="rId3" Type="http://schemas.openxmlformats.org/officeDocument/2006/relationships/notesSlide" Target="../notesSlides/notesSlide7.xml"/><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21.svg"/><Relationship Id="rId2" Type="http://schemas.openxmlformats.org/officeDocument/2006/relationships/slideLayout" Target="../slideLayouts/slideLayout7.xml"/><Relationship Id="rId16" Type="http://schemas.openxmlformats.org/officeDocument/2006/relationships/image" Target="../media/image20.png"/><Relationship Id="rId1" Type="http://schemas.openxmlformats.org/officeDocument/2006/relationships/tags" Target="../tags/tag6.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47.svg"/><Relationship Id="rId15" Type="http://schemas.openxmlformats.org/officeDocument/2006/relationships/image" Target="../media/image19.svg"/><Relationship Id="rId10" Type="http://schemas.openxmlformats.org/officeDocument/2006/relationships/image" Target="../media/image8.png"/><Relationship Id="rId19" Type="http://schemas.openxmlformats.org/officeDocument/2006/relationships/image" Target="../media/image59.svg"/><Relationship Id="rId4" Type="http://schemas.openxmlformats.org/officeDocument/2006/relationships/image" Target="../media/image46.png"/><Relationship Id="rId9" Type="http://schemas.openxmlformats.org/officeDocument/2006/relationships/image" Target="../media/image17.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18" Type="http://schemas.openxmlformats.org/officeDocument/2006/relationships/image" Target="../media/image47.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9.sv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59.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58.png"/><Relationship Id="rId10"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0.png"/><Relationship Id="rId18" Type="http://schemas.openxmlformats.org/officeDocument/2006/relationships/image" Target="../media/image47.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9.svg"/><Relationship Id="rId17"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59.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58.png"/><Relationship Id="rId10"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0F8C-EFDB-2FD7-DF1A-809EC912841F}"/>
              </a:ext>
            </a:extLst>
          </p:cNvPr>
          <p:cNvSpPr>
            <a:spLocks noGrp="1"/>
          </p:cNvSpPr>
          <p:nvPr>
            <p:ph type="ctrTitle"/>
          </p:nvPr>
        </p:nvSpPr>
        <p:spPr>
          <a:xfrm>
            <a:off x="1086255" y="-54685"/>
            <a:ext cx="9974094" cy="2387600"/>
          </a:xfrm>
        </p:spPr>
        <p:txBody>
          <a:bodyPr>
            <a:normAutofit/>
          </a:bodyPr>
          <a:lstStyle/>
          <a:p>
            <a:r>
              <a:rPr lang="en-US" sz="4000" b="1"/>
              <a:t>I/O-Efficient Dynamic Searchable Encryption meets Forward &amp; Backward Privacy </a:t>
            </a:r>
          </a:p>
        </p:txBody>
      </p:sp>
      <p:sp>
        <p:nvSpPr>
          <p:cNvPr id="3" name="Subtitle 2">
            <a:extLst>
              <a:ext uri="{FF2B5EF4-FFF2-40B4-BE49-F238E27FC236}">
                <a16:creationId xmlns:a16="http://schemas.microsoft.com/office/drawing/2014/main" id="{7AE20964-CBFA-3FDE-7531-541537019240}"/>
              </a:ext>
            </a:extLst>
          </p:cNvPr>
          <p:cNvSpPr>
            <a:spLocks noGrp="1"/>
          </p:cNvSpPr>
          <p:nvPr>
            <p:ph type="subTitle" idx="1"/>
          </p:nvPr>
        </p:nvSpPr>
        <p:spPr>
          <a:xfrm>
            <a:off x="1524000" y="2891917"/>
            <a:ext cx="3767847" cy="904228"/>
          </a:xfrm>
        </p:spPr>
        <p:txBody>
          <a:bodyPr/>
          <a:lstStyle/>
          <a:p>
            <a:r>
              <a:rPr lang="en-US" b="1" u="sng">
                <a:solidFill>
                  <a:schemeClr val="tx2">
                    <a:lumMod val="90000"/>
                    <a:lumOff val="10000"/>
                  </a:schemeClr>
                </a:solidFill>
              </a:rPr>
              <a:t>Priyanka Mondal</a:t>
            </a:r>
          </a:p>
          <a:p>
            <a:r>
              <a:rPr lang="en-US" b="1">
                <a:solidFill>
                  <a:schemeClr val="tx2">
                    <a:lumMod val="90000"/>
                    <a:lumOff val="10000"/>
                  </a:schemeClr>
                </a:solidFill>
              </a:rPr>
              <a:t> Ioannis Demertzis</a:t>
            </a:r>
          </a:p>
        </p:txBody>
      </p:sp>
      <p:sp>
        <p:nvSpPr>
          <p:cNvPr id="4" name="Subtitle 2">
            <a:extLst>
              <a:ext uri="{FF2B5EF4-FFF2-40B4-BE49-F238E27FC236}">
                <a16:creationId xmlns:a16="http://schemas.microsoft.com/office/drawing/2014/main" id="{D8195678-3180-728B-8315-D2144A6CEE30}"/>
              </a:ext>
            </a:extLst>
          </p:cNvPr>
          <p:cNvSpPr txBox="1">
            <a:spLocks/>
          </p:cNvSpPr>
          <p:nvPr/>
        </p:nvSpPr>
        <p:spPr>
          <a:xfrm>
            <a:off x="6763984" y="2898397"/>
            <a:ext cx="3767847" cy="1040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tx2">
                    <a:lumMod val="90000"/>
                    <a:lumOff val="10000"/>
                  </a:schemeClr>
                </a:solidFill>
              </a:rPr>
              <a:t>Javad Ghareh Chamani</a:t>
            </a:r>
          </a:p>
          <a:p>
            <a:r>
              <a:rPr lang="en-US" b="1">
                <a:solidFill>
                  <a:schemeClr val="tx2">
                    <a:lumMod val="90000"/>
                    <a:lumOff val="10000"/>
                  </a:schemeClr>
                </a:solidFill>
              </a:rPr>
              <a:t>Dimitrios Papadopoulos</a:t>
            </a:r>
          </a:p>
        </p:txBody>
      </p:sp>
      <p:sp>
        <p:nvSpPr>
          <p:cNvPr id="5" name="TextBox 4">
            <a:extLst>
              <a:ext uri="{FF2B5EF4-FFF2-40B4-BE49-F238E27FC236}">
                <a16:creationId xmlns:a16="http://schemas.microsoft.com/office/drawing/2014/main" id="{5143C323-BB7A-9B90-13BF-9FEDE3B4A6BE}"/>
              </a:ext>
            </a:extLst>
          </p:cNvPr>
          <p:cNvSpPr txBox="1"/>
          <p:nvPr/>
        </p:nvSpPr>
        <p:spPr>
          <a:xfrm>
            <a:off x="4184458" y="4977996"/>
            <a:ext cx="3932280" cy="646331"/>
          </a:xfrm>
          <a:prstGeom prst="rect">
            <a:avLst/>
          </a:prstGeom>
          <a:noFill/>
        </p:spPr>
        <p:txBody>
          <a:bodyPr wrap="square" lIns="91440" tIns="45720" rIns="91440" bIns="45720" rtlCol="0" anchor="t">
            <a:spAutoFit/>
          </a:bodyPr>
          <a:lstStyle/>
          <a:p>
            <a:pPr algn="ctr"/>
            <a:r>
              <a:rPr lang="en-US">
                <a:latin typeface="Oswald"/>
              </a:rPr>
              <a:t>33</a:t>
            </a:r>
            <a:r>
              <a:rPr lang="en-US" baseline="30000">
                <a:latin typeface="Oswald"/>
              </a:rPr>
              <a:t>rd</a:t>
            </a:r>
            <a:r>
              <a:rPr lang="en-US">
                <a:latin typeface="Oswald"/>
              </a:rPr>
              <a:t>  USENIX Security Symposium</a:t>
            </a:r>
          </a:p>
          <a:p>
            <a:pPr algn="ctr"/>
            <a:r>
              <a:rPr lang="en-US">
                <a:latin typeface="Oswald"/>
              </a:rPr>
              <a:t>August 14</a:t>
            </a:r>
            <a:r>
              <a:rPr lang="en-US" baseline="30000">
                <a:latin typeface="Oswald"/>
              </a:rPr>
              <a:t>th</a:t>
            </a:r>
            <a:r>
              <a:rPr lang="en-US">
                <a:latin typeface="Oswald"/>
              </a:rPr>
              <a:t> – 16</a:t>
            </a:r>
            <a:r>
              <a:rPr lang="en-US" baseline="30000">
                <a:latin typeface="Oswald"/>
              </a:rPr>
              <a:t>th</a:t>
            </a:r>
            <a:r>
              <a:rPr lang="en-US">
                <a:latin typeface="Oswald"/>
              </a:rPr>
              <a:t>, 2024</a:t>
            </a:r>
          </a:p>
        </p:txBody>
      </p:sp>
      <p:pic>
        <p:nvPicPr>
          <p:cNvPr id="1028" name="Picture 4">
            <a:extLst>
              <a:ext uri="{FF2B5EF4-FFF2-40B4-BE49-F238E27FC236}">
                <a16:creationId xmlns:a16="http://schemas.microsoft.com/office/drawing/2014/main" id="{9CCCF9A4-90CE-2EF3-ADAC-481FA6DB1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627" y="3860797"/>
            <a:ext cx="2657186" cy="732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California Santa Cruz ...">
            <a:extLst>
              <a:ext uri="{FF2B5EF4-FFF2-40B4-BE49-F238E27FC236}">
                <a16:creationId xmlns:a16="http://schemas.microsoft.com/office/drawing/2014/main" id="{C1DEE626-3F29-2A44-2D04-E3EE1D6FC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337" y="3865415"/>
            <a:ext cx="2657186" cy="73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7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4C8-87B8-6673-7ABF-DF8FB36B8F37}"/>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Locality/Read-efficiency</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5" name="Arrow: Right 4">
            <a:extLst>
              <a:ext uri="{FF2B5EF4-FFF2-40B4-BE49-F238E27FC236}">
                <a16:creationId xmlns:a16="http://schemas.microsoft.com/office/drawing/2014/main" id="{849D65B4-01AD-5FC4-879D-104275B2A318}"/>
              </a:ext>
            </a:extLst>
          </p:cNvPr>
          <p:cNvSpPr/>
          <p:nvPr/>
        </p:nvSpPr>
        <p:spPr>
          <a:xfrm>
            <a:off x="2960641" y="3164692"/>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62" name="TextBox 61">
            <a:extLst>
              <a:ext uri="{FF2B5EF4-FFF2-40B4-BE49-F238E27FC236}">
                <a16:creationId xmlns:a16="http://schemas.microsoft.com/office/drawing/2014/main" id="{12292EFE-8CBF-20AB-2FD2-5EF61B035D64}"/>
              </a:ext>
            </a:extLst>
          </p:cNvPr>
          <p:cNvSpPr txBox="1"/>
          <p:nvPr/>
        </p:nvSpPr>
        <p:spPr>
          <a:xfrm>
            <a:off x="2988704" y="2692403"/>
            <a:ext cx="1328920" cy="523220"/>
          </a:xfrm>
          <a:prstGeom prst="rect">
            <a:avLst/>
          </a:prstGeom>
          <a:noFill/>
        </p:spPr>
        <p:txBody>
          <a:bodyPr wrap="square" rtlCol="0">
            <a:spAutoFit/>
          </a:bodyPr>
          <a:lstStyle/>
          <a:p>
            <a:r>
              <a:rPr lang="en-US" sz="2800" b="1"/>
              <a:t>Search</a:t>
            </a:r>
          </a:p>
        </p:txBody>
      </p:sp>
      <p:sp>
        <p:nvSpPr>
          <p:cNvPr id="70" name="TextBox 69">
            <a:extLst>
              <a:ext uri="{FF2B5EF4-FFF2-40B4-BE49-F238E27FC236}">
                <a16:creationId xmlns:a16="http://schemas.microsoft.com/office/drawing/2014/main" id="{384BB674-DC68-9499-DB44-6927BD638AFB}"/>
              </a:ext>
            </a:extLst>
          </p:cNvPr>
          <p:cNvSpPr txBox="1"/>
          <p:nvPr/>
        </p:nvSpPr>
        <p:spPr>
          <a:xfrm>
            <a:off x="353816" y="964898"/>
            <a:ext cx="11990584" cy="830997"/>
          </a:xfrm>
          <a:prstGeom prst="rect">
            <a:avLst/>
          </a:prstGeom>
          <a:noFill/>
        </p:spPr>
        <p:txBody>
          <a:bodyPr wrap="square" rtlCol="0">
            <a:spAutoFit/>
          </a:bodyPr>
          <a:lstStyle/>
          <a:p>
            <a:r>
              <a:rPr lang="en-US" sz="2400" b="1"/>
              <a:t>   </a:t>
            </a:r>
            <a:r>
              <a:rPr lang="en-US" sz="2400" b="1" u="sng"/>
              <a:t>Locality:</a:t>
            </a:r>
            <a:r>
              <a:rPr lang="en-US" sz="2400" b="1"/>
              <a:t>  </a:t>
            </a:r>
            <a:r>
              <a:rPr lang="en-US" sz="2000"/>
              <a:t>Number of non-contiguous memory locations accessed   (number of disk-head jumps)</a:t>
            </a:r>
          </a:p>
          <a:p>
            <a:r>
              <a:rPr lang="en-US" sz="2400"/>
              <a:t>   </a:t>
            </a:r>
            <a:r>
              <a:rPr lang="en-US" sz="2400" b="1" u="sng"/>
              <a:t>Read-efficiency:</a:t>
            </a:r>
            <a:r>
              <a:rPr lang="en-US" sz="2400" b="1"/>
              <a:t> </a:t>
            </a:r>
            <a:r>
              <a:rPr lang="en-US" sz="2000"/>
              <a:t>Number of memory locations read per result</a:t>
            </a:r>
          </a:p>
        </p:txBody>
      </p:sp>
      <p:graphicFrame>
        <p:nvGraphicFramePr>
          <p:cNvPr id="16" name="Table 15">
            <a:extLst>
              <a:ext uri="{FF2B5EF4-FFF2-40B4-BE49-F238E27FC236}">
                <a16:creationId xmlns:a16="http://schemas.microsoft.com/office/drawing/2014/main" id="{69CC8205-CE97-40BC-70DA-D8182E568784}"/>
              </a:ext>
            </a:extLst>
          </p:cNvPr>
          <p:cNvGraphicFramePr>
            <a:graphicFrameLocks noGrp="1"/>
          </p:cNvGraphicFramePr>
          <p:nvPr/>
        </p:nvGraphicFramePr>
        <p:xfrm>
          <a:off x="6351642" y="2209320"/>
          <a:ext cx="875772" cy="2856826"/>
        </p:xfrm>
        <a:graphic>
          <a:graphicData uri="http://schemas.openxmlformats.org/drawingml/2006/table">
            <a:tbl>
              <a:tblPr firstRow="1" bandRow="1">
                <a:tableStyleId>{5C22544A-7EE6-4342-B048-85BDC9FD1C3A}</a:tableStyleId>
              </a:tblPr>
              <a:tblGrid>
                <a:gridCol w="437886">
                  <a:extLst>
                    <a:ext uri="{9D8B030D-6E8A-4147-A177-3AD203B41FA5}">
                      <a16:colId xmlns:a16="http://schemas.microsoft.com/office/drawing/2014/main" val="2263267009"/>
                    </a:ext>
                  </a:extLst>
                </a:gridCol>
                <a:gridCol w="437886">
                  <a:extLst>
                    <a:ext uri="{9D8B030D-6E8A-4147-A177-3AD203B41FA5}">
                      <a16:colId xmlns:a16="http://schemas.microsoft.com/office/drawing/2014/main" val="3025259010"/>
                    </a:ext>
                  </a:extLst>
                </a:gridCol>
              </a:tblGrid>
              <a:tr h="408118">
                <a:tc gridSpan="2">
                  <a:txBody>
                    <a:bodyPr/>
                    <a:lstStyle/>
                    <a:p>
                      <a:pPr algn="ctr"/>
                      <a:r>
                        <a:rPr lang="en-US" sz="1800" b="1">
                          <a:solidFill>
                            <a:schemeClr val="tx1"/>
                          </a:solidFill>
                        </a:rPr>
                        <a:t>Index</a:t>
                      </a:r>
                    </a:p>
                  </a:txBody>
                  <a:tcPr>
                    <a:solidFill>
                      <a:schemeClr val="bg2"/>
                    </a:solidFill>
                  </a:tcPr>
                </a:tc>
                <a:tc hMerge="1">
                  <a:txBody>
                    <a:bodyPr/>
                    <a:lstStyle/>
                    <a:p>
                      <a:pPr algn="ctr"/>
                      <a:endParaRPr lang="en-US" sz="2800"/>
                    </a:p>
                  </a:txBody>
                  <a:tcPr>
                    <a:solidFill>
                      <a:schemeClr val="bg2"/>
                    </a:solidFill>
                  </a:tcPr>
                </a:tc>
                <a:extLst>
                  <a:ext uri="{0D108BD9-81ED-4DB2-BD59-A6C34878D82A}">
                    <a16:rowId xmlns:a16="http://schemas.microsoft.com/office/drawing/2014/main" val="3087580995"/>
                  </a:ext>
                </a:extLst>
              </a:tr>
              <a:tr h="408118">
                <a:tc>
                  <a:txBody>
                    <a:bodyPr/>
                    <a:lstStyle/>
                    <a:p>
                      <a:pPr algn="ctr"/>
                      <a:r>
                        <a:rPr lang="en-US" sz="1800" b="0">
                          <a:solidFill>
                            <a:schemeClr val="tx1"/>
                          </a:solidFill>
                        </a:rPr>
                        <a:t>          </a:t>
                      </a:r>
                    </a:p>
                  </a:txBody>
                  <a:tcPr>
                    <a:solidFill>
                      <a:schemeClr val="bg2"/>
                    </a:solidFill>
                  </a:tcPr>
                </a:tc>
                <a:tc>
                  <a:txBody>
                    <a:bodyPr/>
                    <a:lstStyle/>
                    <a:p>
                      <a:pPr algn="ctr"/>
                      <a:r>
                        <a:rPr lang="en-US" sz="1800" b="0">
                          <a:solidFill>
                            <a:schemeClr val="tx1"/>
                          </a:solidFill>
                        </a:rPr>
                        <a:t>F1</a:t>
                      </a:r>
                      <a:endParaRPr lang="en-US" sz="1800"/>
                    </a:p>
                  </a:txBody>
                  <a:tcPr>
                    <a:solidFill>
                      <a:schemeClr val="bg2"/>
                    </a:solidFill>
                  </a:tcPr>
                </a:tc>
                <a:extLst>
                  <a:ext uri="{0D108BD9-81ED-4DB2-BD59-A6C34878D82A}">
                    <a16:rowId xmlns:a16="http://schemas.microsoft.com/office/drawing/2014/main" val="3310059168"/>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734821188"/>
                  </a:ext>
                </a:extLst>
              </a:tr>
              <a:tr h="408118">
                <a:tc>
                  <a:txBody>
                    <a:bodyPr/>
                    <a:lstStyle/>
                    <a:p>
                      <a:endParaRPr lang="en-US" sz="1800"/>
                    </a:p>
                  </a:txBody>
                  <a:tcPr>
                    <a:solidFill>
                      <a:schemeClr val="bg2"/>
                    </a:solidFill>
                  </a:tcPr>
                </a:tc>
                <a:tc>
                  <a:txBody>
                    <a:bodyPr/>
                    <a:lstStyle/>
                    <a:p>
                      <a:pPr algn="ctr"/>
                      <a:r>
                        <a:rPr lang="en-US" sz="1800"/>
                        <a:t>F1</a:t>
                      </a:r>
                    </a:p>
                  </a:txBody>
                  <a:tcPr>
                    <a:solidFill>
                      <a:schemeClr val="bg2"/>
                    </a:solidFill>
                  </a:tcPr>
                </a:tc>
                <a:extLst>
                  <a:ext uri="{0D108BD9-81ED-4DB2-BD59-A6C34878D82A}">
                    <a16:rowId xmlns:a16="http://schemas.microsoft.com/office/drawing/2014/main" val="1139822055"/>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372710027"/>
                  </a:ext>
                </a:extLst>
              </a:tr>
              <a:tr h="408118">
                <a:tc>
                  <a:txBody>
                    <a:bodyPr/>
                    <a:lstStyle/>
                    <a:p>
                      <a:endParaRPr lang="en-US" sz="1800"/>
                    </a:p>
                  </a:txBody>
                  <a:tcPr>
                    <a:solidFill>
                      <a:schemeClr val="bg2"/>
                    </a:solidFill>
                  </a:tcPr>
                </a:tc>
                <a:tc>
                  <a:txBody>
                    <a:bodyPr/>
                    <a:lstStyle/>
                    <a:p>
                      <a:pPr algn="ctr"/>
                      <a:r>
                        <a:rPr lang="en-US" sz="1800"/>
                        <a:t>F2</a:t>
                      </a:r>
                    </a:p>
                  </a:txBody>
                  <a:tcPr>
                    <a:solidFill>
                      <a:schemeClr val="bg2"/>
                    </a:solidFill>
                  </a:tcPr>
                </a:tc>
                <a:extLst>
                  <a:ext uri="{0D108BD9-81ED-4DB2-BD59-A6C34878D82A}">
                    <a16:rowId xmlns:a16="http://schemas.microsoft.com/office/drawing/2014/main" val="1006800394"/>
                  </a:ext>
                </a:extLst>
              </a:tr>
              <a:tr h="408118">
                <a:tc>
                  <a:txBody>
                    <a:bodyPr/>
                    <a:lstStyle/>
                    <a:p>
                      <a:endParaRPr lang="en-US" sz="1800"/>
                    </a:p>
                  </a:txBody>
                  <a:tcPr>
                    <a:solidFill>
                      <a:schemeClr val="bg2"/>
                    </a:solidFill>
                  </a:tcPr>
                </a:tc>
                <a:tc>
                  <a:txBody>
                    <a:bodyPr/>
                    <a:lstStyle/>
                    <a:p>
                      <a:pPr algn="ctr"/>
                      <a:r>
                        <a:rPr lang="en-US" sz="1800"/>
                        <a:t>F3</a:t>
                      </a:r>
                    </a:p>
                  </a:txBody>
                  <a:tcPr>
                    <a:solidFill>
                      <a:schemeClr val="bg2"/>
                    </a:solidFill>
                  </a:tcPr>
                </a:tc>
                <a:extLst>
                  <a:ext uri="{0D108BD9-81ED-4DB2-BD59-A6C34878D82A}">
                    <a16:rowId xmlns:a16="http://schemas.microsoft.com/office/drawing/2014/main" val="1851571276"/>
                  </a:ext>
                </a:extLst>
              </a:tr>
            </a:tbl>
          </a:graphicData>
        </a:graphic>
      </p:graphicFrame>
      <p:sp>
        <p:nvSpPr>
          <p:cNvPr id="24" name="Graphic 1111" descr="Lock with solid fill">
            <a:extLst>
              <a:ext uri="{FF2B5EF4-FFF2-40B4-BE49-F238E27FC236}">
                <a16:creationId xmlns:a16="http://schemas.microsoft.com/office/drawing/2014/main" id="{5BE8EDB8-B461-2131-8013-6B9050FE5255}"/>
              </a:ext>
            </a:extLst>
          </p:cNvPr>
          <p:cNvSpPr/>
          <p:nvPr/>
        </p:nvSpPr>
        <p:spPr>
          <a:xfrm>
            <a:off x="7136289" y="1923519"/>
            <a:ext cx="279876" cy="424871"/>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2DC58D4E-3D79-CD90-064D-8346290C9479}"/>
              </a:ext>
            </a:extLst>
          </p:cNvPr>
          <p:cNvGrpSpPr/>
          <p:nvPr/>
        </p:nvGrpSpPr>
        <p:grpSpPr>
          <a:xfrm>
            <a:off x="6351644" y="2690439"/>
            <a:ext cx="450194" cy="2377285"/>
            <a:chOff x="3965626" y="3241844"/>
            <a:chExt cx="692440" cy="3139843"/>
          </a:xfrm>
        </p:grpSpPr>
        <p:pic>
          <p:nvPicPr>
            <p:cNvPr id="27" name="Graphic 26" descr="Cat with solid fill">
              <a:extLst>
                <a:ext uri="{FF2B5EF4-FFF2-40B4-BE49-F238E27FC236}">
                  <a16:creationId xmlns:a16="http://schemas.microsoft.com/office/drawing/2014/main" id="{A1A00114-A0CA-6DF0-2C85-4CBDE38C78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78724" y="3241844"/>
              <a:ext cx="640092" cy="493236"/>
            </a:xfrm>
            <a:prstGeom prst="rect">
              <a:avLst/>
            </a:prstGeom>
          </p:spPr>
        </p:pic>
        <p:pic>
          <p:nvPicPr>
            <p:cNvPr id="29" name="Graphic 28" descr="Turtle with solid fill">
              <a:extLst>
                <a:ext uri="{FF2B5EF4-FFF2-40B4-BE49-F238E27FC236}">
                  <a16:creationId xmlns:a16="http://schemas.microsoft.com/office/drawing/2014/main" id="{6522AC40-3FC2-682F-5048-CBA8B6C5B16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37696" y="3682878"/>
              <a:ext cx="590606" cy="590607"/>
            </a:xfrm>
            <a:prstGeom prst="rect">
              <a:avLst/>
            </a:prstGeom>
          </p:spPr>
        </p:pic>
        <p:pic>
          <p:nvPicPr>
            <p:cNvPr id="31" name="Graphic 30" descr="Puppy with solid fill">
              <a:extLst>
                <a:ext uri="{FF2B5EF4-FFF2-40B4-BE49-F238E27FC236}">
                  <a16:creationId xmlns:a16="http://schemas.microsoft.com/office/drawing/2014/main" id="{F207F1BB-CD95-2B90-3886-C284FD42070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028681" y="4161961"/>
              <a:ext cx="629385" cy="629384"/>
            </a:xfrm>
            <a:prstGeom prst="rect">
              <a:avLst/>
            </a:prstGeom>
          </p:spPr>
        </p:pic>
        <p:pic>
          <p:nvPicPr>
            <p:cNvPr id="33" name="Graphic 32" descr="Rabbit with solid fill">
              <a:extLst>
                <a:ext uri="{FF2B5EF4-FFF2-40B4-BE49-F238E27FC236}">
                  <a16:creationId xmlns:a16="http://schemas.microsoft.com/office/drawing/2014/main" id="{FD547E53-B466-EB23-3BA9-CAFF66C5311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037696" y="5249772"/>
              <a:ext cx="590606" cy="590607"/>
            </a:xfrm>
            <a:prstGeom prst="rect">
              <a:avLst/>
            </a:prstGeom>
          </p:spPr>
        </p:pic>
        <p:pic>
          <p:nvPicPr>
            <p:cNvPr id="35" name="Graphic 34" descr="Cat with solid fill">
              <a:extLst>
                <a:ext uri="{FF2B5EF4-FFF2-40B4-BE49-F238E27FC236}">
                  <a16:creationId xmlns:a16="http://schemas.microsoft.com/office/drawing/2014/main" id="{70943BD3-15AF-2BCD-664A-631ED959ED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65626" y="5888451"/>
              <a:ext cx="640091" cy="493236"/>
            </a:xfrm>
            <a:prstGeom prst="rect">
              <a:avLst/>
            </a:prstGeom>
          </p:spPr>
        </p:pic>
      </p:grpSp>
      <p:sp>
        <p:nvSpPr>
          <p:cNvPr id="40" name="Freeform: Shape 39">
            <a:extLst>
              <a:ext uri="{FF2B5EF4-FFF2-40B4-BE49-F238E27FC236}">
                <a16:creationId xmlns:a16="http://schemas.microsoft.com/office/drawing/2014/main" id="{803B87E7-F207-C646-4FBE-591A2CA183BC}"/>
              </a:ext>
            </a:extLst>
          </p:cNvPr>
          <p:cNvSpPr/>
          <p:nvPr/>
        </p:nvSpPr>
        <p:spPr>
          <a:xfrm>
            <a:off x="5553772" y="2925965"/>
            <a:ext cx="682502" cy="1046648"/>
          </a:xfrm>
          <a:custGeom>
            <a:avLst/>
            <a:gdLst>
              <a:gd name="connsiteX0" fmla="*/ 794658 w 794658"/>
              <a:gd name="connsiteY0" fmla="*/ 0 h 1948543"/>
              <a:gd name="connsiteX1" fmla="*/ 0 w 794658"/>
              <a:gd name="connsiteY1" fmla="*/ 1306285 h 1948543"/>
              <a:gd name="connsiteX2" fmla="*/ 794658 w 794658"/>
              <a:gd name="connsiteY2" fmla="*/ 1948543 h 1948543"/>
            </a:gdLst>
            <a:ahLst/>
            <a:cxnLst>
              <a:cxn ang="0">
                <a:pos x="connsiteX0" y="connsiteY0"/>
              </a:cxn>
              <a:cxn ang="0">
                <a:pos x="connsiteX1" y="connsiteY1"/>
              </a:cxn>
              <a:cxn ang="0">
                <a:pos x="connsiteX2" y="connsiteY2"/>
              </a:cxn>
            </a:cxnLst>
            <a:rect l="l" t="t" r="r" b="b"/>
            <a:pathLst>
              <a:path w="794658" h="1948543">
                <a:moveTo>
                  <a:pt x="794658" y="0"/>
                </a:moveTo>
                <a:cubicBezTo>
                  <a:pt x="397329" y="490764"/>
                  <a:pt x="0" y="981528"/>
                  <a:pt x="0" y="1306285"/>
                </a:cubicBezTo>
                <a:cubicBezTo>
                  <a:pt x="0" y="1631042"/>
                  <a:pt x="397329" y="1789792"/>
                  <a:pt x="794658" y="1948543"/>
                </a:cubicBezTo>
              </a:path>
            </a:pathLst>
          </a:custGeom>
          <a:noFill/>
          <a:ln>
            <a:headEnd type="oval"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7F07B41-E9F5-4666-15A0-7DD01CAAD287}"/>
              </a:ext>
            </a:extLst>
          </p:cNvPr>
          <p:cNvSpPr/>
          <p:nvPr/>
        </p:nvSpPr>
        <p:spPr>
          <a:xfrm>
            <a:off x="5596001" y="4140856"/>
            <a:ext cx="682502" cy="740560"/>
          </a:xfrm>
          <a:custGeom>
            <a:avLst/>
            <a:gdLst>
              <a:gd name="connsiteX0" fmla="*/ 838560 w 925645"/>
              <a:gd name="connsiteY0" fmla="*/ 0 h 1240972"/>
              <a:gd name="connsiteX1" fmla="*/ 360 w 925645"/>
              <a:gd name="connsiteY1" fmla="*/ 838200 h 1240972"/>
              <a:gd name="connsiteX2" fmla="*/ 925645 w 925645"/>
              <a:gd name="connsiteY2" fmla="*/ 1240972 h 1240972"/>
            </a:gdLst>
            <a:ahLst/>
            <a:cxnLst>
              <a:cxn ang="0">
                <a:pos x="connsiteX0" y="connsiteY0"/>
              </a:cxn>
              <a:cxn ang="0">
                <a:pos x="connsiteX1" y="connsiteY1"/>
              </a:cxn>
              <a:cxn ang="0">
                <a:pos x="connsiteX2" y="connsiteY2"/>
              </a:cxn>
            </a:cxnLst>
            <a:rect l="l" t="t" r="r" b="b"/>
            <a:pathLst>
              <a:path w="925645" h="1240972">
                <a:moveTo>
                  <a:pt x="838560" y="0"/>
                </a:moveTo>
                <a:cubicBezTo>
                  <a:pt x="412203" y="315685"/>
                  <a:pt x="-14154" y="631371"/>
                  <a:pt x="360" y="838200"/>
                </a:cubicBezTo>
                <a:cubicBezTo>
                  <a:pt x="14874" y="1045029"/>
                  <a:pt x="470259" y="1143000"/>
                  <a:pt x="925645" y="1240972"/>
                </a:cubicBezTo>
              </a:path>
            </a:pathLst>
          </a:custGeom>
          <a:noFill/>
          <a:ln>
            <a:headEnd type="oval"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BF34BA5-0961-D9A1-D25F-B5D00A0D7FB9}"/>
              </a:ext>
            </a:extLst>
          </p:cNvPr>
          <p:cNvSpPr txBox="1"/>
          <p:nvPr/>
        </p:nvSpPr>
        <p:spPr>
          <a:xfrm>
            <a:off x="3148713" y="4592292"/>
            <a:ext cx="3360212" cy="830997"/>
          </a:xfrm>
          <a:prstGeom prst="rect">
            <a:avLst/>
          </a:prstGeom>
          <a:noFill/>
        </p:spPr>
        <p:txBody>
          <a:bodyPr wrap="square" rtlCol="0">
            <a:spAutoFit/>
          </a:bodyPr>
          <a:lstStyle/>
          <a:p>
            <a:pPr algn="ctr"/>
            <a:r>
              <a:rPr lang="en-US" sz="2400"/>
              <a:t>Locality: 3</a:t>
            </a:r>
          </a:p>
          <a:p>
            <a:pPr algn="ctr"/>
            <a:r>
              <a:rPr lang="en-US" sz="2400"/>
              <a:t>Read-efficiency: 1</a:t>
            </a:r>
          </a:p>
        </p:txBody>
      </p:sp>
      <p:cxnSp>
        <p:nvCxnSpPr>
          <p:cNvPr id="4" name="Straight Arrow Connector 3">
            <a:extLst>
              <a:ext uri="{FF2B5EF4-FFF2-40B4-BE49-F238E27FC236}">
                <a16:creationId xmlns:a16="http://schemas.microsoft.com/office/drawing/2014/main" id="{0F6D1A52-341F-D675-CDC1-313A173C8AE7}"/>
              </a:ext>
            </a:extLst>
          </p:cNvPr>
          <p:cNvCxnSpPr/>
          <p:nvPr/>
        </p:nvCxnSpPr>
        <p:spPr>
          <a:xfrm>
            <a:off x="5620327" y="2803232"/>
            <a:ext cx="682502" cy="0"/>
          </a:xfrm>
          <a:prstGeom prst="straightConnector1">
            <a:avLst/>
          </a:prstGeom>
          <a:ln>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cxnSp>
      <p:pic>
        <p:nvPicPr>
          <p:cNvPr id="15" name="Graphic 14" descr="Cat with solid fill">
            <a:extLst>
              <a:ext uri="{FF2B5EF4-FFF2-40B4-BE49-F238E27FC236}">
                <a16:creationId xmlns:a16="http://schemas.microsoft.com/office/drawing/2014/main" id="{FD83F7EA-B2A1-422E-31EE-CCD79F558A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85677" y="3858145"/>
            <a:ext cx="416159" cy="373446"/>
          </a:xfrm>
          <a:prstGeom prst="rect">
            <a:avLst/>
          </a:prstGeom>
        </p:spPr>
      </p:pic>
      <p:grpSp>
        <p:nvGrpSpPr>
          <p:cNvPr id="17" name="Group 16">
            <a:extLst>
              <a:ext uri="{FF2B5EF4-FFF2-40B4-BE49-F238E27FC236}">
                <a16:creationId xmlns:a16="http://schemas.microsoft.com/office/drawing/2014/main" id="{E6FEC0AD-EEB4-C1B9-BD8F-2401857D71E2}"/>
              </a:ext>
            </a:extLst>
          </p:cNvPr>
          <p:cNvGrpSpPr/>
          <p:nvPr/>
        </p:nvGrpSpPr>
        <p:grpSpPr>
          <a:xfrm>
            <a:off x="4342030" y="2430668"/>
            <a:ext cx="658790" cy="662596"/>
            <a:chOff x="3860295" y="1243644"/>
            <a:chExt cx="1022469" cy="917283"/>
          </a:xfrm>
        </p:grpSpPr>
        <p:sp>
          <p:nvSpPr>
            <p:cNvPr id="18" name="Rectangle: Rounded Corners 17">
              <a:extLst>
                <a:ext uri="{FF2B5EF4-FFF2-40B4-BE49-F238E27FC236}">
                  <a16:creationId xmlns:a16="http://schemas.microsoft.com/office/drawing/2014/main" id="{A7D293F7-EF4E-0782-12F5-AD4E17BA857F}"/>
                </a:ext>
              </a:extLst>
            </p:cNvPr>
            <p:cNvSpPr/>
            <p:nvPr/>
          </p:nvSpPr>
          <p:spPr>
            <a:xfrm>
              <a:off x="3860295" y="1485191"/>
              <a:ext cx="737960" cy="6757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at with solid fill">
              <a:extLst>
                <a:ext uri="{FF2B5EF4-FFF2-40B4-BE49-F238E27FC236}">
                  <a16:creationId xmlns:a16="http://schemas.microsoft.com/office/drawing/2014/main" id="{9E39FB31-815E-7538-211D-908EB7E540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77913" y="1574164"/>
              <a:ext cx="640092" cy="493236"/>
            </a:xfrm>
            <a:prstGeom prst="rect">
              <a:avLst/>
            </a:prstGeom>
          </p:spPr>
        </p:pic>
        <p:sp>
          <p:nvSpPr>
            <p:cNvPr id="21" name="Graphic 1111" descr="Lock with solid fill">
              <a:extLst>
                <a:ext uri="{FF2B5EF4-FFF2-40B4-BE49-F238E27FC236}">
                  <a16:creationId xmlns:a16="http://schemas.microsoft.com/office/drawing/2014/main" id="{CD477C21-7F2E-7B9A-F384-42C730E17FCA}"/>
                </a:ext>
              </a:extLst>
            </p:cNvPr>
            <p:cNvSpPr/>
            <p:nvPr/>
          </p:nvSpPr>
          <p:spPr>
            <a:xfrm>
              <a:off x="4451332" y="1243644"/>
              <a:ext cx="431432" cy="47504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14" name="Rectangle: Rounded Corners 13">
            <a:extLst>
              <a:ext uri="{FF2B5EF4-FFF2-40B4-BE49-F238E27FC236}">
                <a16:creationId xmlns:a16="http://schemas.microsoft.com/office/drawing/2014/main" id="{6165EE75-4722-4B51-C192-A91E81E3D26C}"/>
              </a:ext>
            </a:extLst>
          </p:cNvPr>
          <p:cNvSpPr/>
          <p:nvPr/>
        </p:nvSpPr>
        <p:spPr>
          <a:xfrm>
            <a:off x="6336220" y="2607011"/>
            <a:ext cx="942189" cy="44499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E9A365D-FA31-C72B-4A63-CDA32DA863D2}"/>
              </a:ext>
            </a:extLst>
          </p:cNvPr>
          <p:cNvSpPr/>
          <p:nvPr/>
        </p:nvSpPr>
        <p:spPr>
          <a:xfrm>
            <a:off x="6349105" y="3813374"/>
            <a:ext cx="942189" cy="44499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DA945DD5-51BA-E192-A912-0D7509B18328}"/>
              </a:ext>
            </a:extLst>
          </p:cNvPr>
          <p:cNvSpPr/>
          <p:nvPr/>
        </p:nvSpPr>
        <p:spPr>
          <a:xfrm>
            <a:off x="6343665" y="4643838"/>
            <a:ext cx="947630" cy="44499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AA1A909-A898-ABB8-C100-66391606DD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95507" y="1600698"/>
            <a:ext cx="837675" cy="1121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2197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4" grpId="0"/>
      <p:bldP spid="14"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4C8-87B8-6673-7ABF-DF8FB36B8F37}"/>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Locality/Read-efficiency</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5" name="Arrow: Right 4">
            <a:extLst>
              <a:ext uri="{FF2B5EF4-FFF2-40B4-BE49-F238E27FC236}">
                <a16:creationId xmlns:a16="http://schemas.microsoft.com/office/drawing/2014/main" id="{849D65B4-01AD-5FC4-879D-104275B2A318}"/>
              </a:ext>
            </a:extLst>
          </p:cNvPr>
          <p:cNvSpPr/>
          <p:nvPr/>
        </p:nvSpPr>
        <p:spPr>
          <a:xfrm>
            <a:off x="2960641" y="3164692"/>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62" name="TextBox 61">
            <a:extLst>
              <a:ext uri="{FF2B5EF4-FFF2-40B4-BE49-F238E27FC236}">
                <a16:creationId xmlns:a16="http://schemas.microsoft.com/office/drawing/2014/main" id="{12292EFE-8CBF-20AB-2FD2-5EF61B035D64}"/>
              </a:ext>
            </a:extLst>
          </p:cNvPr>
          <p:cNvSpPr txBox="1"/>
          <p:nvPr/>
        </p:nvSpPr>
        <p:spPr>
          <a:xfrm>
            <a:off x="2988704" y="2692403"/>
            <a:ext cx="1328920" cy="523220"/>
          </a:xfrm>
          <a:prstGeom prst="rect">
            <a:avLst/>
          </a:prstGeom>
          <a:noFill/>
        </p:spPr>
        <p:txBody>
          <a:bodyPr wrap="square" rtlCol="0">
            <a:spAutoFit/>
          </a:bodyPr>
          <a:lstStyle/>
          <a:p>
            <a:r>
              <a:rPr lang="en-US" sz="2800" b="1"/>
              <a:t>Search</a:t>
            </a:r>
          </a:p>
        </p:txBody>
      </p:sp>
      <p:graphicFrame>
        <p:nvGraphicFramePr>
          <p:cNvPr id="16" name="Table 15">
            <a:extLst>
              <a:ext uri="{FF2B5EF4-FFF2-40B4-BE49-F238E27FC236}">
                <a16:creationId xmlns:a16="http://schemas.microsoft.com/office/drawing/2014/main" id="{69CC8205-CE97-40BC-70DA-D8182E568784}"/>
              </a:ext>
            </a:extLst>
          </p:cNvPr>
          <p:cNvGraphicFramePr>
            <a:graphicFrameLocks noGrp="1"/>
          </p:cNvGraphicFramePr>
          <p:nvPr>
            <p:extLst>
              <p:ext uri="{D42A27DB-BD31-4B8C-83A1-F6EECF244321}">
                <p14:modId xmlns:p14="http://schemas.microsoft.com/office/powerpoint/2010/main" val="1852474989"/>
              </p:ext>
            </p:extLst>
          </p:nvPr>
        </p:nvGraphicFramePr>
        <p:xfrm>
          <a:off x="6351642" y="2209320"/>
          <a:ext cx="875772" cy="2856826"/>
        </p:xfrm>
        <a:graphic>
          <a:graphicData uri="http://schemas.openxmlformats.org/drawingml/2006/table">
            <a:tbl>
              <a:tblPr firstRow="1" bandRow="1">
                <a:tableStyleId>{5C22544A-7EE6-4342-B048-85BDC9FD1C3A}</a:tableStyleId>
              </a:tblPr>
              <a:tblGrid>
                <a:gridCol w="437886">
                  <a:extLst>
                    <a:ext uri="{9D8B030D-6E8A-4147-A177-3AD203B41FA5}">
                      <a16:colId xmlns:a16="http://schemas.microsoft.com/office/drawing/2014/main" val="2263267009"/>
                    </a:ext>
                  </a:extLst>
                </a:gridCol>
                <a:gridCol w="437886">
                  <a:extLst>
                    <a:ext uri="{9D8B030D-6E8A-4147-A177-3AD203B41FA5}">
                      <a16:colId xmlns:a16="http://schemas.microsoft.com/office/drawing/2014/main" val="3025259010"/>
                    </a:ext>
                  </a:extLst>
                </a:gridCol>
              </a:tblGrid>
              <a:tr h="408118">
                <a:tc gridSpan="2">
                  <a:txBody>
                    <a:bodyPr/>
                    <a:lstStyle/>
                    <a:p>
                      <a:pPr algn="ctr"/>
                      <a:r>
                        <a:rPr lang="en-US" sz="1800" b="1">
                          <a:solidFill>
                            <a:schemeClr val="tx1"/>
                          </a:solidFill>
                        </a:rPr>
                        <a:t>Index</a:t>
                      </a:r>
                    </a:p>
                  </a:txBody>
                  <a:tcPr>
                    <a:solidFill>
                      <a:schemeClr val="bg2"/>
                    </a:solidFill>
                  </a:tcPr>
                </a:tc>
                <a:tc hMerge="1">
                  <a:txBody>
                    <a:bodyPr/>
                    <a:lstStyle/>
                    <a:p>
                      <a:pPr algn="ctr"/>
                      <a:endParaRPr lang="en-US" sz="2800"/>
                    </a:p>
                  </a:txBody>
                  <a:tcPr>
                    <a:solidFill>
                      <a:schemeClr val="bg2"/>
                    </a:solidFill>
                  </a:tcPr>
                </a:tc>
                <a:extLst>
                  <a:ext uri="{0D108BD9-81ED-4DB2-BD59-A6C34878D82A}">
                    <a16:rowId xmlns:a16="http://schemas.microsoft.com/office/drawing/2014/main" val="3087580995"/>
                  </a:ext>
                </a:extLst>
              </a:tr>
              <a:tr h="408118">
                <a:tc>
                  <a:txBody>
                    <a:bodyPr/>
                    <a:lstStyle/>
                    <a:p>
                      <a:pPr algn="ctr"/>
                      <a:r>
                        <a:rPr lang="en-US" sz="1800" b="0">
                          <a:solidFill>
                            <a:schemeClr val="tx1"/>
                          </a:solidFill>
                        </a:rPr>
                        <a:t>          </a:t>
                      </a:r>
                    </a:p>
                  </a:txBody>
                  <a:tcPr>
                    <a:solidFill>
                      <a:schemeClr val="bg2"/>
                    </a:solidFill>
                  </a:tcPr>
                </a:tc>
                <a:tc>
                  <a:txBody>
                    <a:bodyPr/>
                    <a:lstStyle/>
                    <a:p>
                      <a:pPr algn="ctr"/>
                      <a:r>
                        <a:rPr lang="en-US" sz="1800" b="0">
                          <a:solidFill>
                            <a:schemeClr val="tx1"/>
                          </a:solidFill>
                        </a:rPr>
                        <a:t>F1</a:t>
                      </a:r>
                      <a:endParaRPr lang="en-US" sz="1800"/>
                    </a:p>
                  </a:txBody>
                  <a:tcPr>
                    <a:solidFill>
                      <a:schemeClr val="bg2"/>
                    </a:solidFill>
                  </a:tcPr>
                </a:tc>
                <a:extLst>
                  <a:ext uri="{0D108BD9-81ED-4DB2-BD59-A6C34878D82A}">
                    <a16:rowId xmlns:a16="http://schemas.microsoft.com/office/drawing/2014/main" val="3310059168"/>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734821188"/>
                  </a:ext>
                </a:extLst>
              </a:tr>
              <a:tr h="408118">
                <a:tc>
                  <a:txBody>
                    <a:bodyPr/>
                    <a:lstStyle/>
                    <a:p>
                      <a:endParaRPr lang="en-US" sz="1800"/>
                    </a:p>
                  </a:txBody>
                  <a:tcPr>
                    <a:solidFill>
                      <a:schemeClr val="bg2"/>
                    </a:solidFill>
                  </a:tcPr>
                </a:tc>
                <a:tc>
                  <a:txBody>
                    <a:bodyPr/>
                    <a:lstStyle/>
                    <a:p>
                      <a:pPr algn="ctr"/>
                      <a:r>
                        <a:rPr lang="en-US" sz="1800"/>
                        <a:t>F1</a:t>
                      </a:r>
                    </a:p>
                  </a:txBody>
                  <a:tcPr>
                    <a:solidFill>
                      <a:schemeClr val="bg2"/>
                    </a:solidFill>
                  </a:tcPr>
                </a:tc>
                <a:extLst>
                  <a:ext uri="{0D108BD9-81ED-4DB2-BD59-A6C34878D82A}">
                    <a16:rowId xmlns:a16="http://schemas.microsoft.com/office/drawing/2014/main" val="1139822055"/>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372710027"/>
                  </a:ext>
                </a:extLst>
              </a:tr>
              <a:tr h="408118">
                <a:tc>
                  <a:txBody>
                    <a:bodyPr/>
                    <a:lstStyle/>
                    <a:p>
                      <a:endParaRPr lang="en-US" sz="1800"/>
                    </a:p>
                  </a:txBody>
                  <a:tcPr>
                    <a:solidFill>
                      <a:schemeClr val="bg2"/>
                    </a:solidFill>
                  </a:tcPr>
                </a:tc>
                <a:tc>
                  <a:txBody>
                    <a:bodyPr/>
                    <a:lstStyle/>
                    <a:p>
                      <a:pPr algn="ctr"/>
                      <a:r>
                        <a:rPr lang="en-US" sz="1800"/>
                        <a:t>F2</a:t>
                      </a:r>
                    </a:p>
                  </a:txBody>
                  <a:tcPr>
                    <a:solidFill>
                      <a:schemeClr val="bg2"/>
                    </a:solidFill>
                  </a:tcPr>
                </a:tc>
                <a:extLst>
                  <a:ext uri="{0D108BD9-81ED-4DB2-BD59-A6C34878D82A}">
                    <a16:rowId xmlns:a16="http://schemas.microsoft.com/office/drawing/2014/main" val="1006800394"/>
                  </a:ext>
                </a:extLst>
              </a:tr>
              <a:tr h="408118">
                <a:tc>
                  <a:txBody>
                    <a:bodyPr/>
                    <a:lstStyle/>
                    <a:p>
                      <a:endParaRPr lang="en-US" sz="1800"/>
                    </a:p>
                  </a:txBody>
                  <a:tcPr>
                    <a:solidFill>
                      <a:schemeClr val="bg2"/>
                    </a:solidFill>
                  </a:tcPr>
                </a:tc>
                <a:tc>
                  <a:txBody>
                    <a:bodyPr/>
                    <a:lstStyle/>
                    <a:p>
                      <a:pPr algn="ctr"/>
                      <a:r>
                        <a:rPr lang="en-US" sz="1800"/>
                        <a:t>F3</a:t>
                      </a:r>
                    </a:p>
                  </a:txBody>
                  <a:tcPr>
                    <a:solidFill>
                      <a:schemeClr val="bg2"/>
                    </a:solidFill>
                  </a:tcPr>
                </a:tc>
                <a:extLst>
                  <a:ext uri="{0D108BD9-81ED-4DB2-BD59-A6C34878D82A}">
                    <a16:rowId xmlns:a16="http://schemas.microsoft.com/office/drawing/2014/main" val="1851571276"/>
                  </a:ext>
                </a:extLst>
              </a:tr>
            </a:tbl>
          </a:graphicData>
        </a:graphic>
      </p:graphicFrame>
      <p:sp>
        <p:nvSpPr>
          <p:cNvPr id="24" name="Graphic 1111" descr="Lock with solid fill">
            <a:extLst>
              <a:ext uri="{FF2B5EF4-FFF2-40B4-BE49-F238E27FC236}">
                <a16:creationId xmlns:a16="http://schemas.microsoft.com/office/drawing/2014/main" id="{5BE8EDB8-B461-2131-8013-6B9050FE5255}"/>
              </a:ext>
            </a:extLst>
          </p:cNvPr>
          <p:cNvSpPr/>
          <p:nvPr/>
        </p:nvSpPr>
        <p:spPr>
          <a:xfrm>
            <a:off x="7136289" y="1923519"/>
            <a:ext cx="279876" cy="424871"/>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2DC58D4E-3D79-CD90-064D-8346290C9479}"/>
              </a:ext>
            </a:extLst>
          </p:cNvPr>
          <p:cNvGrpSpPr/>
          <p:nvPr/>
        </p:nvGrpSpPr>
        <p:grpSpPr>
          <a:xfrm>
            <a:off x="6351644" y="2690439"/>
            <a:ext cx="450194" cy="2377285"/>
            <a:chOff x="3965626" y="3241844"/>
            <a:chExt cx="692440" cy="3139843"/>
          </a:xfrm>
        </p:grpSpPr>
        <p:pic>
          <p:nvPicPr>
            <p:cNvPr id="27" name="Graphic 26" descr="Cat with solid fill">
              <a:extLst>
                <a:ext uri="{FF2B5EF4-FFF2-40B4-BE49-F238E27FC236}">
                  <a16:creationId xmlns:a16="http://schemas.microsoft.com/office/drawing/2014/main" id="{A1A00114-A0CA-6DF0-2C85-4CBDE38C78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78724" y="3241844"/>
              <a:ext cx="640092" cy="493236"/>
            </a:xfrm>
            <a:prstGeom prst="rect">
              <a:avLst/>
            </a:prstGeom>
          </p:spPr>
        </p:pic>
        <p:pic>
          <p:nvPicPr>
            <p:cNvPr id="29" name="Graphic 28" descr="Turtle with solid fill">
              <a:extLst>
                <a:ext uri="{FF2B5EF4-FFF2-40B4-BE49-F238E27FC236}">
                  <a16:creationId xmlns:a16="http://schemas.microsoft.com/office/drawing/2014/main" id="{6522AC40-3FC2-682F-5048-CBA8B6C5B16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37696" y="3682878"/>
              <a:ext cx="590606" cy="590607"/>
            </a:xfrm>
            <a:prstGeom prst="rect">
              <a:avLst/>
            </a:prstGeom>
          </p:spPr>
        </p:pic>
        <p:pic>
          <p:nvPicPr>
            <p:cNvPr id="31" name="Graphic 30" descr="Puppy with solid fill">
              <a:extLst>
                <a:ext uri="{FF2B5EF4-FFF2-40B4-BE49-F238E27FC236}">
                  <a16:creationId xmlns:a16="http://schemas.microsoft.com/office/drawing/2014/main" id="{F207F1BB-CD95-2B90-3886-C284FD42070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028681" y="4161961"/>
              <a:ext cx="629385" cy="629384"/>
            </a:xfrm>
            <a:prstGeom prst="rect">
              <a:avLst/>
            </a:prstGeom>
          </p:spPr>
        </p:pic>
        <p:pic>
          <p:nvPicPr>
            <p:cNvPr id="33" name="Graphic 32" descr="Rabbit with solid fill">
              <a:extLst>
                <a:ext uri="{FF2B5EF4-FFF2-40B4-BE49-F238E27FC236}">
                  <a16:creationId xmlns:a16="http://schemas.microsoft.com/office/drawing/2014/main" id="{FD547E53-B466-EB23-3BA9-CAFF66C5311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037696" y="5249772"/>
              <a:ext cx="590606" cy="590607"/>
            </a:xfrm>
            <a:prstGeom prst="rect">
              <a:avLst/>
            </a:prstGeom>
          </p:spPr>
        </p:pic>
        <p:pic>
          <p:nvPicPr>
            <p:cNvPr id="35" name="Graphic 34" descr="Cat with solid fill">
              <a:extLst>
                <a:ext uri="{FF2B5EF4-FFF2-40B4-BE49-F238E27FC236}">
                  <a16:creationId xmlns:a16="http://schemas.microsoft.com/office/drawing/2014/main" id="{70943BD3-15AF-2BCD-664A-631ED959ED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65626" y="5888451"/>
              <a:ext cx="640091" cy="493236"/>
            </a:xfrm>
            <a:prstGeom prst="rect">
              <a:avLst/>
            </a:prstGeom>
          </p:spPr>
        </p:pic>
      </p:grpSp>
      <p:sp>
        <p:nvSpPr>
          <p:cNvPr id="40" name="Freeform: Shape 39">
            <a:extLst>
              <a:ext uri="{FF2B5EF4-FFF2-40B4-BE49-F238E27FC236}">
                <a16:creationId xmlns:a16="http://schemas.microsoft.com/office/drawing/2014/main" id="{803B87E7-F207-C646-4FBE-591A2CA183BC}"/>
              </a:ext>
            </a:extLst>
          </p:cNvPr>
          <p:cNvSpPr/>
          <p:nvPr/>
        </p:nvSpPr>
        <p:spPr>
          <a:xfrm>
            <a:off x="5553772" y="2925965"/>
            <a:ext cx="682502" cy="1046648"/>
          </a:xfrm>
          <a:custGeom>
            <a:avLst/>
            <a:gdLst>
              <a:gd name="connsiteX0" fmla="*/ 794658 w 794658"/>
              <a:gd name="connsiteY0" fmla="*/ 0 h 1948543"/>
              <a:gd name="connsiteX1" fmla="*/ 0 w 794658"/>
              <a:gd name="connsiteY1" fmla="*/ 1306285 h 1948543"/>
              <a:gd name="connsiteX2" fmla="*/ 794658 w 794658"/>
              <a:gd name="connsiteY2" fmla="*/ 1948543 h 1948543"/>
            </a:gdLst>
            <a:ahLst/>
            <a:cxnLst>
              <a:cxn ang="0">
                <a:pos x="connsiteX0" y="connsiteY0"/>
              </a:cxn>
              <a:cxn ang="0">
                <a:pos x="connsiteX1" y="connsiteY1"/>
              </a:cxn>
              <a:cxn ang="0">
                <a:pos x="connsiteX2" y="connsiteY2"/>
              </a:cxn>
            </a:cxnLst>
            <a:rect l="l" t="t" r="r" b="b"/>
            <a:pathLst>
              <a:path w="794658" h="1948543">
                <a:moveTo>
                  <a:pt x="794658" y="0"/>
                </a:moveTo>
                <a:cubicBezTo>
                  <a:pt x="397329" y="490764"/>
                  <a:pt x="0" y="981528"/>
                  <a:pt x="0" y="1306285"/>
                </a:cubicBezTo>
                <a:cubicBezTo>
                  <a:pt x="0" y="1631042"/>
                  <a:pt x="397329" y="1789792"/>
                  <a:pt x="794658" y="1948543"/>
                </a:cubicBezTo>
              </a:path>
            </a:pathLst>
          </a:custGeom>
          <a:noFill/>
          <a:ln>
            <a:headEnd type="oval"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7F07B41-E9F5-4666-15A0-7DD01CAAD287}"/>
              </a:ext>
            </a:extLst>
          </p:cNvPr>
          <p:cNvSpPr/>
          <p:nvPr/>
        </p:nvSpPr>
        <p:spPr>
          <a:xfrm>
            <a:off x="5596001" y="4140856"/>
            <a:ext cx="682502" cy="740560"/>
          </a:xfrm>
          <a:custGeom>
            <a:avLst/>
            <a:gdLst>
              <a:gd name="connsiteX0" fmla="*/ 838560 w 925645"/>
              <a:gd name="connsiteY0" fmla="*/ 0 h 1240972"/>
              <a:gd name="connsiteX1" fmla="*/ 360 w 925645"/>
              <a:gd name="connsiteY1" fmla="*/ 838200 h 1240972"/>
              <a:gd name="connsiteX2" fmla="*/ 925645 w 925645"/>
              <a:gd name="connsiteY2" fmla="*/ 1240972 h 1240972"/>
            </a:gdLst>
            <a:ahLst/>
            <a:cxnLst>
              <a:cxn ang="0">
                <a:pos x="connsiteX0" y="connsiteY0"/>
              </a:cxn>
              <a:cxn ang="0">
                <a:pos x="connsiteX1" y="connsiteY1"/>
              </a:cxn>
              <a:cxn ang="0">
                <a:pos x="connsiteX2" y="connsiteY2"/>
              </a:cxn>
            </a:cxnLst>
            <a:rect l="l" t="t" r="r" b="b"/>
            <a:pathLst>
              <a:path w="925645" h="1240972">
                <a:moveTo>
                  <a:pt x="838560" y="0"/>
                </a:moveTo>
                <a:cubicBezTo>
                  <a:pt x="412203" y="315685"/>
                  <a:pt x="-14154" y="631371"/>
                  <a:pt x="360" y="838200"/>
                </a:cubicBezTo>
                <a:cubicBezTo>
                  <a:pt x="14874" y="1045029"/>
                  <a:pt x="470259" y="1143000"/>
                  <a:pt x="925645" y="1240972"/>
                </a:cubicBezTo>
              </a:path>
            </a:pathLst>
          </a:custGeom>
          <a:noFill/>
          <a:ln>
            <a:headEnd type="oval" w="lg" len="lg"/>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BF34BA5-0961-D9A1-D25F-B5D00A0D7FB9}"/>
              </a:ext>
            </a:extLst>
          </p:cNvPr>
          <p:cNvSpPr txBox="1"/>
          <p:nvPr/>
        </p:nvSpPr>
        <p:spPr>
          <a:xfrm>
            <a:off x="3148713" y="4592292"/>
            <a:ext cx="3360212" cy="830997"/>
          </a:xfrm>
          <a:prstGeom prst="rect">
            <a:avLst/>
          </a:prstGeom>
          <a:noFill/>
        </p:spPr>
        <p:txBody>
          <a:bodyPr wrap="square" rtlCol="0">
            <a:spAutoFit/>
          </a:bodyPr>
          <a:lstStyle/>
          <a:p>
            <a:pPr algn="ctr"/>
            <a:r>
              <a:rPr lang="en-US" sz="2400"/>
              <a:t>Locality: 3</a:t>
            </a:r>
          </a:p>
          <a:p>
            <a:pPr algn="ctr"/>
            <a:r>
              <a:rPr lang="en-US" sz="2400"/>
              <a:t>Read-efficiency: 1</a:t>
            </a:r>
          </a:p>
        </p:txBody>
      </p:sp>
      <p:cxnSp>
        <p:nvCxnSpPr>
          <p:cNvPr id="4" name="Straight Arrow Connector 3">
            <a:extLst>
              <a:ext uri="{FF2B5EF4-FFF2-40B4-BE49-F238E27FC236}">
                <a16:creationId xmlns:a16="http://schemas.microsoft.com/office/drawing/2014/main" id="{0F6D1A52-341F-D675-CDC1-313A173C8AE7}"/>
              </a:ext>
            </a:extLst>
          </p:cNvPr>
          <p:cNvCxnSpPr/>
          <p:nvPr/>
        </p:nvCxnSpPr>
        <p:spPr>
          <a:xfrm>
            <a:off x="5620327" y="2803232"/>
            <a:ext cx="682502" cy="0"/>
          </a:xfrm>
          <a:prstGeom prst="straightConnector1">
            <a:avLst/>
          </a:prstGeom>
          <a:ln>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cxnSp>
      <p:pic>
        <p:nvPicPr>
          <p:cNvPr id="15" name="Graphic 14" descr="Cat with solid fill">
            <a:extLst>
              <a:ext uri="{FF2B5EF4-FFF2-40B4-BE49-F238E27FC236}">
                <a16:creationId xmlns:a16="http://schemas.microsoft.com/office/drawing/2014/main" id="{FD83F7EA-B2A1-422E-31EE-CCD79F558A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85677" y="3858145"/>
            <a:ext cx="416159" cy="373446"/>
          </a:xfrm>
          <a:prstGeom prst="rect">
            <a:avLst/>
          </a:prstGeom>
        </p:spPr>
      </p:pic>
      <p:grpSp>
        <p:nvGrpSpPr>
          <p:cNvPr id="17" name="Group 16">
            <a:extLst>
              <a:ext uri="{FF2B5EF4-FFF2-40B4-BE49-F238E27FC236}">
                <a16:creationId xmlns:a16="http://schemas.microsoft.com/office/drawing/2014/main" id="{E6FEC0AD-EEB4-C1B9-BD8F-2401857D71E2}"/>
              </a:ext>
            </a:extLst>
          </p:cNvPr>
          <p:cNvGrpSpPr/>
          <p:nvPr/>
        </p:nvGrpSpPr>
        <p:grpSpPr>
          <a:xfrm>
            <a:off x="4342030" y="2430668"/>
            <a:ext cx="658790" cy="662596"/>
            <a:chOff x="3860295" y="1243644"/>
            <a:chExt cx="1022469" cy="917283"/>
          </a:xfrm>
        </p:grpSpPr>
        <p:sp>
          <p:nvSpPr>
            <p:cNvPr id="18" name="Rectangle: Rounded Corners 17">
              <a:extLst>
                <a:ext uri="{FF2B5EF4-FFF2-40B4-BE49-F238E27FC236}">
                  <a16:creationId xmlns:a16="http://schemas.microsoft.com/office/drawing/2014/main" id="{A7D293F7-EF4E-0782-12F5-AD4E17BA857F}"/>
                </a:ext>
              </a:extLst>
            </p:cNvPr>
            <p:cNvSpPr/>
            <p:nvPr/>
          </p:nvSpPr>
          <p:spPr>
            <a:xfrm>
              <a:off x="3860295" y="1485191"/>
              <a:ext cx="737960" cy="6757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at with solid fill">
              <a:extLst>
                <a:ext uri="{FF2B5EF4-FFF2-40B4-BE49-F238E27FC236}">
                  <a16:creationId xmlns:a16="http://schemas.microsoft.com/office/drawing/2014/main" id="{9E39FB31-815E-7538-211D-908EB7E540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77913" y="1574164"/>
              <a:ext cx="640092" cy="493236"/>
            </a:xfrm>
            <a:prstGeom prst="rect">
              <a:avLst/>
            </a:prstGeom>
          </p:spPr>
        </p:pic>
        <p:sp>
          <p:nvSpPr>
            <p:cNvPr id="21" name="Graphic 1111" descr="Lock with solid fill">
              <a:extLst>
                <a:ext uri="{FF2B5EF4-FFF2-40B4-BE49-F238E27FC236}">
                  <a16:creationId xmlns:a16="http://schemas.microsoft.com/office/drawing/2014/main" id="{CD477C21-7F2E-7B9A-F384-42C730E17FCA}"/>
                </a:ext>
              </a:extLst>
            </p:cNvPr>
            <p:cNvSpPr/>
            <p:nvPr/>
          </p:nvSpPr>
          <p:spPr>
            <a:xfrm>
              <a:off x="4451332" y="1243644"/>
              <a:ext cx="431432" cy="47504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22" name="TextBox 21">
            <a:extLst>
              <a:ext uri="{FF2B5EF4-FFF2-40B4-BE49-F238E27FC236}">
                <a16:creationId xmlns:a16="http://schemas.microsoft.com/office/drawing/2014/main" id="{732AE6BC-525F-E3ED-8E0B-AB247245E269}"/>
              </a:ext>
            </a:extLst>
          </p:cNvPr>
          <p:cNvSpPr txBox="1"/>
          <p:nvPr/>
        </p:nvSpPr>
        <p:spPr>
          <a:xfrm>
            <a:off x="6445758" y="4625835"/>
            <a:ext cx="4368274" cy="830997"/>
          </a:xfrm>
          <a:prstGeom prst="rect">
            <a:avLst/>
          </a:prstGeom>
          <a:noFill/>
        </p:spPr>
        <p:txBody>
          <a:bodyPr wrap="square" rtlCol="0">
            <a:spAutoFit/>
          </a:bodyPr>
          <a:lstStyle/>
          <a:p>
            <a:pPr algn="ctr"/>
            <a:r>
              <a:rPr lang="en-US" sz="2400"/>
              <a:t>Locality: 1</a:t>
            </a:r>
          </a:p>
          <a:p>
            <a:pPr algn="ctr"/>
            <a:r>
              <a:rPr lang="en-US" sz="2400"/>
              <a:t>Read-efficiency: O(N)</a:t>
            </a:r>
          </a:p>
        </p:txBody>
      </p:sp>
      <p:cxnSp>
        <p:nvCxnSpPr>
          <p:cNvPr id="23" name="Straight Connector 22">
            <a:extLst>
              <a:ext uri="{FF2B5EF4-FFF2-40B4-BE49-F238E27FC236}">
                <a16:creationId xmlns:a16="http://schemas.microsoft.com/office/drawing/2014/main" id="{1728A27F-EFD6-C4A4-B92D-51756AC6B3EE}"/>
              </a:ext>
            </a:extLst>
          </p:cNvPr>
          <p:cNvCxnSpPr>
            <a:cxnSpLocks/>
          </p:cNvCxnSpPr>
          <p:nvPr/>
        </p:nvCxnSpPr>
        <p:spPr>
          <a:xfrm>
            <a:off x="7448439" y="2867891"/>
            <a:ext cx="0" cy="2165927"/>
          </a:xfrm>
          <a:prstGeom prst="line">
            <a:avLst/>
          </a:prstGeom>
          <a:ln>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CBBFFE5-DE43-6D12-73C4-2CFBC2F6347E}"/>
              </a:ext>
            </a:extLst>
          </p:cNvPr>
          <p:cNvSpPr txBox="1"/>
          <p:nvPr/>
        </p:nvSpPr>
        <p:spPr>
          <a:xfrm>
            <a:off x="2988704" y="5843362"/>
            <a:ext cx="8399731" cy="1277273"/>
          </a:xfrm>
          <a:prstGeom prst="rect">
            <a:avLst/>
          </a:prstGeom>
          <a:noFill/>
        </p:spPr>
        <p:txBody>
          <a:bodyPr wrap="square">
            <a:spAutoFit/>
          </a:bodyPr>
          <a:lstStyle/>
          <a:p>
            <a:pPr algn="ctr">
              <a:spcBef>
                <a:spcPts val="600"/>
              </a:spcBef>
            </a:pPr>
            <a:r>
              <a:rPr lang="en-US" b="1" i="0" u="none" strike="noStrike">
                <a:solidFill>
                  <a:schemeClr val="tx2">
                    <a:lumMod val="75000"/>
                    <a:lumOff val="25000"/>
                  </a:schemeClr>
                </a:solidFill>
                <a:effectLst/>
              </a:rPr>
              <a:t>O(1) Locality and O(1) Read Efficiency can not be achieved with O(Ν)  space </a:t>
            </a:r>
          </a:p>
          <a:p>
            <a:pPr algn="ctr" rtl="0">
              <a:spcBef>
                <a:spcPts val="600"/>
              </a:spcBef>
              <a:spcAft>
                <a:spcPts val="0"/>
              </a:spcAft>
            </a:pPr>
            <a:r>
              <a:rPr lang="en-US" b="0" i="0" u="none" strike="noStrike">
                <a:solidFill>
                  <a:srgbClr val="000000"/>
                </a:solidFill>
                <a:effectLst/>
              </a:rPr>
              <a:t>[Cash &amp; </a:t>
            </a:r>
            <a:r>
              <a:rPr lang="en-US" b="0" i="0" u="none" strike="noStrike" err="1">
                <a:solidFill>
                  <a:srgbClr val="000000"/>
                </a:solidFill>
                <a:effectLst/>
              </a:rPr>
              <a:t>Tessaro</a:t>
            </a:r>
            <a:r>
              <a:rPr lang="en-US" b="0" i="0" u="none" strike="noStrike">
                <a:solidFill>
                  <a:srgbClr val="000000"/>
                </a:solidFill>
                <a:effectLst/>
              </a:rPr>
              <a:t> Eurocrypt 2014]</a:t>
            </a:r>
            <a:endParaRPr lang="en-US" b="0">
              <a:effectLst/>
            </a:endParaRPr>
          </a:p>
          <a:p>
            <a:br>
              <a:rPr lang="en-US"/>
            </a:br>
            <a:endParaRPr lang="en-US"/>
          </a:p>
        </p:txBody>
      </p:sp>
      <p:sp>
        <p:nvSpPr>
          <p:cNvPr id="32" name="Rectangle: Rounded Corners 31">
            <a:extLst>
              <a:ext uri="{FF2B5EF4-FFF2-40B4-BE49-F238E27FC236}">
                <a16:creationId xmlns:a16="http://schemas.microsoft.com/office/drawing/2014/main" id="{8770A57F-9066-4DA4-F8D7-B2C620B147C4}"/>
              </a:ext>
            </a:extLst>
          </p:cNvPr>
          <p:cNvSpPr/>
          <p:nvPr/>
        </p:nvSpPr>
        <p:spPr>
          <a:xfrm>
            <a:off x="6328570" y="2590246"/>
            <a:ext cx="942189" cy="2492672"/>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B9088C0-FD6C-6A16-5F7E-8B25C8C9C71B}"/>
              </a:ext>
            </a:extLst>
          </p:cNvPr>
          <p:cNvSpPr txBox="1"/>
          <p:nvPr/>
        </p:nvSpPr>
        <p:spPr>
          <a:xfrm>
            <a:off x="353816" y="964898"/>
            <a:ext cx="11838181" cy="830997"/>
          </a:xfrm>
          <a:prstGeom prst="rect">
            <a:avLst/>
          </a:prstGeom>
          <a:noFill/>
        </p:spPr>
        <p:txBody>
          <a:bodyPr wrap="square" rtlCol="0">
            <a:spAutoFit/>
          </a:bodyPr>
          <a:lstStyle/>
          <a:p>
            <a:r>
              <a:rPr lang="en-US" sz="2400" b="1"/>
              <a:t>   </a:t>
            </a:r>
            <a:r>
              <a:rPr lang="en-US" sz="2400" b="1" u="sng"/>
              <a:t>Locality:</a:t>
            </a:r>
            <a:r>
              <a:rPr lang="en-US" sz="2400" b="1"/>
              <a:t>  </a:t>
            </a:r>
            <a:r>
              <a:rPr lang="en-US" sz="2000"/>
              <a:t>Number of non-contiguous memory locations accessed        (number of disk-head jumps)</a:t>
            </a:r>
          </a:p>
          <a:p>
            <a:r>
              <a:rPr lang="en-US" sz="2400"/>
              <a:t>   </a:t>
            </a:r>
            <a:r>
              <a:rPr lang="en-US" sz="2400" b="1" u="sng"/>
              <a:t>Read-efficiency:</a:t>
            </a:r>
            <a:r>
              <a:rPr lang="en-US" sz="2400" b="1"/>
              <a:t> </a:t>
            </a:r>
            <a:r>
              <a:rPr lang="en-US" sz="2000"/>
              <a:t>Number of memory locations read per result</a:t>
            </a:r>
          </a:p>
        </p:txBody>
      </p:sp>
      <p:pic>
        <p:nvPicPr>
          <p:cNvPr id="14" name="Picture 2">
            <a:extLst>
              <a:ext uri="{FF2B5EF4-FFF2-40B4-BE49-F238E27FC236}">
                <a16:creationId xmlns:a16="http://schemas.microsoft.com/office/drawing/2014/main" id="{4F13F461-8C36-043F-1B7C-F8E4EB02C22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95507" y="1600698"/>
            <a:ext cx="837675" cy="1121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5123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TextBox 1056">
            <a:extLst>
              <a:ext uri="{FF2B5EF4-FFF2-40B4-BE49-F238E27FC236}">
                <a16:creationId xmlns:a16="http://schemas.microsoft.com/office/drawing/2014/main" id="{A7435B4F-A11F-886A-21B4-A416FC0BCA46}"/>
              </a:ext>
            </a:extLst>
          </p:cNvPr>
          <p:cNvSpPr txBox="1"/>
          <p:nvPr/>
        </p:nvSpPr>
        <p:spPr>
          <a:xfrm>
            <a:off x="2988704" y="2692403"/>
            <a:ext cx="1725744" cy="523220"/>
          </a:xfrm>
          <a:prstGeom prst="rect">
            <a:avLst/>
          </a:prstGeom>
          <a:noFill/>
        </p:spPr>
        <p:txBody>
          <a:bodyPr wrap="square" rtlCol="0">
            <a:spAutoFit/>
          </a:bodyPr>
          <a:lstStyle/>
          <a:p>
            <a:r>
              <a:rPr lang="en-US" sz="2800" b="1"/>
              <a:t>Update</a:t>
            </a:r>
          </a:p>
        </p:txBody>
      </p:sp>
      <p:graphicFrame>
        <p:nvGraphicFramePr>
          <p:cNvPr id="1034" name="Table 1033">
            <a:extLst>
              <a:ext uri="{FF2B5EF4-FFF2-40B4-BE49-F238E27FC236}">
                <a16:creationId xmlns:a16="http://schemas.microsoft.com/office/drawing/2014/main" id="{D243EFA5-23A6-4496-2DC1-78541209F230}"/>
              </a:ext>
            </a:extLst>
          </p:cNvPr>
          <p:cNvGraphicFramePr>
            <a:graphicFrameLocks noGrp="1"/>
          </p:cNvGraphicFramePr>
          <p:nvPr>
            <p:extLst>
              <p:ext uri="{D42A27DB-BD31-4B8C-83A1-F6EECF244321}">
                <p14:modId xmlns:p14="http://schemas.microsoft.com/office/powerpoint/2010/main" val="852133640"/>
              </p:ext>
            </p:extLst>
          </p:nvPr>
        </p:nvGraphicFramePr>
        <p:xfrm>
          <a:off x="6351642" y="2209320"/>
          <a:ext cx="875772" cy="2856826"/>
        </p:xfrm>
        <a:graphic>
          <a:graphicData uri="http://schemas.openxmlformats.org/drawingml/2006/table">
            <a:tbl>
              <a:tblPr firstRow="1" bandRow="1">
                <a:tableStyleId>{5C22544A-7EE6-4342-B048-85BDC9FD1C3A}</a:tableStyleId>
              </a:tblPr>
              <a:tblGrid>
                <a:gridCol w="437886">
                  <a:extLst>
                    <a:ext uri="{9D8B030D-6E8A-4147-A177-3AD203B41FA5}">
                      <a16:colId xmlns:a16="http://schemas.microsoft.com/office/drawing/2014/main" val="2263267009"/>
                    </a:ext>
                  </a:extLst>
                </a:gridCol>
                <a:gridCol w="437886">
                  <a:extLst>
                    <a:ext uri="{9D8B030D-6E8A-4147-A177-3AD203B41FA5}">
                      <a16:colId xmlns:a16="http://schemas.microsoft.com/office/drawing/2014/main" val="3025259010"/>
                    </a:ext>
                  </a:extLst>
                </a:gridCol>
              </a:tblGrid>
              <a:tr h="408118">
                <a:tc gridSpan="2">
                  <a:txBody>
                    <a:bodyPr/>
                    <a:lstStyle/>
                    <a:p>
                      <a:pPr algn="ctr"/>
                      <a:r>
                        <a:rPr lang="en-US" sz="1800" b="1">
                          <a:solidFill>
                            <a:schemeClr val="tx1"/>
                          </a:solidFill>
                        </a:rPr>
                        <a:t>Index</a:t>
                      </a:r>
                    </a:p>
                  </a:txBody>
                  <a:tcPr>
                    <a:solidFill>
                      <a:schemeClr val="bg2"/>
                    </a:solidFill>
                  </a:tcPr>
                </a:tc>
                <a:tc hMerge="1">
                  <a:txBody>
                    <a:bodyPr/>
                    <a:lstStyle/>
                    <a:p>
                      <a:pPr algn="ctr"/>
                      <a:endParaRPr lang="en-US" sz="2800"/>
                    </a:p>
                  </a:txBody>
                  <a:tcPr>
                    <a:solidFill>
                      <a:schemeClr val="bg2"/>
                    </a:solidFill>
                  </a:tcPr>
                </a:tc>
                <a:extLst>
                  <a:ext uri="{0D108BD9-81ED-4DB2-BD59-A6C34878D82A}">
                    <a16:rowId xmlns:a16="http://schemas.microsoft.com/office/drawing/2014/main" val="3087580995"/>
                  </a:ext>
                </a:extLst>
              </a:tr>
              <a:tr h="408118">
                <a:tc>
                  <a:txBody>
                    <a:bodyPr/>
                    <a:lstStyle/>
                    <a:p>
                      <a:pPr algn="ctr"/>
                      <a:r>
                        <a:rPr lang="en-US" sz="1800" b="0">
                          <a:solidFill>
                            <a:schemeClr val="tx1"/>
                          </a:solidFill>
                        </a:rPr>
                        <a:t>          </a:t>
                      </a:r>
                    </a:p>
                  </a:txBody>
                  <a:tcPr>
                    <a:solidFill>
                      <a:schemeClr val="bg2"/>
                    </a:solidFill>
                  </a:tcPr>
                </a:tc>
                <a:tc>
                  <a:txBody>
                    <a:bodyPr/>
                    <a:lstStyle/>
                    <a:p>
                      <a:pPr algn="ctr"/>
                      <a:r>
                        <a:rPr lang="en-US" sz="1800" b="0">
                          <a:solidFill>
                            <a:schemeClr val="tx1"/>
                          </a:solidFill>
                        </a:rPr>
                        <a:t>F1</a:t>
                      </a:r>
                      <a:endParaRPr lang="en-US" sz="1800"/>
                    </a:p>
                  </a:txBody>
                  <a:tcPr>
                    <a:solidFill>
                      <a:schemeClr val="bg2"/>
                    </a:solidFill>
                  </a:tcPr>
                </a:tc>
                <a:extLst>
                  <a:ext uri="{0D108BD9-81ED-4DB2-BD59-A6C34878D82A}">
                    <a16:rowId xmlns:a16="http://schemas.microsoft.com/office/drawing/2014/main" val="3310059168"/>
                  </a:ext>
                </a:extLst>
              </a:tr>
              <a:tr h="408118">
                <a:tc>
                  <a:txBody>
                    <a:bodyPr/>
                    <a:lstStyle/>
                    <a:p>
                      <a:endParaRPr lang="en-US" sz="1800"/>
                    </a:p>
                  </a:txBody>
                  <a:tcPr>
                    <a:solidFill>
                      <a:schemeClr val="bg2"/>
                    </a:solidFill>
                  </a:tcPr>
                </a:tc>
                <a:tc>
                  <a:txBody>
                    <a:bodyPr/>
                    <a:lstStyle/>
                    <a:p>
                      <a:pPr algn="ctr"/>
                      <a:endParaRPr lang="en-US" sz="1800"/>
                    </a:p>
                  </a:txBody>
                  <a:tcPr>
                    <a:solidFill>
                      <a:schemeClr val="bg2"/>
                    </a:solidFill>
                  </a:tcPr>
                </a:tc>
                <a:extLst>
                  <a:ext uri="{0D108BD9-81ED-4DB2-BD59-A6C34878D82A}">
                    <a16:rowId xmlns:a16="http://schemas.microsoft.com/office/drawing/2014/main" val="1734821188"/>
                  </a:ext>
                </a:extLst>
              </a:tr>
              <a:tr h="408118">
                <a:tc>
                  <a:txBody>
                    <a:bodyPr/>
                    <a:lstStyle/>
                    <a:p>
                      <a:endParaRPr lang="en-US" sz="1800"/>
                    </a:p>
                  </a:txBody>
                  <a:tcPr>
                    <a:solidFill>
                      <a:schemeClr val="bg2"/>
                    </a:solidFill>
                  </a:tcPr>
                </a:tc>
                <a:tc>
                  <a:txBody>
                    <a:bodyPr/>
                    <a:lstStyle/>
                    <a:p>
                      <a:pPr algn="ctr"/>
                      <a:endParaRPr lang="en-US" sz="1800"/>
                    </a:p>
                  </a:txBody>
                  <a:tcPr>
                    <a:solidFill>
                      <a:schemeClr val="bg2"/>
                    </a:solidFill>
                  </a:tcPr>
                </a:tc>
                <a:extLst>
                  <a:ext uri="{0D108BD9-81ED-4DB2-BD59-A6C34878D82A}">
                    <a16:rowId xmlns:a16="http://schemas.microsoft.com/office/drawing/2014/main" val="1139822055"/>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372710027"/>
                  </a:ext>
                </a:extLst>
              </a:tr>
              <a:tr h="408118">
                <a:tc>
                  <a:txBody>
                    <a:bodyPr/>
                    <a:lstStyle/>
                    <a:p>
                      <a:endParaRPr lang="en-US" sz="1800"/>
                    </a:p>
                  </a:txBody>
                  <a:tcPr>
                    <a:solidFill>
                      <a:schemeClr val="bg2"/>
                    </a:solidFill>
                  </a:tcPr>
                </a:tc>
                <a:tc>
                  <a:txBody>
                    <a:bodyPr/>
                    <a:lstStyle/>
                    <a:p>
                      <a:pPr algn="ctr"/>
                      <a:r>
                        <a:rPr lang="en-US" sz="1800"/>
                        <a:t>F1</a:t>
                      </a:r>
                    </a:p>
                  </a:txBody>
                  <a:tcPr>
                    <a:solidFill>
                      <a:schemeClr val="bg2"/>
                    </a:solidFill>
                  </a:tcPr>
                </a:tc>
                <a:extLst>
                  <a:ext uri="{0D108BD9-81ED-4DB2-BD59-A6C34878D82A}">
                    <a16:rowId xmlns:a16="http://schemas.microsoft.com/office/drawing/2014/main" val="1006800394"/>
                  </a:ext>
                </a:extLst>
              </a:tr>
              <a:tr h="408118">
                <a:tc>
                  <a:txBody>
                    <a:bodyPr/>
                    <a:lstStyle/>
                    <a:p>
                      <a:endParaRPr lang="en-US" sz="1800"/>
                    </a:p>
                  </a:txBody>
                  <a:tcPr>
                    <a:solidFill>
                      <a:schemeClr val="bg2"/>
                    </a:solidFill>
                  </a:tcPr>
                </a:tc>
                <a:tc>
                  <a:txBody>
                    <a:bodyPr/>
                    <a:lstStyle/>
                    <a:p>
                      <a:pPr algn="ctr"/>
                      <a:r>
                        <a:rPr lang="en-US" sz="1800"/>
                        <a:t>F3</a:t>
                      </a:r>
                    </a:p>
                  </a:txBody>
                  <a:tcPr>
                    <a:solidFill>
                      <a:schemeClr val="bg2"/>
                    </a:solidFill>
                  </a:tcPr>
                </a:tc>
                <a:extLst>
                  <a:ext uri="{0D108BD9-81ED-4DB2-BD59-A6C34878D82A}">
                    <a16:rowId xmlns:a16="http://schemas.microsoft.com/office/drawing/2014/main" val="1851571276"/>
                  </a:ext>
                </a:extLst>
              </a:tr>
            </a:tbl>
          </a:graphicData>
        </a:graphic>
      </p:graphicFrame>
      <p:sp>
        <p:nvSpPr>
          <p:cNvPr id="3" name="Title 1">
            <a:extLst>
              <a:ext uri="{FF2B5EF4-FFF2-40B4-BE49-F238E27FC236}">
                <a16:creationId xmlns:a16="http://schemas.microsoft.com/office/drawing/2014/main" id="{CE56E9C7-0FE4-1AB8-DF3B-CF164D7C65D3}"/>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Locality is not a friend of Forward Privacy</a:t>
            </a:r>
          </a:p>
        </p:txBody>
      </p:sp>
      <p:graphicFrame>
        <p:nvGraphicFramePr>
          <p:cNvPr id="1028" name="Table 1027">
            <a:extLst>
              <a:ext uri="{FF2B5EF4-FFF2-40B4-BE49-F238E27FC236}">
                <a16:creationId xmlns:a16="http://schemas.microsoft.com/office/drawing/2014/main" id="{4FE44A89-C159-7685-6B6D-3953922477D9}"/>
              </a:ext>
            </a:extLst>
          </p:cNvPr>
          <p:cNvGraphicFramePr>
            <a:graphicFrameLocks noGrp="1"/>
          </p:cNvGraphicFramePr>
          <p:nvPr>
            <p:extLst>
              <p:ext uri="{D42A27DB-BD31-4B8C-83A1-F6EECF244321}">
                <p14:modId xmlns:p14="http://schemas.microsoft.com/office/powerpoint/2010/main" val="3280352389"/>
              </p:ext>
            </p:extLst>
          </p:nvPr>
        </p:nvGraphicFramePr>
        <p:xfrm>
          <a:off x="4466212" y="2744184"/>
          <a:ext cx="872820" cy="445000"/>
        </p:xfrm>
        <a:graphic>
          <a:graphicData uri="http://schemas.openxmlformats.org/drawingml/2006/table">
            <a:tbl>
              <a:tblPr firstRow="1" bandRow="1">
                <a:tableStyleId>{5C22544A-7EE6-4342-B048-85BDC9FD1C3A}</a:tableStyleId>
              </a:tblPr>
              <a:tblGrid>
                <a:gridCol w="436410">
                  <a:extLst>
                    <a:ext uri="{9D8B030D-6E8A-4147-A177-3AD203B41FA5}">
                      <a16:colId xmlns:a16="http://schemas.microsoft.com/office/drawing/2014/main" val="261930852"/>
                    </a:ext>
                  </a:extLst>
                </a:gridCol>
                <a:gridCol w="436410">
                  <a:extLst>
                    <a:ext uri="{9D8B030D-6E8A-4147-A177-3AD203B41FA5}">
                      <a16:colId xmlns:a16="http://schemas.microsoft.com/office/drawing/2014/main" val="3344155343"/>
                    </a:ext>
                  </a:extLst>
                </a:gridCol>
              </a:tblGrid>
              <a:tr h="445000">
                <a:tc>
                  <a:txBody>
                    <a:bodyPr/>
                    <a:lstStyle/>
                    <a:p>
                      <a:endParaRPr lang="en-US" sz="18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737656025"/>
                  </a:ext>
                </a:extLst>
              </a:tr>
            </a:tbl>
          </a:graphicData>
        </a:graphic>
      </p:graphicFrame>
      <p:pic>
        <p:nvPicPr>
          <p:cNvPr id="1062" name="Graphic 1061" descr="Cat with solid fill">
            <a:extLst>
              <a:ext uri="{FF2B5EF4-FFF2-40B4-BE49-F238E27FC236}">
                <a16:creationId xmlns:a16="http://schemas.microsoft.com/office/drawing/2014/main" id="{7EA09A6D-03DC-BAE1-7649-A023F64896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61931" y="2767118"/>
            <a:ext cx="387730" cy="298773"/>
          </a:xfrm>
          <a:prstGeom prst="rect">
            <a:avLst/>
          </a:prstGeom>
        </p:spPr>
      </p:pic>
      <p:sp>
        <p:nvSpPr>
          <p:cNvPr id="1064" name="Graphic 1111" descr="Lock with solid fill">
            <a:extLst>
              <a:ext uri="{FF2B5EF4-FFF2-40B4-BE49-F238E27FC236}">
                <a16:creationId xmlns:a16="http://schemas.microsoft.com/office/drawing/2014/main" id="{4BBBC98F-F44F-73F5-602E-EF6F3D365699}"/>
              </a:ext>
            </a:extLst>
          </p:cNvPr>
          <p:cNvSpPr/>
          <p:nvPr/>
        </p:nvSpPr>
        <p:spPr>
          <a:xfrm>
            <a:off x="5246607" y="2438593"/>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06EA8F6C-1C81-2FD7-BD3F-7EE101E8FC49}"/>
              </a:ext>
            </a:extLst>
          </p:cNvPr>
          <p:cNvSpPr txBox="1"/>
          <p:nvPr/>
        </p:nvSpPr>
        <p:spPr>
          <a:xfrm>
            <a:off x="2576481" y="1595677"/>
            <a:ext cx="4188189" cy="646331"/>
          </a:xfrm>
          <a:prstGeom prst="rect">
            <a:avLst/>
          </a:prstGeom>
          <a:noFill/>
        </p:spPr>
        <p:txBody>
          <a:bodyPr wrap="square" rtlCol="0">
            <a:spAutoFit/>
          </a:bodyPr>
          <a:lstStyle/>
          <a:p>
            <a:pPr algn="ctr"/>
            <a:r>
              <a:rPr lang="en-US" sz="1800"/>
              <a:t>The server can infer these two entries are of same keyword</a:t>
            </a:r>
            <a:endParaRPr lang="en-US"/>
          </a:p>
        </p:txBody>
      </p:sp>
      <p:grpSp>
        <p:nvGrpSpPr>
          <p:cNvPr id="31" name="Group 30">
            <a:extLst>
              <a:ext uri="{FF2B5EF4-FFF2-40B4-BE49-F238E27FC236}">
                <a16:creationId xmlns:a16="http://schemas.microsoft.com/office/drawing/2014/main" id="{76F5AA7C-58AE-F294-4E7E-0997C3DF1EB6}"/>
              </a:ext>
            </a:extLst>
          </p:cNvPr>
          <p:cNvGrpSpPr/>
          <p:nvPr/>
        </p:nvGrpSpPr>
        <p:grpSpPr>
          <a:xfrm>
            <a:off x="7834851" y="2012899"/>
            <a:ext cx="2363905" cy="2227576"/>
            <a:chOff x="9260381" y="1006305"/>
            <a:chExt cx="2363905" cy="2227576"/>
          </a:xfrm>
        </p:grpSpPr>
        <p:grpSp>
          <p:nvGrpSpPr>
            <p:cNvPr id="1029" name="Group 1028">
              <a:extLst>
                <a:ext uri="{FF2B5EF4-FFF2-40B4-BE49-F238E27FC236}">
                  <a16:creationId xmlns:a16="http://schemas.microsoft.com/office/drawing/2014/main" id="{FDAF9EE9-008C-DEBC-E10F-4A75594A8820}"/>
                </a:ext>
              </a:extLst>
            </p:cNvPr>
            <p:cNvGrpSpPr/>
            <p:nvPr/>
          </p:nvGrpSpPr>
          <p:grpSpPr>
            <a:xfrm>
              <a:off x="9260381" y="1160323"/>
              <a:ext cx="2363905" cy="2073558"/>
              <a:chOff x="8260476" y="2138228"/>
              <a:chExt cx="1078734" cy="1105406"/>
            </a:xfrm>
          </p:grpSpPr>
          <p:pic>
            <p:nvPicPr>
              <p:cNvPr id="1033" name="Graphic 1032" descr="Database with solid fill">
                <a:extLst>
                  <a:ext uri="{FF2B5EF4-FFF2-40B4-BE49-F238E27FC236}">
                    <a16:creationId xmlns:a16="http://schemas.microsoft.com/office/drawing/2014/main" id="{348BCC7C-8277-7C9D-205A-3EBCF348D3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60476" y="2138228"/>
                <a:ext cx="914400" cy="914400"/>
              </a:xfrm>
              <a:prstGeom prst="rect">
                <a:avLst/>
              </a:prstGeom>
            </p:spPr>
          </p:pic>
          <p:pic>
            <p:nvPicPr>
              <p:cNvPr id="1037" name="Graphic 1036" descr="Cloud with solid fill">
                <a:extLst>
                  <a:ext uri="{FF2B5EF4-FFF2-40B4-BE49-F238E27FC236}">
                    <a16:creationId xmlns:a16="http://schemas.microsoft.com/office/drawing/2014/main" id="{5855C64B-9C6C-6BBD-179A-E2C174E893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502502" y="2437575"/>
                <a:ext cx="836708" cy="806059"/>
              </a:xfrm>
              <a:prstGeom prst="rect">
                <a:avLst/>
              </a:prstGeom>
            </p:spPr>
          </p:pic>
        </p:grpSp>
        <p:pic>
          <p:nvPicPr>
            <p:cNvPr id="1030" name="Graphic 1029" descr="Devil face with solid fill with solid fill">
              <a:extLst>
                <a:ext uri="{FF2B5EF4-FFF2-40B4-BE49-F238E27FC236}">
                  <a16:creationId xmlns:a16="http://schemas.microsoft.com/office/drawing/2014/main" id="{166CB8D7-A54F-BDC1-350C-3A4B82C046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99368" y="1129361"/>
              <a:ext cx="554483" cy="554483"/>
            </a:xfrm>
            <a:prstGeom prst="rect">
              <a:avLst/>
            </a:prstGeom>
          </p:spPr>
        </p:pic>
        <p:pic>
          <p:nvPicPr>
            <p:cNvPr id="1032" name="Graphic 1031" descr="Lock with solid fill">
              <a:extLst>
                <a:ext uri="{FF2B5EF4-FFF2-40B4-BE49-F238E27FC236}">
                  <a16:creationId xmlns:a16="http://schemas.microsoft.com/office/drawing/2014/main" id="{4AC08607-14FB-8292-5ABE-F0801AE924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93882" y="1006305"/>
              <a:ext cx="715543" cy="715543"/>
            </a:xfrm>
            <a:prstGeom prst="rect">
              <a:avLst/>
            </a:prstGeom>
          </p:spPr>
        </p:pic>
      </p:grpSp>
      <p:pic>
        <p:nvPicPr>
          <p:cNvPr id="2" name="Picture 2">
            <a:extLst>
              <a:ext uri="{FF2B5EF4-FFF2-40B4-BE49-F238E27FC236}">
                <a16:creationId xmlns:a16="http://schemas.microsoft.com/office/drawing/2014/main" id="{6178EDE6-531D-9BCF-6ECA-0159ECE422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95507" y="1600698"/>
            <a:ext cx="837675" cy="1121909"/>
          </a:xfrm>
          <a:prstGeom prst="rect">
            <a:avLst/>
          </a:prstGeom>
          <a:noFill/>
          <a:extLst>
            <a:ext uri="{909E8E84-426E-40DD-AFC4-6F175D3DCCD1}">
              <a14:hiddenFill xmlns:a14="http://schemas.microsoft.com/office/drawing/2010/main">
                <a:solidFill>
                  <a:srgbClr val="FFFFFF"/>
                </a:solidFill>
              </a14:hiddenFill>
            </a:ext>
          </a:extLst>
        </p:spPr>
      </p:pic>
      <p:sp>
        <p:nvSpPr>
          <p:cNvPr id="1035" name="Graphic 1111" descr="Lock with solid fill">
            <a:extLst>
              <a:ext uri="{FF2B5EF4-FFF2-40B4-BE49-F238E27FC236}">
                <a16:creationId xmlns:a16="http://schemas.microsoft.com/office/drawing/2014/main" id="{7E7A3900-DE3A-98B6-71F8-621159FD60E4}"/>
              </a:ext>
            </a:extLst>
          </p:cNvPr>
          <p:cNvSpPr/>
          <p:nvPr/>
        </p:nvSpPr>
        <p:spPr>
          <a:xfrm>
            <a:off x="7136289" y="1923519"/>
            <a:ext cx="279876" cy="424871"/>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1036" name="Group 1035">
            <a:extLst>
              <a:ext uri="{FF2B5EF4-FFF2-40B4-BE49-F238E27FC236}">
                <a16:creationId xmlns:a16="http://schemas.microsoft.com/office/drawing/2014/main" id="{C7E2F2A3-7A8F-DA86-ADAB-6006B0CB8E0A}"/>
              </a:ext>
            </a:extLst>
          </p:cNvPr>
          <p:cNvGrpSpPr/>
          <p:nvPr/>
        </p:nvGrpSpPr>
        <p:grpSpPr>
          <a:xfrm>
            <a:off x="6365124" y="2668515"/>
            <a:ext cx="402400" cy="2352382"/>
            <a:chOff x="3978724" y="3241844"/>
            <a:chExt cx="659482" cy="3596814"/>
          </a:xfrm>
        </p:grpSpPr>
        <p:pic>
          <p:nvPicPr>
            <p:cNvPr id="1038" name="Graphic 1037" descr="Cat with solid fill">
              <a:extLst>
                <a:ext uri="{FF2B5EF4-FFF2-40B4-BE49-F238E27FC236}">
                  <a16:creationId xmlns:a16="http://schemas.microsoft.com/office/drawing/2014/main" id="{2BCD935D-1ED1-FFC9-EDAB-A9670F777C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8724" y="3241844"/>
              <a:ext cx="640092" cy="493236"/>
            </a:xfrm>
            <a:prstGeom prst="rect">
              <a:avLst/>
            </a:prstGeom>
          </p:spPr>
        </p:pic>
        <p:pic>
          <p:nvPicPr>
            <p:cNvPr id="1039" name="Graphic 1038" descr="Turtle with solid fill">
              <a:extLst>
                <a:ext uri="{FF2B5EF4-FFF2-40B4-BE49-F238E27FC236}">
                  <a16:creationId xmlns:a16="http://schemas.microsoft.com/office/drawing/2014/main" id="{BC061DEF-467C-E108-F66E-0638CCD50B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20084" y="5030640"/>
              <a:ext cx="590605" cy="590607"/>
            </a:xfrm>
            <a:prstGeom prst="rect">
              <a:avLst/>
            </a:prstGeom>
          </p:spPr>
        </p:pic>
        <p:pic>
          <p:nvPicPr>
            <p:cNvPr id="1040" name="Graphic 1039" descr="Puppy with solid fill">
              <a:extLst>
                <a:ext uri="{FF2B5EF4-FFF2-40B4-BE49-F238E27FC236}">
                  <a16:creationId xmlns:a16="http://schemas.microsoft.com/office/drawing/2014/main" id="{6ADF4B60-2668-8632-64D2-CE04BF6F337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08820" y="5597590"/>
              <a:ext cx="629386" cy="629385"/>
            </a:xfrm>
            <a:prstGeom prst="rect">
              <a:avLst/>
            </a:prstGeom>
          </p:spPr>
        </p:pic>
        <p:pic>
          <p:nvPicPr>
            <p:cNvPr id="1043" name="Graphic 1042" descr="Rabbit with solid fill">
              <a:extLst>
                <a:ext uri="{FF2B5EF4-FFF2-40B4-BE49-F238E27FC236}">
                  <a16:creationId xmlns:a16="http://schemas.microsoft.com/office/drawing/2014/main" id="{B3722950-B035-F0CE-D4CF-A08361527CF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28212" y="6248051"/>
              <a:ext cx="590605" cy="590607"/>
            </a:xfrm>
            <a:prstGeom prst="rect">
              <a:avLst/>
            </a:prstGeom>
          </p:spPr>
        </p:pic>
      </p:grpSp>
      <p:sp>
        <p:nvSpPr>
          <p:cNvPr id="1050" name="TextBox 1049">
            <a:extLst>
              <a:ext uri="{FF2B5EF4-FFF2-40B4-BE49-F238E27FC236}">
                <a16:creationId xmlns:a16="http://schemas.microsoft.com/office/drawing/2014/main" id="{380AABF3-04F8-C179-A708-465D50239B4B}"/>
              </a:ext>
            </a:extLst>
          </p:cNvPr>
          <p:cNvSpPr txBox="1"/>
          <p:nvPr/>
        </p:nvSpPr>
        <p:spPr>
          <a:xfrm>
            <a:off x="4849661" y="5371737"/>
            <a:ext cx="4073236" cy="461665"/>
          </a:xfrm>
          <a:prstGeom prst="rect">
            <a:avLst/>
          </a:prstGeom>
          <a:noFill/>
        </p:spPr>
        <p:txBody>
          <a:bodyPr wrap="square" rtlCol="0">
            <a:spAutoFit/>
          </a:bodyPr>
          <a:lstStyle/>
          <a:p>
            <a:pPr algn="ctr"/>
            <a:r>
              <a:rPr lang="en-US" sz="2400" b="1">
                <a:solidFill>
                  <a:srgbClr val="FF0000"/>
                </a:solidFill>
              </a:rPr>
              <a:t>Violates Forward Privacy</a:t>
            </a:r>
          </a:p>
        </p:txBody>
      </p:sp>
      <p:sp>
        <p:nvSpPr>
          <p:cNvPr id="1051" name="Arrow: Right 1050">
            <a:extLst>
              <a:ext uri="{FF2B5EF4-FFF2-40B4-BE49-F238E27FC236}">
                <a16:creationId xmlns:a16="http://schemas.microsoft.com/office/drawing/2014/main" id="{939BEFCC-8E3D-B5E1-19CB-1251F5B4FD5B}"/>
              </a:ext>
            </a:extLst>
          </p:cNvPr>
          <p:cNvSpPr/>
          <p:nvPr/>
        </p:nvSpPr>
        <p:spPr>
          <a:xfrm>
            <a:off x="2960641" y="3164692"/>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grpSp>
        <p:nvGrpSpPr>
          <p:cNvPr id="1053" name="Group 1052">
            <a:extLst>
              <a:ext uri="{FF2B5EF4-FFF2-40B4-BE49-F238E27FC236}">
                <a16:creationId xmlns:a16="http://schemas.microsoft.com/office/drawing/2014/main" id="{08A93835-4E56-EE89-90DE-8C68117ABA4B}"/>
              </a:ext>
            </a:extLst>
          </p:cNvPr>
          <p:cNvGrpSpPr/>
          <p:nvPr/>
        </p:nvGrpSpPr>
        <p:grpSpPr>
          <a:xfrm>
            <a:off x="843633" y="2530575"/>
            <a:ext cx="1442038" cy="1562477"/>
            <a:chOff x="546368" y="2429639"/>
            <a:chExt cx="1442038" cy="1562477"/>
          </a:xfrm>
        </p:grpSpPr>
        <p:pic>
          <p:nvPicPr>
            <p:cNvPr id="1054" name="Graphic 1053" descr="User with solid fill">
              <a:extLst>
                <a:ext uri="{FF2B5EF4-FFF2-40B4-BE49-F238E27FC236}">
                  <a16:creationId xmlns:a16="http://schemas.microsoft.com/office/drawing/2014/main" id="{5ED291D8-1CA0-3EC0-94AE-374A275A124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6368" y="2429639"/>
              <a:ext cx="1442038" cy="1442038"/>
            </a:xfrm>
            <a:prstGeom prst="rect">
              <a:avLst/>
            </a:prstGeom>
          </p:spPr>
        </p:pic>
        <p:pic>
          <p:nvPicPr>
            <p:cNvPr id="1056" name="Graphic 1055" descr="Key with solid fill">
              <a:extLst>
                <a:ext uri="{FF2B5EF4-FFF2-40B4-BE49-F238E27FC236}">
                  <a16:creationId xmlns:a16="http://schemas.microsoft.com/office/drawing/2014/main" id="{BF441F83-DD95-8AC0-46F8-35F67ACA4B2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8611133">
              <a:off x="909770" y="3387242"/>
              <a:ext cx="715234" cy="604874"/>
            </a:xfrm>
            <a:prstGeom prst="rect">
              <a:avLst/>
            </a:prstGeom>
          </p:spPr>
        </p:pic>
      </p:grpSp>
      <p:sp>
        <p:nvSpPr>
          <p:cNvPr id="1060" name="Rectangle: Rounded Corners 1059">
            <a:extLst>
              <a:ext uri="{FF2B5EF4-FFF2-40B4-BE49-F238E27FC236}">
                <a16:creationId xmlns:a16="http://schemas.microsoft.com/office/drawing/2014/main" id="{BA629D4B-4C1E-35E7-7520-4E0F2A7B1FEE}"/>
              </a:ext>
            </a:extLst>
          </p:cNvPr>
          <p:cNvSpPr/>
          <p:nvPr/>
        </p:nvSpPr>
        <p:spPr>
          <a:xfrm>
            <a:off x="6317925" y="2634191"/>
            <a:ext cx="925806" cy="753181"/>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3" name="Connector: Elbow 1062">
            <a:extLst>
              <a:ext uri="{FF2B5EF4-FFF2-40B4-BE49-F238E27FC236}">
                <a16:creationId xmlns:a16="http://schemas.microsoft.com/office/drawing/2014/main" id="{650FBACC-E3B9-237E-9737-18E3E4BEDD97}"/>
              </a:ext>
            </a:extLst>
          </p:cNvPr>
          <p:cNvCxnSpPr>
            <a:stCxn id="12" idx="2"/>
          </p:cNvCxnSpPr>
          <p:nvPr/>
        </p:nvCxnSpPr>
        <p:spPr>
          <a:xfrm rot="16200000" flipH="1">
            <a:off x="5200352" y="1712232"/>
            <a:ext cx="587797" cy="1647348"/>
          </a:xfrm>
          <a:prstGeom prst="bentConnector2">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502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0.15534 0.03356 " pathEditMode="relative" rAng="0" ptsTypes="AA">
                                      <p:cBhvr>
                                        <p:cTn id="6" dur="2000" fill="hold"/>
                                        <p:tgtEl>
                                          <p:spTgt spid="1028"/>
                                        </p:tgtEl>
                                        <p:attrNameLst>
                                          <p:attrName>ppt_x</p:attrName>
                                          <p:attrName>ppt_y</p:attrName>
                                        </p:attrNameLst>
                                      </p:cBhvr>
                                      <p:rCtr x="7760" y="1667"/>
                                    </p:animMotion>
                                  </p:childTnLst>
                                </p:cTn>
                              </p:par>
                              <p:par>
                                <p:cTn id="7" presetID="42" presetClass="path" presetSubtype="0" accel="50000" decel="50000" fill="hold" nodeType="withEffect">
                                  <p:stCondLst>
                                    <p:cond delay="0"/>
                                  </p:stCondLst>
                                  <p:childTnLst>
                                    <p:animMotion origin="layout" path="M -1.04167E-6 -1.48148E-6 L 0.15716 0.04375 " pathEditMode="relative" rAng="0" ptsTypes="AA">
                                      <p:cBhvr>
                                        <p:cTn id="8" dur="2000" fill="hold"/>
                                        <p:tgtEl>
                                          <p:spTgt spid="1062"/>
                                        </p:tgtEl>
                                        <p:attrNameLst>
                                          <p:attrName>ppt_x</p:attrName>
                                          <p:attrName>ppt_y</p:attrName>
                                        </p:attrNameLst>
                                      </p:cBhvr>
                                      <p:rCtr x="7852" y="2176"/>
                                    </p:animMotion>
                                  </p:childTnLst>
                                </p:cTn>
                              </p:par>
                              <p:par>
                                <p:cTn id="9" presetID="42" presetClass="path" presetSubtype="0" accel="50000" decel="50000" fill="hold" grpId="0" nodeType="withEffect">
                                  <p:stCondLst>
                                    <p:cond delay="0"/>
                                  </p:stCondLst>
                                  <p:childTnLst>
                                    <p:animMotion origin="layout" path="M 3.54167E-6 4.07407E-6 L 0.15859 0.04699 " pathEditMode="relative" rAng="0" ptsTypes="AA">
                                      <p:cBhvr>
                                        <p:cTn id="10" dur="2000" fill="hold"/>
                                        <p:tgtEl>
                                          <p:spTgt spid="1064"/>
                                        </p:tgtEl>
                                        <p:attrNameLst>
                                          <p:attrName>ppt_x</p:attrName>
                                          <p:attrName>ppt_y</p:attrName>
                                        </p:attrNameLst>
                                      </p:cBhvr>
                                      <p:rCtr x="7930" y="2338"/>
                                    </p:animMotion>
                                  </p:childTnLst>
                                </p:cTn>
                              </p:par>
                            </p:childTnLst>
                          </p:cTn>
                        </p:par>
                        <p:par>
                          <p:cTn id="11" fill="hold">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06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P spid="1064" grpId="1" animBg="1"/>
      <p:bldP spid="12" grpId="0"/>
      <p:bldP spid="1050" grpId="0"/>
      <p:bldP spid="10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6639D9-F18F-59A8-EB11-ED15066CE29B}"/>
              </a:ext>
            </a:extLst>
          </p:cNvPr>
          <p:cNvSpPr/>
          <p:nvPr/>
        </p:nvSpPr>
        <p:spPr>
          <a:xfrm>
            <a:off x="4509021" y="2048727"/>
            <a:ext cx="3643746" cy="3362037"/>
          </a:xfrm>
          <a:prstGeom prst="rect">
            <a:avLst/>
          </a:prstGeom>
          <a:solidFill>
            <a:schemeClr val="bg2"/>
          </a:solidFill>
          <a:ln>
            <a:solidFill>
              <a:schemeClr val="bg2"/>
            </a:solid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089CA-C8AB-E8B3-0003-938B636A2561}"/>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Page-efficiency</a:t>
            </a:r>
          </a:p>
        </p:txBody>
      </p:sp>
      <p:pic>
        <p:nvPicPr>
          <p:cNvPr id="1038" name="Picture 2">
            <a:extLst>
              <a:ext uri="{FF2B5EF4-FFF2-40B4-BE49-F238E27FC236}">
                <a16:creationId xmlns:a16="http://schemas.microsoft.com/office/drawing/2014/main" id="{0D564791-EF16-C367-56B5-A6A2904440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0235307" y="1600699"/>
            <a:ext cx="809967" cy="112190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8268C50-2D56-F853-4AFC-DDD26A61EA8E}"/>
              </a:ext>
            </a:extLst>
          </p:cNvPr>
          <p:cNvGrpSpPr/>
          <p:nvPr/>
        </p:nvGrpSpPr>
        <p:grpSpPr>
          <a:xfrm>
            <a:off x="4765964" y="2280893"/>
            <a:ext cx="1380836" cy="1339273"/>
            <a:chOff x="4765964" y="2904836"/>
            <a:chExt cx="1380836" cy="1339273"/>
          </a:xfrm>
          <a:solidFill>
            <a:schemeClr val="bg1"/>
          </a:solidFill>
        </p:grpSpPr>
        <p:sp>
          <p:nvSpPr>
            <p:cNvPr id="14" name="Rectangle 13">
              <a:extLst>
                <a:ext uri="{FF2B5EF4-FFF2-40B4-BE49-F238E27FC236}">
                  <a16:creationId xmlns:a16="http://schemas.microsoft.com/office/drawing/2014/main" id="{B4724757-B00D-A23F-2A05-3B991B03968B}"/>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5E787C-C565-994E-0D5C-2A1BA2E6DC26}"/>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0A8600-3B42-DC9C-A42D-9D47F7B76F34}"/>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4487DE-7289-B136-9828-87F466C88CA0}"/>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9C00DA-F973-9497-A3AB-A7D30F0B53E2}"/>
              </a:ext>
            </a:extLst>
          </p:cNvPr>
          <p:cNvGrpSpPr/>
          <p:nvPr/>
        </p:nvGrpSpPr>
        <p:grpSpPr>
          <a:xfrm>
            <a:off x="6502402" y="2263873"/>
            <a:ext cx="1380836" cy="1339273"/>
            <a:chOff x="4765964" y="2904836"/>
            <a:chExt cx="1380836" cy="1339273"/>
          </a:xfrm>
          <a:solidFill>
            <a:schemeClr val="bg1"/>
          </a:solidFill>
        </p:grpSpPr>
        <p:sp>
          <p:nvSpPr>
            <p:cNvPr id="20" name="Rectangle 19">
              <a:extLst>
                <a:ext uri="{FF2B5EF4-FFF2-40B4-BE49-F238E27FC236}">
                  <a16:creationId xmlns:a16="http://schemas.microsoft.com/office/drawing/2014/main" id="{BA412F35-CA09-568E-6FF6-188874A69D24}"/>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7BCC40-543A-D388-3E48-75C00829A0EA}"/>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9C90D3-90B2-4A9C-D832-24E8D993FA7A}"/>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4A0BB6-FE1E-E99E-A600-162C477505AB}"/>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D945AFC-4856-CE1B-4838-B6479C8DB1D0}"/>
              </a:ext>
            </a:extLst>
          </p:cNvPr>
          <p:cNvGrpSpPr/>
          <p:nvPr/>
        </p:nvGrpSpPr>
        <p:grpSpPr>
          <a:xfrm>
            <a:off x="4784584" y="3784111"/>
            <a:ext cx="1380836" cy="1339273"/>
            <a:chOff x="4765964" y="2904836"/>
            <a:chExt cx="1380836" cy="1339273"/>
          </a:xfrm>
          <a:solidFill>
            <a:schemeClr val="bg1"/>
          </a:solidFill>
        </p:grpSpPr>
        <p:sp>
          <p:nvSpPr>
            <p:cNvPr id="25" name="Rectangle 24">
              <a:extLst>
                <a:ext uri="{FF2B5EF4-FFF2-40B4-BE49-F238E27FC236}">
                  <a16:creationId xmlns:a16="http://schemas.microsoft.com/office/drawing/2014/main" id="{30DF2A8B-EC0B-0CED-D880-67DF8B4A959D}"/>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971FC02-DDFA-53F8-0326-E8CF3B4F1FD6}"/>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62FC49-AB31-2EB3-51C8-FE1864B03BA7}"/>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6762F6-4085-A6CC-A59B-E7BCCBCF1D3C}"/>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C60B2DA-A441-9764-D53B-A26727827D2B}"/>
              </a:ext>
            </a:extLst>
          </p:cNvPr>
          <p:cNvGrpSpPr/>
          <p:nvPr/>
        </p:nvGrpSpPr>
        <p:grpSpPr>
          <a:xfrm>
            <a:off x="6578602" y="3784111"/>
            <a:ext cx="1380836" cy="1339273"/>
            <a:chOff x="4765964" y="2904836"/>
            <a:chExt cx="1380836" cy="1339273"/>
          </a:xfrm>
          <a:solidFill>
            <a:schemeClr val="bg1"/>
          </a:solidFill>
        </p:grpSpPr>
        <p:sp>
          <p:nvSpPr>
            <p:cNvPr id="30" name="Rectangle 29">
              <a:extLst>
                <a:ext uri="{FF2B5EF4-FFF2-40B4-BE49-F238E27FC236}">
                  <a16:creationId xmlns:a16="http://schemas.microsoft.com/office/drawing/2014/main" id="{5C94DD3F-0965-BE47-0A51-0552373B8292}"/>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D0240E-A3C8-EF11-B693-2A6873E360C6}"/>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a:extLst>
                <a:ext uri="{FF2B5EF4-FFF2-40B4-BE49-F238E27FC236}">
                  <a16:creationId xmlns:a16="http://schemas.microsoft.com/office/drawing/2014/main" id="{1AAD2906-A467-B1C1-07B8-2E884B48D7AB}"/>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a:extLst>
                <a:ext uri="{FF2B5EF4-FFF2-40B4-BE49-F238E27FC236}">
                  <a16:creationId xmlns:a16="http://schemas.microsoft.com/office/drawing/2014/main" id="{0472C9B4-4974-DC34-416B-DF9DF2AED329}"/>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3" name="Graphic 1111" descr="Lock with solid fill">
            <a:extLst>
              <a:ext uri="{FF2B5EF4-FFF2-40B4-BE49-F238E27FC236}">
                <a16:creationId xmlns:a16="http://schemas.microsoft.com/office/drawing/2014/main" id="{A363DEBB-67B5-E120-1276-F9EE019FBAF7}"/>
              </a:ext>
            </a:extLst>
          </p:cNvPr>
          <p:cNvSpPr/>
          <p:nvPr/>
        </p:nvSpPr>
        <p:spPr>
          <a:xfrm>
            <a:off x="6066122" y="2579431"/>
            <a:ext cx="192359" cy="25821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nvGrpSpPr>
          <p:cNvPr id="2062" name="Group 2061">
            <a:extLst>
              <a:ext uri="{FF2B5EF4-FFF2-40B4-BE49-F238E27FC236}">
                <a16:creationId xmlns:a16="http://schemas.microsoft.com/office/drawing/2014/main" id="{18B21E27-D9BE-0AB6-FFCE-1BD8556B5FE0}"/>
              </a:ext>
            </a:extLst>
          </p:cNvPr>
          <p:cNvGrpSpPr/>
          <p:nvPr/>
        </p:nvGrpSpPr>
        <p:grpSpPr>
          <a:xfrm>
            <a:off x="5216282" y="2816297"/>
            <a:ext cx="1029707" cy="369332"/>
            <a:chOff x="1898073" y="3961310"/>
            <a:chExt cx="1029707" cy="369332"/>
          </a:xfrm>
        </p:grpSpPr>
        <p:sp>
          <p:nvSpPr>
            <p:cNvPr id="2061" name="TextBox 2060">
              <a:extLst>
                <a:ext uri="{FF2B5EF4-FFF2-40B4-BE49-F238E27FC236}">
                  <a16:creationId xmlns:a16="http://schemas.microsoft.com/office/drawing/2014/main" id="{37375B71-74F3-6E15-69A0-862ECA5CAE02}"/>
                </a:ext>
              </a:extLst>
            </p:cNvPr>
            <p:cNvSpPr txBox="1"/>
            <p:nvPr/>
          </p:nvSpPr>
          <p:spPr>
            <a:xfrm>
              <a:off x="1898073" y="3961310"/>
              <a:ext cx="1029707" cy="369332"/>
            </a:xfrm>
            <a:prstGeom prst="rect">
              <a:avLst/>
            </a:prstGeom>
            <a:noFill/>
          </p:spPr>
          <p:txBody>
            <a:bodyPr wrap="square" rtlCol="0">
              <a:spAutoFit/>
            </a:bodyPr>
            <a:lstStyle/>
            <a:p>
              <a:r>
                <a:rPr lang="en-US"/>
                <a:t>(      , </a:t>
              </a:r>
              <a:r>
                <a:rPr lang="en-US" sz="1600"/>
                <a:t>F3</a:t>
              </a:r>
              <a:r>
                <a:rPr lang="en-US"/>
                <a:t>)</a:t>
              </a:r>
            </a:p>
          </p:txBody>
        </p:sp>
        <p:pic>
          <p:nvPicPr>
            <p:cNvPr id="2052" name="Graphic 2051" descr="Cat with solid fill">
              <a:extLst>
                <a:ext uri="{FF2B5EF4-FFF2-40B4-BE49-F238E27FC236}">
                  <a16:creationId xmlns:a16="http://schemas.microsoft.com/office/drawing/2014/main" id="{33A7F9D0-156C-5FFC-E4C8-2B3F2B97BE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1340" y="4005371"/>
              <a:ext cx="387730" cy="298773"/>
            </a:xfrm>
            <a:prstGeom prst="rect">
              <a:avLst/>
            </a:prstGeom>
          </p:spPr>
        </p:pic>
      </p:grpSp>
      <p:grpSp>
        <p:nvGrpSpPr>
          <p:cNvPr id="2066" name="Group 2065">
            <a:extLst>
              <a:ext uri="{FF2B5EF4-FFF2-40B4-BE49-F238E27FC236}">
                <a16:creationId xmlns:a16="http://schemas.microsoft.com/office/drawing/2014/main" id="{4D2293F7-FAA7-1834-F8F8-69A2D6B95EEE}"/>
              </a:ext>
            </a:extLst>
          </p:cNvPr>
          <p:cNvGrpSpPr/>
          <p:nvPr/>
        </p:nvGrpSpPr>
        <p:grpSpPr>
          <a:xfrm>
            <a:off x="5235455" y="3176638"/>
            <a:ext cx="1029707" cy="369332"/>
            <a:chOff x="1812682" y="4074689"/>
            <a:chExt cx="1029707" cy="369332"/>
          </a:xfrm>
        </p:grpSpPr>
        <p:sp>
          <p:nvSpPr>
            <p:cNvPr id="2064" name="TextBox 2063">
              <a:extLst>
                <a:ext uri="{FF2B5EF4-FFF2-40B4-BE49-F238E27FC236}">
                  <a16:creationId xmlns:a16="http://schemas.microsoft.com/office/drawing/2014/main" id="{1E4FBC12-465F-B405-12E0-29B3B80893ED}"/>
                </a:ext>
              </a:extLst>
            </p:cNvPr>
            <p:cNvSpPr txBox="1"/>
            <p:nvPr/>
          </p:nvSpPr>
          <p:spPr>
            <a:xfrm>
              <a:off x="1812682" y="4074689"/>
              <a:ext cx="1029707" cy="369332"/>
            </a:xfrm>
            <a:prstGeom prst="rect">
              <a:avLst/>
            </a:prstGeom>
            <a:noFill/>
          </p:spPr>
          <p:txBody>
            <a:bodyPr wrap="square" rtlCol="0">
              <a:spAutoFit/>
            </a:bodyPr>
            <a:lstStyle/>
            <a:p>
              <a:r>
                <a:rPr lang="en-US"/>
                <a:t>(      , </a:t>
              </a:r>
              <a:r>
                <a:rPr lang="en-US" sz="1600"/>
                <a:t>F1</a:t>
              </a:r>
              <a:r>
                <a:rPr lang="en-US"/>
                <a:t>)</a:t>
              </a:r>
            </a:p>
          </p:txBody>
        </p:sp>
        <p:pic>
          <p:nvPicPr>
            <p:cNvPr id="2054" name="Graphic 2053" descr="Puppy with solid fill">
              <a:extLst>
                <a:ext uri="{FF2B5EF4-FFF2-40B4-BE49-F238E27FC236}">
                  <a16:creationId xmlns:a16="http://schemas.microsoft.com/office/drawing/2014/main" id="{BB79EED1-B40E-B7DD-480E-4C25E80BE5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2215" y="4085514"/>
              <a:ext cx="345320" cy="345320"/>
            </a:xfrm>
            <a:prstGeom prst="rect">
              <a:avLst/>
            </a:prstGeom>
          </p:spPr>
        </p:pic>
      </p:grpSp>
      <p:grpSp>
        <p:nvGrpSpPr>
          <p:cNvPr id="2067" name="Group 2066">
            <a:extLst>
              <a:ext uri="{FF2B5EF4-FFF2-40B4-BE49-F238E27FC236}">
                <a16:creationId xmlns:a16="http://schemas.microsoft.com/office/drawing/2014/main" id="{8AAFFE76-0E32-EBD4-A348-36E1D193D9DB}"/>
              </a:ext>
            </a:extLst>
          </p:cNvPr>
          <p:cNvGrpSpPr/>
          <p:nvPr/>
        </p:nvGrpSpPr>
        <p:grpSpPr>
          <a:xfrm>
            <a:off x="5235455" y="4703742"/>
            <a:ext cx="1029707" cy="369332"/>
            <a:chOff x="1898073" y="3961310"/>
            <a:chExt cx="1029707" cy="369332"/>
          </a:xfrm>
        </p:grpSpPr>
        <p:sp>
          <p:nvSpPr>
            <p:cNvPr id="2068" name="TextBox 2067">
              <a:extLst>
                <a:ext uri="{FF2B5EF4-FFF2-40B4-BE49-F238E27FC236}">
                  <a16:creationId xmlns:a16="http://schemas.microsoft.com/office/drawing/2014/main" id="{8FFF6F24-8D26-A914-6ABB-8847313AD55C}"/>
                </a:ext>
              </a:extLst>
            </p:cNvPr>
            <p:cNvSpPr txBox="1"/>
            <p:nvPr/>
          </p:nvSpPr>
          <p:spPr>
            <a:xfrm>
              <a:off x="1898073" y="3961310"/>
              <a:ext cx="1029707" cy="369332"/>
            </a:xfrm>
            <a:prstGeom prst="rect">
              <a:avLst/>
            </a:prstGeom>
            <a:noFill/>
          </p:spPr>
          <p:txBody>
            <a:bodyPr wrap="square" rtlCol="0">
              <a:spAutoFit/>
            </a:bodyPr>
            <a:lstStyle/>
            <a:p>
              <a:r>
                <a:rPr lang="en-US"/>
                <a:t>(      , </a:t>
              </a:r>
              <a:r>
                <a:rPr lang="en-US" sz="1600"/>
                <a:t>F1</a:t>
              </a:r>
              <a:r>
                <a:rPr lang="en-US"/>
                <a:t>)</a:t>
              </a:r>
            </a:p>
          </p:txBody>
        </p:sp>
        <p:pic>
          <p:nvPicPr>
            <p:cNvPr id="2069" name="Graphic 2068" descr="Cat with solid fill">
              <a:extLst>
                <a:ext uri="{FF2B5EF4-FFF2-40B4-BE49-F238E27FC236}">
                  <a16:creationId xmlns:a16="http://schemas.microsoft.com/office/drawing/2014/main" id="{9ACD35AC-A175-FF2E-6892-08639A8F66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1340" y="4005371"/>
              <a:ext cx="387730" cy="298773"/>
            </a:xfrm>
            <a:prstGeom prst="rect">
              <a:avLst/>
            </a:prstGeom>
          </p:spPr>
        </p:pic>
      </p:grpSp>
      <p:sp>
        <p:nvSpPr>
          <p:cNvPr id="2070" name="TextBox 2069">
            <a:extLst>
              <a:ext uri="{FF2B5EF4-FFF2-40B4-BE49-F238E27FC236}">
                <a16:creationId xmlns:a16="http://schemas.microsoft.com/office/drawing/2014/main" id="{6D7BC650-5BD4-D0F6-5340-6AE8AABCE32C}"/>
              </a:ext>
            </a:extLst>
          </p:cNvPr>
          <p:cNvSpPr txBox="1"/>
          <p:nvPr/>
        </p:nvSpPr>
        <p:spPr>
          <a:xfrm>
            <a:off x="4384346" y="5469022"/>
            <a:ext cx="3980873" cy="369332"/>
          </a:xfrm>
          <a:prstGeom prst="rect">
            <a:avLst/>
          </a:prstGeom>
          <a:noFill/>
        </p:spPr>
        <p:txBody>
          <a:bodyPr wrap="square" rtlCol="0">
            <a:spAutoFit/>
          </a:bodyPr>
          <a:lstStyle/>
          <a:p>
            <a:r>
              <a:rPr lang="en-US"/>
              <a:t>Each page can contain up to 2 entries</a:t>
            </a:r>
          </a:p>
        </p:txBody>
      </p:sp>
      <p:sp>
        <p:nvSpPr>
          <p:cNvPr id="2072" name="Graphic 1111" descr="Lock with solid fill">
            <a:extLst>
              <a:ext uri="{FF2B5EF4-FFF2-40B4-BE49-F238E27FC236}">
                <a16:creationId xmlns:a16="http://schemas.microsoft.com/office/drawing/2014/main" id="{806A31CE-3C2A-C11B-D6C9-B58674635C5A}"/>
              </a:ext>
            </a:extLst>
          </p:cNvPr>
          <p:cNvSpPr/>
          <p:nvPr/>
        </p:nvSpPr>
        <p:spPr>
          <a:xfrm>
            <a:off x="6077676" y="4122961"/>
            <a:ext cx="192359" cy="25821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2050" name="TextBox 2049">
            <a:extLst>
              <a:ext uri="{FF2B5EF4-FFF2-40B4-BE49-F238E27FC236}">
                <a16:creationId xmlns:a16="http://schemas.microsoft.com/office/drawing/2014/main" id="{02604F40-3D4D-6EA4-4CDE-F256C007E58A}"/>
              </a:ext>
            </a:extLst>
          </p:cNvPr>
          <p:cNvSpPr txBox="1"/>
          <p:nvPr/>
        </p:nvSpPr>
        <p:spPr>
          <a:xfrm>
            <a:off x="8534400" y="3994237"/>
            <a:ext cx="2105891" cy="369332"/>
          </a:xfrm>
          <a:prstGeom prst="rect">
            <a:avLst/>
          </a:prstGeom>
          <a:noFill/>
        </p:spPr>
        <p:txBody>
          <a:bodyPr wrap="square" rtlCol="0">
            <a:spAutoFit/>
          </a:bodyPr>
          <a:lstStyle/>
          <a:p>
            <a:r>
              <a:rPr lang="en-US"/>
              <a:t>Page efficiency: 2</a:t>
            </a:r>
          </a:p>
        </p:txBody>
      </p:sp>
      <p:grpSp>
        <p:nvGrpSpPr>
          <p:cNvPr id="2077" name="Group 2076">
            <a:extLst>
              <a:ext uri="{FF2B5EF4-FFF2-40B4-BE49-F238E27FC236}">
                <a16:creationId xmlns:a16="http://schemas.microsoft.com/office/drawing/2014/main" id="{4D71A347-B6AA-1793-DE0C-BB39C1881D6E}"/>
              </a:ext>
            </a:extLst>
          </p:cNvPr>
          <p:cNvGrpSpPr/>
          <p:nvPr/>
        </p:nvGrpSpPr>
        <p:grpSpPr>
          <a:xfrm>
            <a:off x="7834843" y="2012899"/>
            <a:ext cx="2363904" cy="2227573"/>
            <a:chOff x="9260373" y="1006305"/>
            <a:chExt cx="2363904" cy="2227573"/>
          </a:xfrm>
        </p:grpSpPr>
        <p:grpSp>
          <p:nvGrpSpPr>
            <p:cNvPr id="2078" name="Group 2077">
              <a:extLst>
                <a:ext uri="{FF2B5EF4-FFF2-40B4-BE49-F238E27FC236}">
                  <a16:creationId xmlns:a16="http://schemas.microsoft.com/office/drawing/2014/main" id="{E30AC24E-E0F3-2C64-BC84-1DC28C410640}"/>
                </a:ext>
              </a:extLst>
            </p:cNvPr>
            <p:cNvGrpSpPr/>
            <p:nvPr/>
          </p:nvGrpSpPr>
          <p:grpSpPr>
            <a:xfrm>
              <a:off x="9260373" y="1160321"/>
              <a:ext cx="2363904" cy="2073557"/>
              <a:chOff x="8260476" y="2138228"/>
              <a:chExt cx="1078734" cy="1105406"/>
            </a:xfrm>
          </p:grpSpPr>
          <p:pic>
            <p:nvPicPr>
              <p:cNvPr id="1025" name="Graphic 1024" descr="Database with solid fill">
                <a:extLst>
                  <a:ext uri="{FF2B5EF4-FFF2-40B4-BE49-F238E27FC236}">
                    <a16:creationId xmlns:a16="http://schemas.microsoft.com/office/drawing/2014/main" id="{495B1B07-108E-5970-A742-A94F554185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60476" y="2138228"/>
                <a:ext cx="914400" cy="914400"/>
              </a:xfrm>
              <a:prstGeom prst="rect">
                <a:avLst/>
              </a:prstGeom>
            </p:spPr>
          </p:pic>
          <p:pic>
            <p:nvPicPr>
              <p:cNvPr id="1026" name="Graphic 1025" descr="Cloud with solid fill">
                <a:extLst>
                  <a:ext uri="{FF2B5EF4-FFF2-40B4-BE49-F238E27FC236}">
                    <a16:creationId xmlns:a16="http://schemas.microsoft.com/office/drawing/2014/main" id="{FBDDF409-B3F3-A9BA-6C3F-EA7A2E6431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502502" y="2437575"/>
                <a:ext cx="836708" cy="806059"/>
              </a:xfrm>
              <a:prstGeom prst="rect">
                <a:avLst/>
              </a:prstGeom>
            </p:spPr>
          </p:pic>
        </p:grpSp>
        <p:pic>
          <p:nvPicPr>
            <p:cNvPr id="2079" name="Graphic 2078" descr="Devil face with solid fill with solid fill">
              <a:extLst>
                <a:ext uri="{FF2B5EF4-FFF2-40B4-BE49-F238E27FC236}">
                  <a16:creationId xmlns:a16="http://schemas.microsoft.com/office/drawing/2014/main" id="{CEBE4A82-6756-DDB3-8D99-8B69934F76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99368" y="1129361"/>
              <a:ext cx="554483" cy="554483"/>
            </a:xfrm>
            <a:prstGeom prst="rect">
              <a:avLst/>
            </a:prstGeom>
          </p:spPr>
        </p:pic>
        <p:pic>
          <p:nvPicPr>
            <p:cNvPr id="1024" name="Graphic 1023" descr="Lock with solid fill">
              <a:extLst>
                <a:ext uri="{FF2B5EF4-FFF2-40B4-BE49-F238E27FC236}">
                  <a16:creationId xmlns:a16="http://schemas.microsoft.com/office/drawing/2014/main" id="{9C12F5D1-CAFB-D906-117E-7C927E30F1D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93882" y="1006305"/>
              <a:ext cx="715543" cy="715543"/>
            </a:xfrm>
            <a:prstGeom prst="rect">
              <a:avLst/>
            </a:prstGeom>
          </p:spPr>
        </p:pic>
      </p:grpSp>
      <p:sp>
        <p:nvSpPr>
          <p:cNvPr id="1028" name="TextBox 1027">
            <a:extLst>
              <a:ext uri="{FF2B5EF4-FFF2-40B4-BE49-F238E27FC236}">
                <a16:creationId xmlns:a16="http://schemas.microsoft.com/office/drawing/2014/main" id="{94635A1E-F0C2-C064-4367-3417CF154EFA}"/>
              </a:ext>
            </a:extLst>
          </p:cNvPr>
          <p:cNvSpPr txBox="1"/>
          <p:nvPr/>
        </p:nvSpPr>
        <p:spPr>
          <a:xfrm>
            <a:off x="563366" y="964898"/>
            <a:ext cx="10831419" cy="461665"/>
          </a:xfrm>
          <a:prstGeom prst="rect">
            <a:avLst/>
          </a:prstGeom>
          <a:noFill/>
        </p:spPr>
        <p:txBody>
          <a:bodyPr wrap="square" rtlCol="0">
            <a:spAutoFit/>
          </a:bodyPr>
          <a:lstStyle/>
          <a:p>
            <a:r>
              <a:rPr lang="en-US" sz="2400" b="1" u="sng"/>
              <a:t>Page-efficiency:</a:t>
            </a:r>
            <a:r>
              <a:rPr lang="en-US" sz="2400" b="1"/>
              <a:t> </a:t>
            </a:r>
            <a:r>
              <a:rPr lang="en-US" sz="2000" b="1"/>
              <a:t> </a:t>
            </a:r>
            <a:r>
              <a:rPr lang="en-US" sz="2000"/>
              <a:t>Ratio of number of pages retrieved for encrypted result to plaintext result</a:t>
            </a:r>
          </a:p>
        </p:txBody>
      </p:sp>
      <p:grpSp>
        <p:nvGrpSpPr>
          <p:cNvPr id="3" name="Group 2">
            <a:extLst>
              <a:ext uri="{FF2B5EF4-FFF2-40B4-BE49-F238E27FC236}">
                <a16:creationId xmlns:a16="http://schemas.microsoft.com/office/drawing/2014/main" id="{4DCE64AE-3725-B788-03B3-E8A82F17D04E}"/>
              </a:ext>
            </a:extLst>
          </p:cNvPr>
          <p:cNvGrpSpPr/>
          <p:nvPr/>
        </p:nvGrpSpPr>
        <p:grpSpPr>
          <a:xfrm>
            <a:off x="843633" y="2530575"/>
            <a:ext cx="1442038" cy="1562477"/>
            <a:chOff x="546368" y="2429639"/>
            <a:chExt cx="1442038" cy="1562477"/>
          </a:xfrm>
        </p:grpSpPr>
        <p:pic>
          <p:nvPicPr>
            <p:cNvPr id="4" name="Graphic 3" descr="User with solid fill">
              <a:extLst>
                <a:ext uri="{FF2B5EF4-FFF2-40B4-BE49-F238E27FC236}">
                  <a16:creationId xmlns:a16="http://schemas.microsoft.com/office/drawing/2014/main" id="{7976DE45-C521-2F3A-5E1B-66757BD90B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46368" y="2429639"/>
              <a:ext cx="1442038" cy="1442038"/>
            </a:xfrm>
            <a:prstGeom prst="rect">
              <a:avLst/>
            </a:prstGeom>
          </p:spPr>
        </p:pic>
        <p:pic>
          <p:nvPicPr>
            <p:cNvPr id="5" name="Graphic 4" descr="Key with solid fill">
              <a:extLst>
                <a:ext uri="{FF2B5EF4-FFF2-40B4-BE49-F238E27FC236}">
                  <a16:creationId xmlns:a16="http://schemas.microsoft.com/office/drawing/2014/main" id="{FB7A7D1F-FD1F-B225-1549-AB36041ADC0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8611133">
              <a:off x="909770" y="3387242"/>
              <a:ext cx="715234" cy="604874"/>
            </a:xfrm>
            <a:prstGeom prst="rect">
              <a:avLst/>
            </a:prstGeom>
          </p:spPr>
        </p:pic>
      </p:grpSp>
    </p:spTree>
    <p:custDataLst>
      <p:tags r:id="rId1"/>
    </p:custDataLst>
    <p:extLst>
      <p:ext uri="{BB962C8B-B14F-4D97-AF65-F5344CB8AC3E}">
        <p14:creationId xmlns:p14="http://schemas.microsoft.com/office/powerpoint/2010/main" val="45655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89CA-C8AB-E8B3-0003-938B636A2561}"/>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Page-efficiency</a:t>
            </a:r>
          </a:p>
        </p:txBody>
      </p:sp>
      <p:sp>
        <p:nvSpPr>
          <p:cNvPr id="13" name="Rectangle 12">
            <a:extLst>
              <a:ext uri="{FF2B5EF4-FFF2-40B4-BE49-F238E27FC236}">
                <a16:creationId xmlns:a16="http://schemas.microsoft.com/office/drawing/2014/main" id="{24424D0D-2E1E-87A0-F3BE-BC8F7E71F276}"/>
              </a:ext>
            </a:extLst>
          </p:cNvPr>
          <p:cNvSpPr/>
          <p:nvPr/>
        </p:nvSpPr>
        <p:spPr>
          <a:xfrm>
            <a:off x="4509021" y="2048727"/>
            <a:ext cx="3643746" cy="3362037"/>
          </a:xfrm>
          <a:prstGeom prst="rect">
            <a:avLst/>
          </a:prstGeom>
          <a:solidFill>
            <a:schemeClr val="bg2"/>
          </a:solidFill>
          <a:ln>
            <a:solidFill>
              <a:schemeClr val="bg2"/>
            </a:solid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8268C50-2D56-F853-4AFC-DDD26A61EA8E}"/>
              </a:ext>
            </a:extLst>
          </p:cNvPr>
          <p:cNvGrpSpPr/>
          <p:nvPr/>
        </p:nvGrpSpPr>
        <p:grpSpPr>
          <a:xfrm>
            <a:off x="4765964" y="2280891"/>
            <a:ext cx="1380836" cy="1339273"/>
            <a:chOff x="4765964" y="2904836"/>
            <a:chExt cx="1380836" cy="1339273"/>
          </a:xfrm>
          <a:solidFill>
            <a:schemeClr val="bg1"/>
          </a:solidFill>
        </p:grpSpPr>
        <p:sp>
          <p:nvSpPr>
            <p:cNvPr id="14" name="Rectangle 13">
              <a:extLst>
                <a:ext uri="{FF2B5EF4-FFF2-40B4-BE49-F238E27FC236}">
                  <a16:creationId xmlns:a16="http://schemas.microsoft.com/office/drawing/2014/main" id="{B4724757-B00D-A23F-2A05-3B991B03968B}"/>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5E787C-C565-994E-0D5C-2A1BA2E6DC26}"/>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0A8600-3B42-DC9C-A42D-9D47F7B76F34}"/>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4487DE-7289-B136-9828-87F466C88CA0}"/>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9C00DA-F973-9497-A3AB-A7D30F0B53E2}"/>
              </a:ext>
            </a:extLst>
          </p:cNvPr>
          <p:cNvGrpSpPr/>
          <p:nvPr/>
        </p:nvGrpSpPr>
        <p:grpSpPr>
          <a:xfrm>
            <a:off x="6502402" y="2263871"/>
            <a:ext cx="1380836" cy="1339273"/>
            <a:chOff x="4765964" y="2904836"/>
            <a:chExt cx="1380836" cy="1339273"/>
          </a:xfrm>
          <a:solidFill>
            <a:schemeClr val="bg1"/>
          </a:solidFill>
        </p:grpSpPr>
        <p:sp>
          <p:nvSpPr>
            <p:cNvPr id="20" name="Rectangle 19">
              <a:extLst>
                <a:ext uri="{FF2B5EF4-FFF2-40B4-BE49-F238E27FC236}">
                  <a16:creationId xmlns:a16="http://schemas.microsoft.com/office/drawing/2014/main" id="{BA412F35-CA09-568E-6FF6-188874A69D24}"/>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7BCC40-543A-D388-3E48-75C00829A0EA}"/>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9C90D3-90B2-4A9C-D832-24E8D993FA7A}"/>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4A0BB6-FE1E-E99E-A600-162C477505AB}"/>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D945AFC-4856-CE1B-4838-B6479C8DB1D0}"/>
              </a:ext>
            </a:extLst>
          </p:cNvPr>
          <p:cNvGrpSpPr/>
          <p:nvPr/>
        </p:nvGrpSpPr>
        <p:grpSpPr>
          <a:xfrm>
            <a:off x="4784584" y="3784109"/>
            <a:ext cx="1380836" cy="1339273"/>
            <a:chOff x="4765964" y="2904836"/>
            <a:chExt cx="1380836" cy="1339273"/>
          </a:xfrm>
          <a:solidFill>
            <a:schemeClr val="bg1"/>
          </a:solidFill>
        </p:grpSpPr>
        <p:sp>
          <p:nvSpPr>
            <p:cNvPr id="25" name="Rectangle 24">
              <a:extLst>
                <a:ext uri="{FF2B5EF4-FFF2-40B4-BE49-F238E27FC236}">
                  <a16:creationId xmlns:a16="http://schemas.microsoft.com/office/drawing/2014/main" id="{30DF2A8B-EC0B-0CED-D880-67DF8B4A959D}"/>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971FC02-DDFA-53F8-0326-E8CF3B4F1FD6}"/>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62FC49-AB31-2EB3-51C8-FE1864B03BA7}"/>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6762F6-4085-A6CC-A59B-E7BCCBCF1D3C}"/>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C60B2DA-A441-9764-D53B-A26727827D2B}"/>
              </a:ext>
            </a:extLst>
          </p:cNvPr>
          <p:cNvGrpSpPr/>
          <p:nvPr/>
        </p:nvGrpSpPr>
        <p:grpSpPr>
          <a:xfrm>
            <a:off x="6578602" y="3784109"/>
            <a:ext cx="1380836" cy="1339273"/>
            <a:chOff x="4765964" y="2904836"/>
            <a:chExt cx="1380836" cy="1339273"/>
          </a:xfrm>
          <a:solidFill>
            <a:schemeClr val="bg1"/>
          </a:solidFill>
        </p:grpSpPr>
        <p:sp>
          <p:nvSpPr>
            <p:cNvPr id="30" name="Rectangle 29">
              <a:extLst>
                <a:ext uri="{FF2B5EF4-FFF2-40B4-BE49-F238E27FC236}">
                  <a16:creationId xmlns:a16="http://schemas.microsoft.com/office/drawing/2014/main" id="{5C94DD3F-0965-BE47-0A51-0552373B8292}"/>
                </a:ext>
              </a:extLst>
            </p:cNvPr>
            <p:cNvSpPr/>
            <p:nvPr/>
          </p:nvSpPr>
          <p:spPr>
            <a:xfrm>
              <a:off x="4765964" y="29048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D0240E-A3C8-EF11-B693-2A6873E360C6}"/>
                </a:ext>
              </a:extLst>
            </p:cNvPr>
            <p:cNvSpPr/>
            <p:nvPr/>
          </p:nvSpPr>
          <p:spPr>
            <a:xfrm>
              <a:off x="4918364" y="30572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a:extLst>
                <a:ext uri="{FF2B5EF4-FFF2-40B4-BE49-F238E27FC236}">
                  <a16:creationId xmlns:a16="http://schemas.microsoft.com/office/drawing/2014/main" id="{1AAD2906-A467-B1C1-07B8-2E884B48D7AB}"/>
                </a:ext>
              </a:extLst>
            </p:cNvPr>
            <p:cNvSpPr/>
            <p:nvPr/>
          </p:nvSpPr>
          <p:spPr>
            <a:xfrm>
              <a:off x="5070764" y="32096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a:extLst>
                <a:ext uri="{FF2B5EF4-FFF2-40B4-BE49-F238E27FC236}">
                  <a16:creationId xmlns:a16="http://schemas.microsoft.com/office/drawing/2014/main" id="{0472C9B4-4974-DC34-416B-DF9DF2AED329}"/>
                </a:ext>
              </a:extLst>
            </p:cNvPr>
            <p:cNvSpPr/>
            <p:nvPr/>
          </p:nvSpPr>
          <p:spPr>
            <a:xfrm>
              <a:off x="5223164" y="3362036"/>
              <a:ext cx="923636" cy="882073"/>
            </a:xfrm>
            <a:prstGeom prst="rect">
              <a:avLst/>
            </a:prstGeom>
            <a:grp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3" name="Graphic 1111" descr="Lock with solid fill">
            <a:extLst>
              <a:ext uri="{FF2B5EF4-FFF2-40B4-BE49-F238E27FC236}">
                <a16:creationId xmlns:a16="http://schemas.microsoft.com/office/drawing/2014/main" id="{A363DEBB-67B5-E120-1276-F9EE019FBAF7}"/>
              </a:ext>
            </a:extLst>
          </p:cNvPr>
          <p:cNvSpPr/>
          <p:nvPr/>
        </p:nvSpPr>
        <p:spPr>
          <a:xfrm>
            <a:off x="6066122" y="2568671"/>
            <a:ext cx="192359" cy="25821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2060" name="Graphic 1111" descr="Lock with solid fill">
            <a:extLst>
              <a:ext uri="{FF2B5EF4-FFF2-40B4-BE49-F238E27FC236}">
                <a16:creationId xmlns:a16="http://schemas.microsoft.com/office/drawing/2014/main" id="{1A7C1A19-1888-87DA-4B9C-D810524601C8}"/>
              </a:ext>
            </a:extLst>
          </p:cNvPr>
          <p:cNvSpPr/>
          <p:nvPr/>
        </p:nvSpPr>
        <p:spPr>
          <a:xfrm>
            <a:off x="6077676" y="4112201"/>
            <a:ext cx="192359" cy="25821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2066" name="Group 2065">
            <a:extLst>
              <a:ext uri="{FF2B5EF4-FFF2-40B4-BE49-F238E27FC236}">
                <a16:creationId xmlns:a16="http://schemas.microsoft.com/office/drawing/2014/main" id="{4D2293F7-FAA7-1834-F8F8-69A2D6B95EEE}"/>
              </a:ext>
            </a:extLst>
          </p:cNvPr>
          <p:cNvGrpSpPr/>
          <p:nvPr/>
        </p:nvGrpSpPr>
        <p:grpSpPr>
          <a:xfrm>
            <a:off x="5235455" y="3165878"/>
            <a:ext cx="1029707" cy="369332"/>
            <a:chOff x="1812682" y="4074689"/>
            <a:chExt cx="1029707" cy="369332"/>
          </a:xfrm>
        </p:grpSpPr>
        <p:sp>
          <p:nvSpPr>
            <p:cNvPr id="2064" name="TextBox 2063">
              <a:extLst>
                <a:ext uri="{FF2B5EF4-FFF2-40B4-BE49-F238E27FC236}">
                  <a16:creationId xmlns:a16="http://schemas.microsoft.com/office/drawing/2014/main" id="{1E4FBC12-465F-B405-12E0-29B3B80893ED}"/>
                </a:ext>
              </a:extLst>
            </p:cNvPr>
            <p:cNvSpPr txBox="1"/>
            <p:nvPr/>
          </p:nvSpPr>
          <p:spPr>
            <a:xfrm>
              <a:off x="1812682" y="4074689"/>
              <a:ext cx="1029707" cy="369332"/>
            </a:xfrm>
            <a:prstGeom prst="rect">
              <a:avLst/>
            </a:prstGeom>
            <a:noFill/>
          </p:spPr>
          <p:txBody>
            <a:bodyPr wrap="square" rtlCol="0">
              <a:spAutoFit/>
            </a:bodyPr>
            <a:lstStyle/>
            <a:p>
              <a:r>
                <a:rPr lang="en-US"/>
                <a:t>(      , </a:t>
              </a:r>
              <a:r>
                <a:rPr lang="en-US" sz="1600"/>
                <a:t>F1</a:t>
              </a:r>
              <a:r>
                <a:rPr lang="en-US"/>
                <a:t>)</a:t>
              </a:r>
            </a:p>
          </p:txBody>
        </p:sp>
        <p:pic>
          <p:nvPicPr>
            <p:cNvPr id="2054" name="Graphic 2053" descr="Puppy with solid fill">
              <a:extLst>
                <a:ext uri="{FF2B5EF4-FFF2-40B4-BE49-F238E27FC236}">
                  <a16:creationId xmlns:a16="http://schemas.microsoft.com/office/drawing/2014/main" id="{BB79EED1-B40E-B7DD-480E-4C25E80BE5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2215" y="4085514"/>
              <a:ext cx="345320" cy="345320"/>
            </a:xfrm>
            <a:prstGeom prst="rect">
              <a:avLst/>
            </a:prstGeom>
          </p:spPr>
        </p:pic>
      </p:grpSp>
      <p:sp>
        <p:nvSpPr>
          <p:cNvPr id="2070" name="TextBox 2069">
            <a:extLst>
              <a:ext uri="{FF2B5EF4-FFF2-40B4-BE49-F238E27FC236}">
                <a16:creationId xmlns:a16="http://schemas.microsoft.com/office/drawing/2014/main" id="{6D7BC650-5BD4-D0F6-5340-6AE8AABCE32C}"/>
              </a:ext>
            </a:extLst>
          </p:cNvPr>
          <p:cNvSpPr txBox="1"/>
          <p:nvPr/>
        </p:nvSpPr>
        <p:spPr>
          <a:xfrm>
            <a:off x="4384346" y="5458262"/>
            <a:ext cx="3980873" cy="369332"/>
          </a:xfrm>
          <a:prstGeom prst="rect">
            <a:avLst/>
          </a:prstGeom>
          <a:noFill/>
        </p:spPr>
        <p:txBody>
          <a:bodyPr wrap="square" rtlCol="0">
            <a:spAutoFit/>
          </a:bodyPr>
          <a:lstStyle/>
          <a:p>
            <a:r>
              <a:rPr lang="en-US"/>
              <a:t>Each page can contain up to 2 entries</a:t>
            </a:r>
          </a:p>
        </p:txBody>
      </p:sp>
      <p:sp>
        <p:nvSpPr>
          <p:cNvPr id="2071" name="TextBox 2070">
            <a:extLst>
              <a:ext uri="{FF2B5EF4-FFF2-40B4-BE49-F238E27FC236}">
                <a16:creationId xmlns:a16="http://schemas.microsoft.com/office/drawing/2014/main" id="{DEF7D821-EB09-4FFD-1148-BDF350536F7B}"/>
              </a:ext>
            </a:extLst>
          </p:cNvPr>
          <p:cNvSpPr txBox="1"/>
          <p:nvPr/>
        </p:nvSpPr>
        <p:spPr>
          <a:xfrm>
            <a:off x="8534400" y="3994237"/>
            <a:ext cx="2105891" cy="369332"/>
          </a:xfrm>
          <a:prstGeom prst="rect">
            <a:avLst/>
          </a:prstGeom>
          <a:noFill/>
        </p:spPr>
        <p:txBody>
          <a:bodyPr wrap="square" rtlCol="0">
            <a:spAutoFit/>
          </a:bodyPr>
          <a:lstStyle/>
          <a:p>
            <a:r>
              <a:rPr lang="en-US"/>
              <a:t>Page efficiency: 2</a:t>
            </a:r>
          </a:p>
        </p:txBody>
      </p:sp>
      <p:grpSp>
        <p:nvGrpSpPr>
          <p:cNvPr id="2062" name="Group 2061">
            <a:extLst>
              <a:ext uri="{FF2B5EF4-FFF2-40B4-BE49-F238E27FC236}">
                <a16:creationId xmlns:a16="http://schemas.microsoft.com/office/drawing/2014/main" id="{18B21E27-D9BE-0AB6-FFCE-1BD8556B5FE0}"/>
              </a:ext>
            </a:extLst>
          </p:cNvPr>
          <p:cNvGrpSpPr/>
          <p:nvPr/>
        </p:nvGrpSpPr>
        <p:grpSpPr>
          <a:xfrm>
            <a:off x="2691960" y="3410804"/>
            <a:ext cx="1029707" cy="369332"/>
            <a:chOff x="1898073" y="3961310"/>
            <a:chExt cx="1029707" cy="369332"/>
          </a:xfrm>
        </p:grpSpPr>
        <p:sp>
          <p:nvSpPr>
            <p:cNvPr id="2061" name="TextBox 2060">
              <a:extLst>
                <a:ext uri="{FF2B5EF4-FFF2-40B4-BE49-F238E27FC236}">
                  <a16:creationId xmlns:a16="http://schemas.microsoft.com/office/drawing/2014/main" id="{37375B71-74F3-6E15-69A0-862ECA5CAE02}"/>
                </a:ext>
              </a:extLst>
            </p:cNvPr>
            <p:cNvSpPr txBox="1"/>
            <p:nvPr/>
          </p:nvSpPr>
          <p:spPr>
            <a:xfrm>
              <a:off x="1898073" y="3961310"/>
              <a:ext cx="1029707" cy="369332"/>
            </a:xfrm>
            <a:prstGeom prst="rect">
              <a:avLst/>
            </a:prstGeom>
            <a:noFill/>
          </p:spPr>
          <p:txBody>
            <a:bodyPr wrap="square" rtlCol="0">
              <a:spAutoFit/>
            </a:bodyPr>
            <a:lstStyle/>
            <a:p>
              <a:r>
                <a:rPr lang="en-US"/>
                <a:t>(      , </a:t>
              </a:r>
              <a:r>
                <a:rPr lang="en-US" sz="1600"/>
                <a:t>F3</a:t>
              </a:r>
              <a:r>
                <a:rPr lang="en-US"/>
                <a:t>)</a:t>
              </a:r>
            </a:p>
          </p:txBody>
        </p:sp>
        <p:pic>
          <p:nvPicPr>
            <p:cNvPr id="2052" name="Graphic 2051" descr="Cat with solid fill">
              <a:extLst>
                <a:ext uri="{FF2B5EF4-FFF2-40B4-BE49-F238E27FC236}">
                  <a16:creationId xmlns:a16="http://schemas.microsoft.com/office/drawing/2014/main" id="{33A7F9D0-156C-5FFC-E4C8-2B3F2B97BE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1340" y="4005371"/>
              <a:ext cx="387730" cy="298773"/>
            </a:xfrm>
            <a:prstGeom prst="rect">
              <a:avLst/>
            </a:prstGeom>
          </p:spPr>
        </p:pic>
      </p:grpSp>
      <p:grpSp>
        <p:nvGrpSpPr>
          <p:cNvPr id="2051" name="Group 2050">
            <a:extLst>
              <a:ext uri="{FF2B5EF4-FFF2-40B4-BE49-F238E27FC236}">
                <a16:creationId xmlns:a16="http://schemas.microsoft.com/office/drawing/2014/main" id="{2936DC81-9348-D124-E04D-DA8C22A566E0}"/>
              </a:ext>
            </a:extLst>
          </p:cNvPr>
          <p:cNvGrpSpPr/>
          <p:nvPr/>
        </p:nvGrpSpPr>
        <p:grpSpPr>
          <a:xfrm>
            <a:off x="5235455" y="4692982"/>
            <a:ext cx="1029707" cy="369332"/>
            <a:chOff x="1898073" y="3961310"/>
            <a:chExt cx="1029707" cy="369332"/>
          </a:xfrm>
        </p:grpSpPr>
        <p:sp>
          <p:nvSpPr>
            <p:cNvPr id="2055" name="TextBox 2054">
              <a:extLst>
                <a:ext uri="{FF2B5EF4-FFF2-40B4-BE49-F238E27FC236}">
                  <a16:creationId xmlns:a16="http://schemas.microsoft.com/office/drawing/2014/main" id="{1D487BBD-B8E4-8070-8143-24C18D3D5DE0}"/>
                </a:ext>
              </a:extLst>
            </p:cNvPr>
            <p:cNvSpPr txBox="1"/>
            <p:nvPr/>
          </p:nvSpPr>
          <p:spPr>
            <a:xfrm>
              <a:off x="1898073" y="3961310"/>
              <a:ext cx="1029707" cy="369332"/>
            </a:xfrm>
            <a:prstGeom prst="rect">
              <a:avLst/>
            </a:prstGeom>
            <a:noFill/>
          </p:spPr>
          <p:txBody>
            <a:bodyPr wrap="square" rtlCol="0">
              <a:spAutoFit/>
            </a:bodyPr>
            <a:lstStyle/>
            <a:p>
              <a:r>
                <a:rPr lang="en-US"/>
                <a:t>(      , </a:t>
              </a:r>
              <a:r>
                <a:rPr lang="en-US" sz="1600"/>
                <a:t>F1</a:t>
              </a:r>
              <a:r>
                <a:rPr lang="en-US"/>
                <a:t>)</a:t>
              </a:r>
            </a:p>
          </p:txBody>
        </p:sp>
        <p:pic>
          <p:nvPicPr>
            <p:cNvPr id="2056" name="Graphic 2055" descr="Cat with solid fill">
              <a:extLst>
                <a:ext uri="{FF2B5EF4-FFF2-40B4-BE49-F238E27FC236}">
                  <a16:creationId xmlns:a16="http://schemas.microsoft.com/office/drawing/2014/main" id="{6DB0E8F7-8F0D-DE4C-60E6-CAD5055824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1340" y="4005371"/>
              <a:ext cx="387730" cy="298773"/>
            </a:xfrm>
            <a:prstGeom prst="rect">
              <a:avLst/>
            </a:prstGeom>
          </p:spPr>
        </p:pic>
      </p:grpSp>
      <p:sp>
        <p:nvSpPr>
          <p:cNvPr id="2057" name="Arrow: Right 2056">
            <a:extLst>
              <a:ext uri="{FF2B5EF4-FFF2-40B4-BE49-F238E27FC236}">
                <a16:creationId xmlns:a16="http://schemas.microsoft.com/office/drawing/2014/main" id="{523D6A92-F8B3-079F-25D3-F83670D7FED2}"/>
              </a:ext>
            </a:extLst>
          </p:cNvPr>
          <p:cNvSpPr/>
          <p:nvPr/>
        </p:nvSpPr>
        <p:spPr>
          <a:xfrm rot="861293">
            <a:off x="4593692" y="4698000"/>
            <a:ext cx="537464" cy="18984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Arrow: Right 2057">
            <a:extLst>
              <a:ext uri="{FF2B5EF4-FFF2-40B4-BE49-F238E27FC236}">
                <a16:creationId xmlns:a16="http://schemas.microsoft.com/office/drawing/2014/main" id="{4AF49C67-F767-FE3E-39A9-2042F271FB63}"/>
              </a:ext>
            </a:extLst>
          </p:cNvPr>
          <p:cNvSpPr/>
          <p:nvPr/>
        </p:nvSpPr>
        <p:spPr>
          <a:xfrm rot="21114600">
            <a:off x="4610468" y="4417237"/>
            <a:ext cx="537464" cy="18984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TextBox 2058">
            <a:extLst>
              <a:ext uri="{FF2B5EF4-FFF2-40B4-BE49-F238E27FC236}">
                <a16:creationId xmlns:a16="http://schemas.microsoft.com/office/drawing/2014/main" id="{138C5EE3-2269-B0AB-D6F9-2EDAE761FC66}"/>
              </a:ext>
            </a:extLst>
          </p:cNvPr>
          <p:cNvSpPr txBox="1"/>
          <p:nvPr/>
        </p:nvSpPr>
        <p:spPr>
          <a:xfrm>
            <a:off x="747580" y="4376391"/>
            <a:ext cx="4073236" cy="461665"/>
          </a:xfrm>
          <a:prstGeom prst="rect">
            <a:avLst/>
          </a:prstGeom>
          <a:noFill/>
        </p:spPr>
        <p:txBody>
          <a:bodyPr wrap="square" rtlCol="0">
            <a:spAutoFit/>
          </a:bodyPr>
          <a:lstStyle/>
          <a:p>
            <a:pPr algn="ctr"/>
            <a:r>
              <a:rPr lang="en-US" sz="2400" b="1">
                <a:solidFill>
                  <a:srgbClr val="FF0000"/>
                </a:solidFill>
              </a:rPr>
              <a:t>Violates Forward Privacy</a:t>
            </a:r>
          </a:p>
        </p:txBody>
      </p:sp>
      <p:sp>
        <p:nvSpPr>
          <p:cNvPr id="2063" name="TextBox 2062">
            <a:extLst>
              <a:ext uri="{FF2B5EF4-FFF2-40B4-BE49-F238E27FC236}">
                <a16:creationId xmlns:a16="http://schemas.microsoft.com/office/drawing/2014/main" id="{DEC0CC54-92E4-5587-38CA-733DDF693C10}"/>
              </a:ext>
            </a:extLst>
          </p:cNvPr>
          <p:cNvSpPr txBox="1"/>
          <p:nvPr/>
        </p:nvSpPr>
        <p:spPr>
          <a:xfrm>
            <a:off x="8141855" y="4316955"/>
            <a:ext cx="3239800" cy="369332"/>
          </a:xfrm>
          <a:prstGeom prst="rect">
            <a:avLst/>
          </a:prstGeom>
          <a:noFill/>
        </p:spPr>
        <p:txBody>
          <a:bodyPr wrap="square" rtlCol="0">
            <a:spAutoFit/>
          </a:bodyPr>
          <a:lstStyle/>
          <a:p>
            <a:r>
              <a:rPr lang="en-US"/>
              <a:t>Best case Page efficiency: 1</a:t>
            </a:r>
          </a:p>
        </p:txBody>
      </p:sp>
      <p:sp>
        <p:nvSpPr>
          <p:cNvPr id="2065" name="Rectangle: Rounded Corners 2064">
            <a:extLst>
              <a:ext uri="{FF2B5EF4-FFF2-40B4-BE49-F238E27FC236}">
                <a16:creationId xmlns:a16="http://schemas.microsoft.com/office/drawing/2014/main" id="{E515D8B4-CAC9-8A6A-2753-D0A8F4D4850C}"/>
              </a:ext>
            </a:extLst>
          </p:cNvPr>
          <p:cNvSpPr/>
          <p:nvPr/>
        </p:nvSpPr>
        <p:spPr>
          <a:xfrm>
            <a:off x="5198104" y="4269438"/>
            <a:ext cx="1011219" cy="849779"/>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2" name="Group 2071">
            <a:extLst>
              <a:ext uri="{FF2B5EF4-FFF2-40B4-BE49-F238E27FC236}">
                <a16:creationId xmlns:a16="http://schemas.microsoft.com/office/drawing/2014/main" id="{02AE47DF-C8B9-792A-A06B-444127407862}"/>
              </a:ext>
            </a:extLst>
          </p:cNvPr>
          <p:cNvGrpSpPr/>
          <p:nvPr/>
        </p:nvGrpSpPr>
        <p:grpSpPr>
          <a:xfrm>
            <a:off x="7834851" y="2012899"/>
            <a:ext cx="2363905" cy="2227576"/>
            <a:chOff x="9260381" y="1006305"/>
            <a:chExt cx="2363905" cy="2227576"/>
          </a:xfrm>
        </p:grpSpPr>
        <p:grpSp>
          <p:nvGrpSpPr>
            <p:cNvPr id="2073" name="Group 2072">
              <a:extLst>
                <a:ext uri="{FF2B5EF4-FFF2-40B4-BE49-F238E27FC236}">
                  <a16:creationId xmlns:a16="http://schemas.microsoft.com/office/drawing/2014/main" id="{C1D212F4-E1B9-CA20-CD74-FC770EC9CCAD}"/>
                </a:ext>
              </a:extLst>
            </p:cNvPr>
            <p:cNvGrpSpPr/>
            <p:nvPr/>
          </p:nvGrpSpPr>
          <p:grpSpPr>
            <a:xfrm>
              <a:off x="9260381" y="1160323"/>
              <a:ext cx="2363905" cy="2073558"/>
              <a:chOff x="8260476" y="2138228"/>
              <a:chExt cx="1078734" cy="1105406"/>
            </a:xfrm>
          </p:grpSpPr>
          <p:pic>
            <p:nvPicPr>
              <p:cNvPr id="2076" name="Graphic 2075" descr="Database with solid fill">
                <a:extLst>
                  <a:ext uri="{FF2B5EF4-FFF2-40B4-BE49-F238E27FC236}">
                    <a16:creationId xmlns:a16="http://schemas.microsoft.com/office/drawing/2014/main" id="{25FC2DF9-EE14-A83D-2AB4-530A0735F0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2077" name="Graphic 2076" descr="Cloud with solid fill">
                <a:extLst>
                  <a:ext uri="{FF2B5EF4-FFF2-40B4-BE49-F238E27FC236}">
                    <a16:creationId xmlns:a16="http://schemas.microsoft.com/office/drawing/2014/main" id="{449F551D-79A7-28E5-2647-33F745555F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2074" name="Graphic 2073" descr="Devil face with solid fill with solid fill">
              <a:extLst>
                <a:ext uri="{FF2B5EF4-FFF2-40B4-BE49-F238E27FC236}">
                  <a16:creationId xmlns:a16="http://schemas.microsoft.com/office/drawing/2014/main" id="{74C11398-5C32-46C8-36FA-C2495C6B5E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75" name="Graphic 2074" descr="Lock with solid fill">
              <a:extLst>
                <a:ext uri="{FF2B5EF4-FFF2-40B4-BE49-F238E27FC236}">
                  <a16:creationId xmlns:a16="http://schemas.microsoft.com/office/drawing/2014/main" id="{9EAB64B6-CBE8-CD66-8537-6C717FD20E2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pic>
        <p:nvPicPr>
          <p:cNvPr id="2079" name="Picture 2">
            <a:extLst>
              <a:ext uri="{FF2B5EF4-FFF2-40B4-BE49-F238E27FC236}">
                <a16:creationId xmlns:a16="http://schemas.microsoft.com/office/drawing/2014/main" id="{B5012533-C14E-A984-F6E6-0FDDE073705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0235307" y="1600699"/>
            <a:ext cx="809967" cy="112190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38A288-F062-5AE2-AB00-7E1931E638A6}"/>
              </a:ext>
            </a:extLst>
          </p:cNvPr>
          <p:cNvSpPr txBox="1"/>
          <p:nvPr/>
        </p:nvSpPr>
        <p:spPr>
          <a:xfrm>
            <a:off x="563366" y="964898"/>
            <a:ext cx="10831419" cy="461665"/>
          </a:xfrm>
          <a:prstGeom prst="rect">
            <a:avLst/>
          </a:prstGeom>
          <a:noFill/>
        </p:spPr>
        <p:txBody>
          <a:bodyPr wrap="square" rtlCol="0">
            <a:spAutoFit/>
          </a:bodyPr>
          <a:lstStyle/>
          <a:p>
            <a:r>
              <a:rPr lang="en-US" sz="2400" b="1" u="sng"/>
              <a:t>Page-efficiency:</a:t>
            </a:r>
            <a:r>
              <a:rPr lang="en-US" sz="2000"/>
              <a:t>  Ratio of number of pages retrieved for encrypted result to plaintext result</a:t>
            </a:r>
          </a:p>
        </p:txBody>
      </p:sp>
      <p:grpSp>
        <p:nvGrpSpPr>
          <p:cNvPr id="4" name="Group 3">
            <a:extLst>
              <a:ext uri="{FF2B5EF4-FFF2-40B4-BE49-F238E27FC236}">
                <a16:creationId xmlns:a16="http://schemas.microsoft.com/office/drawing/2014/main" id="{7E96BD90-E1AB-4C35-F031-051F3BA97AC7}"/>
              </a:ext>
            </a:extLst>
          </p:cNvPr>
          <p:cNvGrpSpPr/>
          <p:nvPr/>
        </p:nvGrpSpPr>
        <p:grpSpPr>
          <a:xfrm>
            <a:off x="843633" y="2530575"/>
            <a:ext cx="1442038" cy="1562477"/>
            <a:chOff x="546368" y="2429639"/>
            <a:chExt cx="1442038" cy="1562477"/>
          </a:xfrm>
        </p:grpSpPr>
        <p:pic>
          <p:nvPicPr>
            <p:cNvPr id="5" name="Graphic 4" descr="User with solid fill">
              <a:extLst>
                <a:ext uri="{FF2B5EF4-FFF2-40B4-BE49-F238E27FC236}">
                  <a16:creationId xmlns:a16="http://schemas.microsoft.com/office/drawing/2014/main" id="{77ECF7DE-11C4-DFF8-8B99-986217336DD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46368" y="2429639"/>
              <a:ext cx="1442038" cy="1442038"/>
            </a:xfrm>
            <a:prstGeom prst="rect">
              <a:avLst/>
            </a:prstGeom>
          </p:spPr>
        </p:pic>
        <p:pic>
          <p:nvPicPr>
            <p:cNvPr id="6" name="Graphic 5" descr="Key with solid fill">
              <a:extLst>
                <a:ext uri="{FF2B5EF4-FFF2-40B4-BE49-F238E27FC236}">
                  <a16:creationId xmlns:a16="http://schemas.microsoft.com/office/drawing/2014/main" id="{E535A8A2-A09D-26AC-F9DB-B5855F14DB8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8611133">
              <a:off x="909770" y="3387242"/>
              <a:ext cx="715234" cy="604874"/>
            </a:xfrm>
            <a:prstGeom prst="rect">
              <a:avLst/>
            </a:prstGeom>
          </p:spPr>
        </p:pic>
      </p:grpSp>
    </p:spTree>
    <p:custDataLst>
      <p:tags r:id="rId1"/>
    </p:custDataLst>
    <p:extLst>
      <p:ext uri="{BB962C8B-B14F-4D97-AF65-F5344CB8AC3E}">
        <p14:creationId xmlns:p14="http://schemas.microsoft.com/office/powerpoint/2010/main" val="281705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4.44444E-6 L 0.20755 0.13495 " pathEditMode="relative" rAng="0" ptsTypes="AA">
                                      <p:cBhvr>
                                        <p:cTn id="6" dur="2000" fill="hold"/>
                                        <p:tgtEl>
                                          <p:spTgt spid="2062"/>
                                        </p:tgtEl>
                                        <p:attrNameLst>
                                          <p:attrName>ppt_x</p:attrName>
                                          <p:attrName>ppt_y</p:attrName>
                                        </p:attrNameLst>
                                      </p:cBhvr>
                                      <p:rCtr x="10378" y="673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2059" grpId="0"/>
      <p:bldP spid="20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30E8D8-C082-C1BA-6148-EC539DE60858}"/>
              </a:ext>
            </a:extLst>
          </p:cNvPr>
          <p:cNvSpPr/>
          <p:nvPr/>
        </p:nvSpPr>
        <p:spPr>
          <a:xfrm>
            <a:off x="5889559" y="1576979"/>
            <a:ext cx="3960041" cy="682198"/>
          </a:xfrm>
          <a:prstGeom prst="roundRect">
            <a:avLst/>
          </a:prstGeom>
          <a:solidFill>
            <a:schemeClr val="accent6">
              <a:lumMod val="60000"/>
              <a:lumOff val="40000"/>
              <a:alpha val="11000"/>
            </a:schemeClr>
          </a:solidFill>
          <a:ln w="28575">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97C35EC-D9B0-1A0B-FCF7-24682AB404AC}"/>
              </a:ext>
            </a:extLst>
          </p:cNvPr>
          <p:cNvSpPr/>
          <p:nvPr/>
        </p:nvSpPr>
        <p:spPr>
          <a:xfrm>
            <a:off x="9015434" y="2605715"/>
            <a:ext cx="2969038" cy="2822850"/>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ysClr val="windowText" lastClr="000000"/>
              </a:solidFill>
            </a:endParaRPr>
          </a:p>
          <a:p>
            <a:pPr algn="ctr"/>
            <a:r>
              <a:rPr lang="en-US" u="sng">
                <a:solidFill>
                  <a:sysClr val="windowText" lastClr="000000"/>
                </a:solidFill>
              </a:rPr>
              <a:t>Search time </a:t>
            </a:r>
            <a:endParaRPr lang="en-US">
              <a:solidFill>
                <a:sysClr val="windowText" lastClr="000000"/>
              </a:solidFill>
            </a:endParaRPr>
          </a:p>
          <a:p>
            <a:pPr algn="ctr"/>
            <a:r>
              <a:rPr lang="en-US" b="1">
                <a:solidFill>
                  <a:schemeClr val="accent1">
                    <a:lumMod val="75000"/>
                  </a:schemeClr>
                </a:solidFill>
              </a:rPr>
              <a:t>1128X</a:t>
            </a:r>
            <a:r>
              <a:rPr lang="en-US">
                <a:solidFill>
                  <a:sysClr val="windowText" lastClr="000000"/>
                </a:solidFill>
              </a:rPr>
              <a:t> faster on HDD</a:t>
            </a:r>
          </a:p>
          <a:p>
            <a:pPr algn="ctr"/>
            <a:r>
              <a:rPr lang="en-US" b="1">
                <a:solidFill>
                  <a:schemeClr val="accent1">
                    <a:lumMod val="75000"/>
                  </a:schemeClr>
                </a:solidFill>
              </a:rPr>
              <a:t>310X</a:t>
            </a:r>
            <a:r>
              <a:rPr lang="en-US">
                <a:solidFill>
                  <a:sysClr val="windowText" lastClr="000000"/>
                </a:solidFill>
              </a:rPr>
              <a:t> faster on SSD</a:t>
            </a:r>
          </a:p>
          <a:p>
            <a:pPr algn="ctr"/>
            <a:r>
              <a:rPr lang="en-US" b="1">
                <a:solidFill>
                  <a:schemeClr val="accent1">
                    <a:lumMod val="75000"/>
                  </a:schemeClr>
                </a:solidFill>
              </a:rPr>
              <a:t>2.5X  </a:t>
            </a:r>
            <a:r>
              <a:rPr lang="en-US">
                <a:solidFill>
                  <a:schemeClr val="tx1"/>
                </a:solidFill>
              </a:rPr>
              <a:t>faster on </a:t>
            </a:r>
            <a:r>
              <a:rPr lang="en-US">
                <a:solidFill>
                  <a:sysClr val="windowText" lastClr="000000"/>
                </a:solidFill>
              </a:rPr>
              <a:t>RAM</a:t>
            </a:r>
          </a:p>
          <a:p>
            <a:pPr algn="ctr"/>
            <a:endParaRPr lang="en-US">
              <a:solidFill>
                <a:sysClr val="windowText" lastClr="000000"/>
              </a:solidFill>
            </a:endParaRPr>
          </a:p>
          <a:p>
            <a:pPr algn="ctr"/>
            <a:r>
              <a:rPr lang="en-US" u="sng">
                <a:solidFill>
                  <a:sysClr val="windowText" lastClr="000000"/>
                </a:solidFill>
              </a:rPr>
              <a:t>Update time </a:t>
            </a:r>
            <a:endParaRPr lang="en-US">
              <a:solidFill>
                <a:sysClr val="windowText" lastClr="000000"/>
              </a:solidFill>
            </a:endParaRPr>
          </a:p>
          <a:p>
            <a:pPr algn="ctr"/>
            <a:r>
              <a:rPr lang="en-US" b="1">
                <a:solidFill>
                  <a:schemeClr val="tx2">
                    <a:lumMod val="90000"/>
                    <a:lumOff val="10000"/>
                  </a:schemeClr>
                </a:solidFill>
              </a:rPr>
              <a:t>179X </a:t>
            </a:r>
            <a:r>
              <a:rPr lang="en-US">
                <a:solidFill>
                  <a:sysClr val="windowText" lastClr="000000"/>
                </a:solidFill>
              </a:rPr>
              <a:t>faster on HDD</a:t>
            </a:r>
          </a:p>
          <a:p>
            <a:pPr algn="ctr"/>
            <a:r>
              <a:rPr lang="en-US" b="1">
                <a:solidFill>
                  <a:schemeClr val="tx2">
                    <a:lumMod val="90000"/>
                    <a:lumOff val="10000"/>
                  </a:schemeClr>
                </a:solidFill>
              </a:rPr>
              <a:t>4X</a:t>
            </a:r>
            <a:r>
              <a:rPr lang="en-US">
                <a:solidFill>
                  <a:sysClr val="windowText" lastClr="000000"/>
                </a:solidFill>
              </a:rPr>
              <a:t> faster on RAM</a:t>
            </a:r>
          </a:p>
          <a:p>
            <a:pPr algn="ctr"/>
            <a:r>
              <a:rPr lang="en-US">
                <a:solidFill>
                  <a:sysClr val="windowText" lastClr="000000"/>
                </a:solidFill>
              </a:rPr>
              <a:t> </a:t>
            </a:r>
          </a:p>
        </p:txBody>
      </p:sp>
      <p:grpSp>
        <p:nvGrpSpPr>
          <p:cNvPr id="47" name="Group 46">
            <a:extLst>
              <a:ext uri="{FF2B5EF4-FFF2-40B4-BE49-F238E27FC236}">
                <a16:creationId xmlns:a16="http://schemas.microsoft.com/office/drawing/2014/main" id="{66A12DD3-58B5-302F-54D7-0E855C15D5BB}"/>
              </a:ext>
            </a:extLst>
          </p:cNvPr>
          <p:cNvGrpSpPr/>
          <p:nvPr/>
        </p:nvGrpSpPr>
        <p:grpSpPr>
          <a:xfrm>
            <a:off x="5760695" y="2770983"/>
            <a:ext cx="3087797" cy="2659986"/>
            <a:chOff x="6639485" y="1941906"/>
            <a:chExt cx="3761101" cy="3414737"/>
          </a:xfrm>
        </p:grpSpPr>
        <p:sp>
          <p:nvSpPr>
            <p:cNvPr id="48" name="Oval 47">
              <a:extLst>
                <a:ext uri="{FF2B5EF4-FFF2-40B4-BE49-F238E27FC236}">
                  <a16:creationId xmlns:a16="http://schemas.microsoft.com/office/drawing/2014/main" id="{CBD39C8B-14AA-12AF-E468-EA9BCA597604}"/>
                </a:ext>
              </a:extLst>
            </p:cNvPr>
            <p:cNvSpPr/>
            <p:nvPr/>
          </p:nvSpPr>
          <p:spPr>
            <a:xfrm>
              <a:off x="6639485" y="1941906"/>
              <a:ext cx="3761101" cy="3414737"/>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[Cash et. al NDSS 2014]</a:t>
              </a:r>
              <a:endParaRPr lang="en-US" sz="1100">
                <a:solidFill>
                  <a:schemeClr val="tx1"/>
                </a:solidFill>
              </a:endParaRPr>
            </a:p>
            <a:p>
              <a:pPr algn="ctr"/>
              <a:r>
                <a:rPr lang="en-US" sz="1100">
                  <a:solidFill>
                    <a:schemeClr val="tx1"/>
                  </a:solidFill>
                  <a:ea typeface="+mn-lt"/>
                  <a:cs typeface="+mn-lt"/>
                </a:rPr>
                <a:t>[Cash et. al. EUROCRYPT 2014]</a:t>
              </a:r>
              <a:endParaRPr lang="en-US" sz="1100"/>
            </a:p>
            <a:p>
              <a:pPr algn="ctr"/>
              <a:r>
                <a:rPr lang="en-US" sz="1100">
                  <a:solidFill>
                    <a:schemeClr val="tx1"/>
                  </a:solidFill>
                  <a:ea typeface="+mn-lt"/>
                  <a:cs typeface="+mn-lt"/>
                </a:rPr>
                <a:t>[Asharov et al. STOC 2016] </a:t>
              </a:r>
            </a:p>
            <a:p>
              <a:pPr algn="ctr"/>
              <a:r>
                <a:rPr lang="en-US" sz="1100">
                  <a:solidFill>
                    <a:schemeClr val="tx1"/>
                  </a:solidFill>
                  <a:ea typeface="+mn-lt"/>
                  <a:cs typeface="+mn-lt"/>
                </a:rPr>
                <a:t>  [Demertzis et. al. SIGMOD 2017]</a:t>
              </a:r>
            </a:p>
            <a:p>
              <a:pPr algn="ctr"/>
              <a:r>
                <a:rPr lang="en-US" sz="1100">
                  <a:solidFill>
                    <a:schemeClr val="tx1"/>
                  </a:solidFill>
                  <a:ea typeface="+mn-lt"/>
                  <a:cs typeface="+mn-lt"/>
                </a:rPr>
                <a:t> [Asharov et al. CRYPTO 2018]</a:t>
              </a:r>
            </a:p>
            <a:p>
              <a:pPr algn="ctr"/>
              <a:r>
                <a:rPr lang="en-US" sz="1100">
                  <a:solidFill>
                    <a:schemeClr val="tx1"/>
                  </a:solidFill>
                  <a:ea typeface="+mn-lt"/>
                  <a:cs typeface="+mn-lt"/>
                </a:rPr>
                <a:t>  [Demertzis et al. CRYPTO 2018]</a:t>
              </a:r>
              <a:endParaRPr lang="en-US" sz="1100">
                <a:ea typeface="+mn-lt"/>
                <a:cs typeface="+mn-lt"/>
              </a:endParaRPr>
            </a:p>
            <a:p>
              <a:pPr algn="ctr"/>
              <a:r>
                <a:rPr lang="en-US" sz="1100">
                  <a:solidFill>
                    <a:schemeClr val="tx1"/>
                  </a:solidFill>
                  <a:ea typeface="+mn-lt"/>
                  <a:cs typeface="+mn-lt"/>
                </a:rPr>
                <a:t>[Bossuat et al. CRYPTO 2021]</a:t>
              </a:r>
              <a:endParaRPr lang="en-US" sz="1100">
                <a:solidFill>
                  <a:schemeClr val="tx1"/>
                </a:solidFill>
              </a:endParaRPr>
            </a:p>
            <a:p>
              <a:pPr algn="ctr"/>
              <a:endParaRPr lang="en-US" sz="1100">
                <a:solidFill>
                  <a:schemeClr val="tx1"/>
                </a:solidFill>
                <a:ea typeface="+mn-lt"/>
                <a:cs typeface="+mn-lt"/>
              </a:endParaRPr>
            </a:p>
            <a:p>
              <a:pPr algn="ctr"/>
              <a:br>
                <a:rPr lang="en-US" sz="1100"/>
              </a:br>
              <a:endParaRPr lang="en-US" sz="1100"/>
            </a:p>
          </p:txBody>
        </p:sp>
        <p:sp>
          <p:nvSpPr>
            <p:cNvPr id="49" name="TextBox 48">
              <a:extLst>
                <a:ext uri="{FF2B5EF4-FFF2-40B4-BE49-F238E27FC236}">
                  <a16:creationId xmlns:a16="http://schemas.microsoft.com/office/drawing/2014/main" id="{F98FBF7F-2D15-97A1-985C-384D514A18D0}"/>
                </a:ext>
              </a:extLst>
            </p:cNvPr>
            <p:cNvSpPr txBox="1"/>
            <p:nvPr/>
          </p:nvSpPr>
          <p:spPr>
            <a:xfrm>
              <a:off x="7123313" y="2285287"/>
              <a:ext cx="2871151" cy="3945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u="sng"/>
                <a:t>I/O-efficient</a:t>
              </a:r>
            </a:p>
          </p:txBody>
        </p:sp>
        <p:sp>
          <p:nvSpPr>
            <p:cNvPr id="50" name="TextBox 49">
              <a:extLst>
                <a:ext uri="{FF2B5EF4-FFF2-40B4-BE49-F238E27FC236}">
                  <a16:creationId xmlns:a16="http://schemas.microsoft.com/office/drawing/2014/main" id="{CA99EBC3-761B-2091-E29B-24AE716E8444}"/>
                </a:ext>
              </a:extLst>
            </p:cNvPr>
            <p:cNvSpPr txBox="1"/>
            <p:nvPr/>
          </p:nvSpPr>
          <p:spPr>
            <a:xfrm>
              <a:off x="7216158" y="4344865"/>
              <a:ext cx="2831572" cy="3594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baseline="0">
                  <a:solidFill>
                    <a:schemeClr val="accent1">
                      <a:lumMod val="75000"/>
                    </a:schemeClr>
                  </a:solidFill>
                  <a:latin typeface="Aptos"/>
                </a:rPr>
                <a:t>[Minaud &amp; Reichle CRYPTO 2022]</a:t>
              </a:r>
              <a:endParaRPr lang="en-US" sz="1100" b="1">
                <a:solidFill>
                  <a:schemeClr val="accent1">
                    <a:lumMod val="75000"/>
                  </a:schemeClr>
                </a:solidFill>
              </a:endParaRPr>
            </a:p>
          </p:txBody>
        </p:sp>
      </p:grpSp>
      <p:sp>
        <p:nvSpPr>
          <p:cNvPr id="45" name="Oval 44">
            <a:extLst>
              <a:ext uri="{FF2B5EF4-FFF2-40B4-BE49-F238E27FC236}">
                <a16:creationId xmlns:a16="http://schemas.microsoft.com/office/drawing/2014/main" id="{94BB3E8E-85AA-9894-0145-78A7DA95EAA4}"/>
              </a:ext>
            </a:extLst>
          </p:cNvPr>
          <p:cNvSpPr/>
          <p:nvPr/>
        </p:nvSpPr>
        <p:spPr>
          <a:xfrm>
            <a:off x="3300906" y="2766364"/>
            <a:ext cx="3087798" cy="2659986"/>
          </a:xfrm>
          <a:prstGeom prst="ellipse">
            <a:avLst/>
          </a:prstGeom>
          <a:solidFill>
            <a:schemeClr val="accent1">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a:t>
            </a:r>
            <a:endParaRPr lang="en-US" sz="1100"/>
          </a:p>
          <a:p>
            <a:pPr algn="ctr"/>
            <a:r>
              <a:rPr lang="en-US" sz="1100">
                <a:solidFill>
                  <a:schemeClr val="tx1"/>
                </a:solidFill>
                <a:ea typeface="+mn-lt"/>
                <a:cs typeface="+mn-lt"/>
              </a:rPr>
              <a:t>[Bost et al. CCS 2017]</a:t>
            </a:r>
            <a:endParaRPr lang="en-US" sz="1100">
              <a:solidFill>
                <a:schemeClr val="tx1"/>
              </a:solidFill>
            </a:endParaRPr>
          </a:p>
          <a:p>
            <a:pPr algn="ctr"/>
            <a:r>
              <a:rPr lang="en-US" sz="1100">
                <a:solidFill>
                  <a:schemeClr val="tx1"/>
                </a:solidFill>
                <a:ea typeface="+mn-lt"/>
                <a:cs typeface="+mn-lt"/>
              </a:rPr>
              <a:t>[Chamani et al. CCS 2018]</a:t>
            </a:r>
            <a:endParaRPr lang="en-US" sz="1100">
              <a:solidFill>
                <a:schemeClr val="tx1"/>
              </a:solidFill>
            </a:endParaRPr>
          </a:p>
          <a:p>
            <a:pPr algn="ctr"/>
            <a:r>
              <a:rPr lang="en-US" sz="1100">
                <a:solidFill>
                  <a:schemeClr val="tx1"/>
                </a:solidFill>
                <a:ea typeface="+mn-lt"/>
                <a:cs typeface="+mn-lt"/>
              </a:rPr>
              <a:t>[Demertzis et al. NDSS 2020]</a:t>
            </a:r>
            <a:endParaRPr lang="en-US" sz="1100">
              <a:solidFill>
                <a:schemeClr val="tx1"/>
              </a:solidFill>
            </a:endParaRPr>
          </a:p>
          <a:p>
            <a:pPr algn="ctr"/>
            <a:r>
              <a:rPr lang="en-US" sz="1100">
                <a:solidFill>
                  <a:schemeClr val="tx1"/>
                </a:solidFill>
                <a:ea typeface="+mn-lt"/>
                <a:cs typeface="+mn-lt"/>
              </a:rPr>
              <a:t>[Chamani et al. USENIX 2022]</a:t>
            </a:r>
            <a:endParaRPr lang="en-US" sz="1100">
              <a:solidFill>
                <a:schemeClr val="tx1"/>
              </a:solidFill>
            </a:endParaRPr>
          </a:p>
          <a:p>
            <a:pPr algn="ctr"/>
            <a:r>
              <a:rPr lang="en-US" sz="1100">
                <a:solidFill>
                  <a:schemeClr val="tx1"/>
                </a:solidFill>
              </a:rPr>
              <a:t>[...]</a:t>
            </a:r>
          </a:p>
          <a:p>
            <a:pPr algn="ctr"/>
            <a:br>
              <a:rPr lang="en-US" sz="1100"/>
            </a:br>
            <a:endParaRPr lang="en-US" sz="1100"/>
          </a:p>
        </p:txBody>
      </p:sp>
      <p:sp>
        <p:nvSpPr>
          <p:cNvPr id="8" name="Freeform: Shape 7">
            <a:extLst>
              <a:ext uri="{FF2B5EF4-FFF2-40B4-BE49-F238E27FC236}">
                <a16:creationId xmlns:a16="http://schemas.microsoft.com/office/drawing/2014/main" id="{A6A0B137-ED80-2E75-623A-14F87E8E0E7F}"/>
              </a:ext>
            </a:extLst>
          </p:cNvPr>
          <p:cNvSpPr/>
          <p:nvPr/>
        </p:nvSpPr>
        <p:spPr>
          <a:xfrm>
            <a:off x="5804066" y="3319817"/>
            <a:ext cx="547428" cy="1543002"/>
          </a:xfrm>
          <a:custGeom>
            <a:avLst/>
            <a:gdLst>
              <a:gd name="connsiteX0" fmla="*/ 439366 w 878732"/>
              <a:gd name="connsiteY0" fmla="*/ 0 h 1713408"/>
              <a:gd name="connsiteX1" fmla="*/ 491106 w 878732"/>
              <a:gd name="connsiteY1" fmla="*/ 38513 h 1713408"/>
              <a:gd name="connsiteX2" fmla="*/ 878732 w 878732"/>
              <a:gd name="connsiteY2" fmla="*/ 856704 h 1713408"/>
              <a:gd name="connsiteX3" fmla="*/ 491106 w 878732"/>
              <a:gd name="connsiteY3" fmla="*/ 1674895 h 1713408"/>
              <a:gd name="connsiteX4" fmla="*/ 439366 w 878732"/>
              <a:gd name="connsiteY4" fmla="*/ 1713408 h 1713408"/>
              <a:gd name="connsiteX5" fmla="*/ 387627 w 878732"/>
              <a:gd name="connsiteY5" fmla="*/ 1674895 h 1713408"/>
              <a:gd name="connsiteX6" fmla="*/ 0 w 878732"/>
              <a:gd name="connsiteY6" fmla="*/ 856704 h 1713408"/>
              <a:gd name="connsiteX7" fmla="*/ 387627 w 878732"/>
              <a:gd name="connsiteY7" fmla="*/ 38513 h 171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732" h="1713408">
                <a:moveTo>
                  <a:pt x="439366" y="0"/>
                </a:moveTo>
                <a:lnTo>
                  <a:pt x="491106" y="38513"/>
                </a:lnTo>
                <a:cubicBezTo>
                  <a:pt x="727839" y="232991"/>
                  <a:pt x="878732" y="527306"/>
                  <a:pt x="878732" y="856704"/>
                </a:cubicBezTo>
                <a:cubicBezTo>
                  <a:pt x="878732" y="1186102"/>
                  <a:pt x="727839" y="1480417"/>
                  <a:pt x="491106" y="1674895"/>
                </a:cubicBezTo>
                <a:lnTo>
                  <a:pt x="439366" y="1713408"/>
                </a:lnTo>
                <a:lnTo>
                  <a:pt x="387627" y="1674895"/>
                </a:lnTo>
                <a:cubicBezTo>
                  <a:pt x="150893" y="1480417"/>
                  <a:pt x="0" y="1186102"/>
                  <a:pt x="0" y="856704"/>
                </a:cubicBezTo>
                <a:cubicBezTo>
                  <a:pt x="0" y="527306"/>
                  <a:pt x="150893" y="232991"/>
                  <a:pt x="387627" y="38513"/>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8892129A-AFED-0CB5-A3E7-A6FD3CB66247}"/>
              </a:ext>
            </a:extLst>
          </p:cNvPr>
          <p:cNvSpPr txBox="1"/>
          <p:nvPr/>
        </p:nvSpPr>
        <p:spPr>
          <a:xfrm>
            <a:off x="3217738" y="1151945"/>
            <a:ext cx="1904712" cy="523220"/>
          </a:xfrm>
          <a:prstGeom prst="rect">
            <a:avLst/>
          </a:prstGeom>
          <a:noFill/>
        </p:spPr>
        <p:txBody>
          <a:bodyPr wrap="square" rtlCol="0">
            <a:spAutoFit/>
          </a:bodyPr>
          <a:lstStyle/>
          <a:p>
            <a:r>
              <a:rPr lang="en-US" sz="2800" b="1" u="sng"/>
              <a:t>Privacy</a:t>
            </a:r>
          </a:p>
        </p:txBody>
      </p:sp>
      <p:sp>
        <p:nvSpPr>
          <p:cNvPr id="41" name="TextBox 40">
            <a:extLst>
              <a:ext uri="{FF2B5EF4-FFF2-40B4-BE49-F238E27FC236}">
                <a16:creationId xmlns:a16="http://schemas.microsoft.com/office/drawing/2014/main" id="{B76E13B9-481E-5C14-A02B-F4E34FA930F1}"/>
              </a:ext>
            </a:extLst>
          </p:cNvPr>
          <p:cNvSpPr txBox="1"/>
          <p:nvPr/>
        </p:nvSpPr>
        <p:spPr>
          <a:xfrm>
            <a:off x="2750984" y="1884303"/>
            <a:ext cx="2642024" cy="369332"/>
          </a:xfrm>
          <a:prstGeom prst="rect">
            <a:avLst/>
          </a:prstGeom>
          <a:noFill/>
        </p:spPr>
        <p:txBody>
          <a:bodyPr wrap="square" rtlCol="0">
            <a:spAutoFit/>
          </a:bodyPr>
          <a:lstStyle/>
          <a:p>
            <a:pPr algn="ctr"/>
            <a:r>
              <a:rPr lang="en-US" b="1">
                <a:solidFill>
                  <a:schemeClr val="accent2">
                    <a:lumMod val="75000"/>
                  </a:schemeClr>
                </a:solidFill>
              </a:rPr>
              <a:t>Backward Privacy (BP)</a:t>
            </a:r>
          </a:p>
        </p:txBody>
      </p:sp>
      <p:sp>
        <p:nvSpPr>
          <p:cNvPr id="40" name="TextBox 39">
            <a:extLst>
              <a:ext uri="{FF2B5EF4-FFF2-40B4-BE49-F238E27FC236}">
                <a16:creationId xmlns:a16="http://schemas.microsoft.com/office/drawing/2014/main" id="{552D901A-1842-F0C3-CC24-937FABC22BDA}"/>
              </a:ext>
            </a:extLst>
          </p:cNvPr>
          <p:cNvSpPr txBox="1"/>
          <p:nvPr/>
        </p:nvSpPr>
        <p:spPr>
          <a:xfrm>
            <a:off x="2847306" y="1594342"/>
            <a:ext cx="2449379" cy="369332"/>
          </a:xfrm>
          <a:prstGeom prst="rect">
            <a:avLst/>
          </a:prstGeom>
          <a:noFill/>
        </p:spPr>
        <p:txBody>
          <a:bodyPr wrap="square" rtlCol="0">
            <a:spAutoFit/>
          </a:bodyPr>
          <a:lstStyle/>
          <a:p>
            <a:pPr algn="ctr"/>
            <a:r>
              <a:rPr lang="en-US" b="1">
                <a:solidFill>
                  <a:schemeClr val="accent2">
                    <a:lumMod val="75000"/>
                  </a:schemeClr>
                </a:solidFill>
              </a:rPr>
              <a:t>Forward Privacy (FP)</a:t>
            </a:r>
          </a:p>
        </p:txBody>
      </p:sp>
      <p:sp>
        <p:nvSpPr>
          <p:cNvPr id="27" name="Title 1">
            <a:extLst>
              <a:ext uri="{FF2B5EF4-FFF2-40B4-BE49-F238E27FC236}">
                <a16:creationId xmlns:a16="http://schemas.microsoft.com/office/drawing/2014/main" id="{05F01B14-474F-B88B-9772-9144A903967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This  work!</a:t>
            </a:r>
          </a:p>
        </p:txBody>
      </p:sp>
      <p:sp>
        <p:nvSpPr>
          <p:cNvPr id="2" name="Rectangle: Rounded Corners 1">
            <a:extLst>
              <a:ext uri="{FF2B5EF4-FFF2-40B4-BE49-F238E27FC236}">
                <a16:creationId xmlns:a16="http://schemas.microsoft.com/office/drawing/2014/main" id="{D547DE80-0860-0AF9-B36C-08E89069D434}"/>
              </a:ext>
            </a:extLst>
          </p:cNvPr>
          <p:cNvSpPr/>
          <p:nvPr/>
        </p:nvSpPr>
        <p:spPr>
          <a:xfrm>
            <a:off x="2646381" y="1597185"/>
            <a:ext cx="2834189" cy="682198"/>
          </a:xfrm>
          <a:prstGeom prst="roundRect">
            <a:avLst/>
          </a:prstGeom>
          <a:solidFill>
            <a:schemeClr val="tx2">
              <a:lumMod val="75000"/>
              <a:lumOff val="25000"/>
              <a:alpha val="11000"/>
            </a:schemeClr>
          </a:solid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2801D30-A221-61E8-8353-1FBAEC9F89F8}"/>
              </a:ext>
            </a:extLst>
          </p:cNvPr>
          <p:cNvGrpSpPr/>
          <p:nvPr/>
        </p:nvGrpSpPr>
        <p:grpSpPr>
          <a:xfrm>
            <a:off x="4652597" y="4547868"/>
            <a:ext cx="2886259" cy="999951"/>
            <a:chOff x="5962133" y="4823261"/>
            <a:chExt cx="2886259" cy="999951"/>
          </a:xfrm>
        </p:grpSpPr>
        <p:sp>
          <p:nvSpPr>
            <p:cNvPr id="5" name="TextBox 4">
              <a:extLst>
                <a:ext uri="{FF2B5EF4-FFF2-40B4-BE49-F238E27FC236}">
                  <a16:creationId xmlns:a16="http://schemas.microsoft.com/office/drawing/2014/main" id="{9795588B-B051-9874-9E50-1300DADAE223}"/>
                </a:ext>
              </a:extLst>
            </p:cNvPr>
            <p:cNvSpPr txBox="1"/>
            <p:nvPr/>
          </p:nvSpPr>
          <p:spPr>
            <a:xfrm>
              <a:off x="5962133" y="5361547"/>
              <a:ext cx="2886259" cy="461665"/>
            </a:xfrm>
            <a:prstGeom prst="rect">
              <a:avLst/>
            </a:prstGeom>
            <a:noFill/>
          </p:spPr>
          <p:txBody>
            <a:bodyPr wrap="square" rtlCol="0">
              <a:spAutoFit/>
            </a:bodyPr>
            <a:lstStyle/>
            <a:p>
              <a:pPr algn="ctr"/>
              <a:r>
                <a:rPr lang="en-US" sz="2400" b="1"/>
                <a:t>Our work</a:t>
              </a:r>
            </a:p>
          </p:txBody>
        </p:sp>
        <p:sp>
          <p:nvSpPr>
            <p:cNvPr id="6" name="Arrow: Down 5">
              <a:extLst>
                <a:ext uri="{FF2B5EF4-FFF2-40B4-BE49-F238E27FC236}">
                  <a16:creationId xmlns:a16="http://schemas.microsoft.com/office/drawing/2014/main" id="{8E9DAFA7-055F-CFC4-9796-1F7E582FA2CB}"/>
                </a:ext>
              </a:extLst>
            </p:cNvPr>
            <p:cNvSpPr/>
            <p:nvPr/>
          </p:nvSpPr>
          <p:spPr>
            <a:xfrm rot="10800000" flipH="1">
              <a:off x="7343485" y="4823261"/>
              <a:ext cx="124102" cy="49956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7" name="Google Shape;86;p14">
            <a:extLst>
              <a:ext uri="{FF2B5EF4-FFF2-40B4-BE49-F238E27FC236}">
                <a16:creationId xmlns:a16="http://schemas.microsoft.com/office/drawing/2014/main" id="{D18748B0-305A-9E1B-61A6-5C1DC3DFEBEF}"/>
              </a:ext>
            </a:extLst>
          </p:cNvPr>
          <p:cNvSpPr txBox="1"/>
          <p:nvPr/>
        </p:nvSpPr>
        <p:spPr>
          <a:xfrm>
            <a:off x="-51108" y="5687566"/>
            <a:ext cx="12178479" cy="1084195"/>
          </a:xfrm>
          <a:prstGeom prst="rect">
            <a:avLst/>
          </a:prstGeom>
          <a:noFill/>
          <a:ln>
            <a:noFill/>
          </a:ln>
        </p:spPr>
        <p:txBody>
          <a:bodyPr spcFirstLastPara="1" wrap="square" lIns="91425" tIns="91425" rIns="91425" bIns="91425" anchor="t" anchorCtr="0">
            <a:noAutofit/>
          </a:bodyPr>
          <a:lstStyle/>
          <a:p>
            <a:pPr lvl="0" algn="ctr"/>
            <a:r>
              <a:rPr lang="en" sz="2800">
                <a:ea typeface="Oswald"/>
                <a:cs typeface="Oswald"/>
                <a:sym typeface="Oswald"/>
              </a:rPr>
              <a:t> The </a:t>
            </a:r>
            <a:r>
              <a:rPr lang="en" sz="2800" b="1">
                <a:solidFill>
                  <a:schemeClr val="tx2">
                    <a:lumMod val="75000"/>
                    <a:lumOff val="25000"/>
                  </a:schemeClr>
                </a:solidFill>
                <a:ea typeface="Oswald"/>
                <a:cs typeface="Oswald"/>
                <a:sym typeface="Oswald"/>
              </a:rPr>
              <a:t>first practical</a:t>
            </a:r>
            <a:r>
              <a:rPr lang="en" sz="2800">
                <a:ea typeface="Oswald"/>
                <a:cs typeface="Oswald"/>
                <a:sym typeface="Oswald"/>
              </a:rPr>
              <a:t> DSE schemes to achieve </a:t>
            </a:r>
          </a:p>
          <a:p>
            <a:pPr lvl="0" algn="ctr"/>
            <a:r>
              <a:rPr lang="en" sz="2800" b="1">
                <a:solidFill>
                  <a:schemeClr val="tx2">
                    <a:lumMod val="75000"/>
                    <a:lumOff val="25000"/>
                  </a:schemeClr>
                </a:solidFill>
                <a:ea typeface="Oswald"/>
                <a:cs typeface="Oswald"/>
                <a:sym typeface="Oswald"/>
              </a:rPr>
              <a:t>Forward and Backward Privacy </a:t>
            </a:r>
            <a:r>
              <a:rPr lang="en" sz="2800">
                <a:ea typeface="Oswald"/>
                <a:cs typeface="Oswald"/>
                <a:sym typeface="Oswald"/>
              </a:rPr>
              <a:t>with</a:t>
            </a:r>
            <a:r>
              <a:rPr lang="en" sz="2800" b="1">
                <a:solidFill>
                  <a:schemeClr val="tx2">
                    <a:lumMod val="75000"/>
                    <a:lumOff val="25000"/>
                  </a:schemeClr>
                </a:solidFill>
                <a:ea typeface="Oswald"/>
                <a:cs typeface="Oswald"/>
                <a:sym typeface="Oswald"/>
              </a:rPr>
              <a:t> I/O efficiency </a:t>
            </a:r>
            <a:r>
              <a:rPr lang="en" sz="2800">
                <a:ea typeface="Oswald"/>
                <a:cs typeface="Oswald"/>
                <a:sym typeface="Oswald"/>
              </a:rPr>
              <a:t>for HDD/SSD !</a:t>
            </a:r>
            <a:endParaRPr sz="2800">
              <a:ea typeface="Oswald"/>
              <a:cs typeface="Oswald"/>
              <a:sym typeface="Oswald"/>
            </a:endParaRPr>
          </a:p>
        </p:txBody>
      </p:sp>
      <p:sp>
        <p:nvSpPr>
          <p:cNvPr id="9" name="TextBox 8">
            <a:extLst>
              <a:ext uri="{FF2B5EF4-FFF2-40B4-BE49-F238E27FC236}">
                <a16:creationId xmlns:a16="http://schemas.microsoft.com/office/drawing/2014/main" id="{80133EB5-442C-90C5-4478-4189349E09BB}"/>
              </a:ext>
            </a:extLst>
          </p:cNvPr>
          <p:cNvSpPr txBox="1"/>
          <p:nvPr/>
        </p:nvSpPr>
        <p:spPr>
          <a:xfrm>
            <a:off x="4431220" y="2241497"/>
            <a:ext cx="3235594" cy="646331"/>
          </a:xfrm>
          <a:prstGeom prst="rect">
            <a:avLst/>
          </a:prstGeom>
          <a:noFill/>
        </p:spPr>
        <p:txBody>
          <a:bodyPr wrap="square" rtlCol="0">
            <a:spAutoFit/>
          </a:bodyPr>
          <a:lstStyle/>
          <a:p>
            <a:r>
              <a:rPr lang="en-US" sz="3600" b="1">
                <a:solidFill>
                  <a:srgbClr val="FF0000"/>
                </a:solidFill>
                <a:latin typeface="Aptos" panose="020B0004020202020204" pitchFamily="34" charset="0"/>
              </a:rPr>
              <a:t>Irreconcilable!</a:t>
            </a:r>
          </a:p>
        </p:txBody>
      </p:sp>
      <p:sp>
        <p:nvSpPr>
          <p:cNvPr id="10" name="TextBox 9">
            <a:extLst>
              <a:ext uri="{FF2B5EF4-FFF2-40B4-BE49-F238E27FC236}">
                <a16:creationId xmlns:a16="http://schemas.microsoft.com/office/drawing/2014/main" id="{6442E904-8652-D8C9-0F3A-A12850D1A467}"/>
              </a:ext>
            </a:extLst>
          </p:cNvPr>
          <p:cNvSpPr txBox="1"/>
          <p:nvPr/>
        </p:nvSpPr>
        <p:spPr>
          <a:xfrm>
            <a:off x="2964413" y="678904"/>
            <a:ext cx="6885187" cy="523220"/>
          </a:xfrm>
          <a:prstGeom prst="rect">
            <a:avLst/>
          </a:prstGeom>
          <a:noFill/>
        </p:spPr>
        <p:txBody>
          <a:bodyPr wrap="square" rtlCol="0">
            <a:spAutoFit/>
          </a:bodyPr>
          <a:lstStyle/>
          <a:p>
            <a:r>
              <a:rPr lang="en-US" sz="2800" b="1"/>
              <a:t>Dynamic Searchable Encryption (DSE)</a:t>
            </a:r>
          </a:p>
        </p:txBody>
      </p:sp>
      <p:sp>
        <p:nvSpPr>
          <p:cNvPr id="11" name="TextBox 10">
            <a:extLst>
              <a:ext uri="{FF2B5EF4-FFF2-40B4-BE49-F238E27FC236}">
                <a16:creationId xmlns:a16="http://schemas.microsoft.com/office/drawing/2014/main" id="{2C91E9B5-93FF-DD97-70CD-FAB4C8BFB950}"/>
              </a:ext>
            </a:extLst>
          </p:cNvPr>
          <p:cNvSpPr txBox="1"/>
          <p:nvPr/>
        </p:nvSpPr>
        <p:spPr>
          <a:xfrm>
            <a:off x="6772984" y="1125809"/>
            <a:ext cx="2501838" cy="523220"/>
          </a:xfrm>
          <a:prstGeom prst="rect">
            <a:avLst/>
          </a:prstGeom>
          <a:noFill/>
        </p:spPr>
        <p:txBody>
          <a:bodyPr wrap="square" rtlCol="0">
            <a:spAutoFit/>
          </a:bodyPr>
          <a:lstStyle/>
          <a:p>
            <a:r>
              <a:rPr lang="en-US" sz="2800" b="1" u="sng"/>
              <a:t>I/O-efficiency</a:t>
            </a:r>
          </a:p>
        </p:txBody>
      </p:sp>
      <p:sp>
        <p:nvSpPr>
          <p:cNvPr id="13" name="Rectangle: Rounded Corners 12">
            <a:extLst>
              <a:ext uri="{FF2B5EF4-FFF2-40B4-BE49-F238E27FC236}">
                <a16:creationId xmlns:a16="http://schemas.microsoft.com/office/drawing/2014/main" id="{CD9E13F6-C7E3-8D6B-D4CE-869D7C5E5E7C}"/>
              </a:ext>
            </a:extLst>
          </p:cNvPr>
          <p:cNvSpPr/>
          <p:nvPr/>
        </p:nvSpPr>
        <p:spPr>
          <a:xfrm>
            <a:off x="176377" y="3323254"/>
            <a:ext cx="2969038" cy="1624274"/>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ysClr val="windowText" lastClr="000000"/>
              </a:solidFill>
            </a:endParaRPr>
          </a:p>
          <a:p>
            <a:pPr algn="ctr"/>
            <a:endParaRPr lang="en-US">
              <a:solidFill>
                <a:sysClr val="windowText" lastClr="000000"/>
              </a:solidFill>
            </a:endParaRPr>
          </a:p>
          <a:p>
            <a:pPr algn="ctr"/>
            <a:r>
              <a:rPr lang="en-US">
                <a:solidFill>
                  <a:sysClr val="windowText" lastClr="000000"/>
                </a:solidFill>
              </a:rPr>
              <a:t>Two families of DSE  (FP+BP+I/O-</a:t>
            </a:r>
            <a:r>
              <a:rPr lang="en-US" err="1">
                <a:solidFill>
                  <a:sysClr val="windowText" lastClr="000000"/>
                </a:solidFill>
              </a:rPr>
              <a:t>efficienct</a:t>
            </a:r>
            <a:r>
              <a:rPr lang="en-US">
                <a:solidFill>
                  <a:sysClr val="windowText" lastClr="000000"/>
                </a:solidFill>
              </a:rPr>
              <a:t>)</a:t>
            </a:r>
          </a:p>
          <a:p>
            <a:pPr algn="ctr"/>
            <a:r>
              <a:rPr lang="en-US" b="1">
                <a:solidFill>
                  <a:schemeClr val="tx2">
                    <a:lumMod val="75000"/>
                    <a:lumOff val="25000"/>
                  </a:schemeClr>
                </a:solidFill>
              </a:rPr>
              <a:t>vs</a:t>
            </a:r>
          </a:p>
          <a:p>
            <a:pPr algn="ctr"/>
            <a:r>
              <a:rPr lang="en-US">
                <a:solidFill>
                  <a:sysClr val="windowText" lastClr="000000"/>
                </a:solidFill>
              </a:rPr>
              <a:t>SoTA (FP+BP, non I/O-efficient)</a:t>
            </a:r>
          </a:p>
          <a:p>
            <a:pPr algn="ctr"/>
            <a:endParaRPr lang="en-US">
              <a:solidFill>
                <a:sysClr val="windowText" lastClr="000000"/>
              </a:solidFill>
            </a:endParaRPr>
          </a:p>
          <a:p>
            <a:pPr algn="ctr"/>
            <a:endParaRPr lang="en-US">
              <a:solidFill>
                <a:sysClr val="windowText" lastClr="000000"/>
              </a:solidFill>
            </a:endParaRPr>
          </a:p>
        </p:txBody>
      </p:sp>
      <p:grpSp>
        <p:nvGrpSpPr>
          <p:cNvPr id="16" name="Group 15">
            <a:extLst>
              <a:ext uri="{FF2B5EF4-FFF2-40B4-BE49-F238E27FC236}">
                <a16:creationId xmlns:a16="http://schemas.microsoft.com/office/drawing/2014/main" id="{504D4094-4ED2-9871-15B0-1B50668C19EC}"/>
              </a:ext>
            </a:extLst>
          </p:cNvPr>
          <p:cNvGrpSpPr/>
          <p:nvPr/>
        </p:nvGrpSpPr>
        <p:grpSpPr>
          <a:xfrm>
            <a:off x="5793235" y="1589632"/>
            <a:ext cx="4241918" cy="647155"/>
            <a:chOff x="9600732" y="1589632"/>
            <a:chExt cx="4241918" cy="647155"/>
          </a:xfrm>
        </p:grpSpPr>
        <p:sp>
          <p:nvSpPr>
            <p:cNvPr id="14" name="TextBox 13">
              <a:extLst>
                <a:ext uri="{FF2B5EF4-FFF2-40B4-BE49-F238E27FC236}">
                  <a16:creationId xmlns:a16="http://schemas.microsoft.com/office/drawing/2014/main" id="{B2258C07-9D9F-2C78-7BA7-B8B065BD4A5F}"/>
                </a:ext>
              </a:extLst>
            </p:cNvPr>
            <p:cNvSpPr txBox="1"/>
            <p:nvPr/>
          </p:nvSpPr>
          <p:spPr>
            <a:xfrm>
              <a:off x="9600732" y="1589632"/>
              <a:ext cx="4241918" cy="369332"/>
            </a:xfrm>
            <a:prstGeom prst="rect">
              <a:avLst/>
            </a:prstGeom>
            <a:noFill/>
          </p:spPr>
          <p:txBody>
            <a:bodyPr wrap="square" rtlCol="0">
              <a:spAutoFit/>
            </a:bodyPr>
            <a:lstStyle/>
            <a:p>
              <a:pPr algn="ctr"/>
              <a:r>
                <a:rPr lang="en-US" b="1">
                  <a:solidFill>
                    <a:schemeClr val="accent2">
                      <a:lumMod val="75000"/>
                    </a:schemeClr>
                  </a:solidFill>
                </a:rPr>
                <a:t>Locality/Read-efficiency (for HDD)</a:t>
              </a:r>
            </a:p>
          </p:txBody>
        </p:sp>
        <p:sp>
          <p:nvSpPr>
            <p:cNvPr id="15" name="TextBox 14">
              <a:extLst>
                <a:ext uri="{FF2B5EF4-FFF2-40B4-BE49-F238E27FC236}">
                  <a16:creationId xmlns:a16="http://schemas.microsoft.com/office/drawing/2014/main" id="{045015B2-2B16-2476-7712-4C24519D5D18}"/>
                </a:ext>
              </a:extLst>
            </p:cNvPr>
            <p:cNvSpPr txBox="1"/>
            <p:nvPr/>
          </p:nvSpPr>
          <p:spPr>
            <a:xfrm>
              <a:off x="9601318" y="1867455"/>
              <a:ext cx="3560978" cy="369332"/>
            </a:xfrm>
            <a:prstGeom prst="rect">
              <a:avLst/>
            </a:prstGeom>
            <a:noFill/>
          </p:spPr>
          <p:txBody>
            <a:bodyPr wrap="square" rtlCol="0">
              <a:spAutoFit/>
            </a:bodyPr>
            <a:lstStyle/>
            <a:p>
              <a:pPr algn="r"/>
              <a:r>
                <a:rPr lang="en-US" b="1">
                  <a:solidFill>
                    <a:schemeClr val="accent2">
                      <a:lumMod val="75000"/>
                    </a:schemeClr>
                  </a:solidFill>
                </a:rPr>
                <a:t>   Page-efficiency (for SSD)</a:t>
              </a:r>
            </a:p>
          </p:txBody>
        </p:sp>
      </p:grpSp>
      <p:sp>
        <p:nvSpPr>
          <p:cNvPr id="17" name="TextBox 16">
            <a:extLst>
              <a:ext uri="{FF2B5EF4-FFF2-40B4-BE49-F238E27FC236}">
                <a16:creationId xmlns:a16="http://schemas.microsoft.com/office/drawing/2014/main" id="{F67C2757-2969-B3E4-A696-F901B836A9B2}"/>
              </a:ext>
            </a:extLst>
          </p:cNvPr>
          <p:cNvSpPr txBox="1"/>
          <p:nvPr/>
        </p:nvSpPr>
        <p:spPr>
          <a:xfrm>
            <a:off x="4309885" y="3038467"/>
            <a:ext cx="1139828" cy="307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latin typeface="Aptos"/>
              </a:rPr>
              <a:t>FP and BP</a:t>
            </a:r>
            <a:endParaRPr lang="en-US" u="sng">
              <a:latin typeface="Aptos"/>
            </a:endParaRPr>
          </a:p>
        </p:txBody>
      </p:sp>
      <p:sp>
        <p:nvSpPr>
          <p:cNvPr id="18" name="TextBox 17">
            <a:extLst>
              <a:ext uri="{FF2B5EF4-FFF2-40B4-BE49-F238E27FC236}">
                <a16:creationId xmlns:a16="http://schemas.microsoft.com/office/drawing/2014/main" id="{5C0AA285-FFB6-CBAA-E98D-480FC847E854}"/>
              </a:ext>
            </a:extLst>
          </p:cNvPr>
          <p:cNvSpPr txBox="1"/>
          <p:nvPr/>
        </p:nvSpPr>
        <p:spPr>
          <a:xfrm>
            <a:off x="9894096" y="252934"/>
            <a:ext cx="2373549" cy="569387"/>
          </a:xfrm>
          <a:prstGeom prst="rect">
            <a:avLst/>
          </a:prstGeom>
          <a:noFill/>
        </p:spPr>
        <p:txBody>
          <a:bodyPr wrap="square" rtlCol="0">
            <a:spAutoFit/>
          </a:bodyPr>
          <a:lstStyle/>
          <a:p>
            <a:r>
              <a:rPr lang="en-US" sz="2000" b="1"/>
              <a:t> *</a:t>
            </a:r>
            <a:r>
              <a:rPr lang="fr-FR" sz="2000" b="1"/>
              <a:t> </a:t>
            </a:r>
            <a:r>
              <a:rPr lang="fr-FR" sz="1100" b="1"/>
              <a:t>[Minaud et. al. CRYPTO 2022]</a:t>
            </a:r>
            <a:endParaRPr lang="en-US" sz="1100" b="1"/>
          </a:p>
          <a:p>
            <a:r>
              <a:rPr lang="fr-FR" sz="1100" b="1"/>
              <a:t>               [Bost et. al. CCS 2016]</a:t>
            </a:r>
          </a:p>
        </p:txBody>
      </p:sp>
      <p:cxnSp>
        <p:nvCxnSpPr>
          <p:cNvPr id="19" name="Straight Connector 18">
            <a:extLst>
              <a:ext uri="{FF2B5EF4-FFF2-40B4-BE49-F238E27FC236}">
                <a16:creationId xmlns:a16="http://schemas.microsoft.com/office/drawing/2014/main" id="{6015F519-F5C3-67DA-4500-43796574D4A1}"/>
              </a:ext>
            </a:extLst>
          </p:cNvPr>
          <p:cNvCxnSpPr>
            <a:cxnSpLocks/>
          </p:cNvCxnSpPr>
          <p:nvPr/>
        </p:nvCxnSpPr>
        <p:spPr>
          <a:xfrm>
            <a:off x="4384608" y="2564662"/>
            <a:ext cx="3235594" cy="0"/>
          </a:xfrm>
          <a:prstGeom prst="line">
            <a:avLst/>
          </a:prstGeom>
          <a:ln w="38100"/>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2D945AC3-B3F8-F15C-A64D-A5A7D79B31F6}"/>
              </a:ext>
            </a:extLst>
          </p:cNvPr>
          <p:cNvSpPr txBox="1"/>
          <p:nvPr/>
        </p:nvSpPr>
        <p:spPr>
          <a:xfrm>
            <a:off x="7464902" y="2268934"/>
            <a:ext cx="437744" cy="400110"/>
          </a:xfrm>
          <a:prstGeom prst="rect">
            <a:avLst/>
          </a:prstGeom>
          <a:noFill/>
        </p:spPr>
        <p:txBody>
          <a:bodyPr wrap="square" rtlCol="0">
            <a:spAutoFit/>
          </a:bodyPr>
          <a:lstStyle/>
          <a:p>
            <a:r>
              <a:rPr lang="en-US" sz="2000" b="1"/>
              <a:t>*</a:t>
            </a:r>
          </a:p>
        </p:txBody>
      </p:sp>
    </p:spTree>
    <p:custDataLst>
      <p:tags r:id="rId1"/>
    </p:custDataLst>
    <p:extLst>
      <p:ext uri="{BB962C8B-B14F-4D97-AF65-F5344CB8AC3E}">
        <p14:creationId xmlns:p14="http://schemas.microsoft.com/office/powerpoint/2010/main" val="416622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4C8-87B8-6673-7ABF-DF8FB36B8F37}"/>
              </a:ext>
            </a:extLst>
          </p:cNvPr>
          <p:cNvSpPr txBox="1">
            <a:spLocks/>
          </p:cNvSpPr>
          <p:nvPr/>
        </p:nvSpPr>
        <p:spPr>
          <a:xfrm>
            <a:off x="546367" y="199760"/>
            <a:ext cx="11474647"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SDa : Static to Dynamic Compiler with FP+BP </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5" name="TextBox 4">
            <a:extLst>
              <a:ext uri="{FF2B5EF4-FFF2-40B4-BE49-F238E27FC236}">
                <a16:creationId xmlns:a16="http://schemas.microsoft.com/office/drawing/2014/main" id="{E3E63FB8-D63E-863C-B607-8F65F04FD728}"/>
              </a:ext>
            </a:extLst>
          </p:cNvPr>
          <p:cNvSpPr txBox="1"/>
          <p:nvPr/>
        </p:nvSpPr>
        <p:spPr>
          <a:xfrm>
            <a:off x="353816" y="964898"/>
            <a:ext cx="11979697" cy="461665"/>
          </a:xfrm>
          <a:prstGeom prst="rect">
            <a:avLst/>
          </a:prstGeom>
          <a:noFill/>
        </p:spPr>
        <p:txBody>
          <a:bodyPr wrap="square" rtlCol="0">
            <a:spAutoFit/>
          </a:bodyPr>
          <a:lstStyle/>
          <a:p>
            <a:r>
              <a:rPr lang="en-US" sz="2400" b="1"/>
              <a:t>   </a:t>
            </a:r>
            <a:r>
              <a:rPr lang="en-US" sz="2400" b="1" u="sng"/>
              <a:t>High-level idea:</a:t>
            </a:r>
            <a:endParaRPr lang="en-US" sz="2000"/>
          </a:p>
        </p:txBody>
      </p:sp>
      <p:graphicFrame>
        <p:nvGraphicFramePr>
          <p:cNvPr id="49" name="Table 48">
            <a:extLst>
              <a:ext uri="{FF2B5EF4-FFF2-40B4-BE49-F238E27FC236}">
                <a16:creationId xmlns:a16="http://schemas.microsoft.com/office/drawing/2014/main" id="{A461F36B-EC96-2194-AD0D-27F45FD0532D}"/>
              </a:ext>
            </a:extLst>
          </p:cNvPr>
          <p:cNvGraphicFramePr>
            <a:graphicFrameLocks noGrp="1"/>
          </p:cNvGraphicFramePr>
          <p:nvPr/>
        </p:nvGraphicFramePr>
        <p:xfrm>
          <a:off x="1703661" y="4175845"/>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Index</a:t>
                      </a:r>
                      <a:r>
                        <a:rPr lang="en-US" sz="1600" baseline="-25000">
                          <a:solidFill>
                            <a:schemeClr val="tx1"/>
                          </a:solidFill>
                        </a:rPr>
                        <a:t>0</a:t>
                      </a:r>
                      <a:endParaRPr lang="en-US" sz="1600">
                        <a:solidFill>
                          <a:schemeClr val="tx1"/>
                        </a:solidFill>
                      </a:endParaRP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1737656025"/>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F1</a:t>
                      </a:r>
                    </a:p>
                  </a:txBody>
                  <a:tcPr>
                    <a:solidFill>
                      <a:schemeClr val="bg2"/>
                    </a:solidFill>
                  </a:tcPr>
                </a:tc>
                <a:extLst>
                  <a:ext uri="{0D108BD9-81ED-4DB2-BD59-A6C34878D82A}">
                    <a16:rowId xmlns:a16="http://schemas.microsoft.com/office/drawing/2014/main" val="3430154721"/>
                  </a:ext>
                </a:extLst>
              </a:tr>
            </a:tbl>
          </a:graphicData>
        </a:graphic>
      </p:graphicFrame>
      <p:grpSp>
        <p:nvGrpSpPr>
          <p:cNvPr id="52" name="Group 51">
            <a:extLst>
              <a:ext uri="{FF2B5EF4-FFF2-40B4-BE49-F238E27FC236}">
                <a16:creationId xmlns:a16="http://schemas.microsoft.com/office/drawing/2014/main" id="{7F4D5AC4-FC31-B083-3E12-1877A849B7D1}"/>
              </a:ext>
            </a:extLst>
          </p:cNvPr>
          <p:cNvGrpSpPr/>
          <p:nvPr/>
        </p:nvGrpSpPr>
        <p:grpSpPr>
          <a:xfrm>
            <a:off x="1779109" y="3891770"/>
            <a:ext cx="905131" cy="945440"/>
            <a:chOff x="1779109" y="3891770"/>
            <a:chExt cx="905131" cy="945440"/>
          </a:xfrm>
        </p:grpSpPr>
        <p:sp>
          <p:nvSpPr>
            <p:cNvPr id="3" name="caticon" descr="Cat with solid fill">
              <a:extLst>
                <a:ext uri="{FF2B5EF4-FFF2-40B4-BE49-F238E27FC236}">
                  <a16:creationId xmlns:a16="http://schemas.microsoft.com/office/drawing/2014/main" id="{6B30EC31-D236-6872-961D-52A6F5CA804A}"/>
                </a:ext>
              </a:extLst>
            </p:cNvPr>
            <p:cNvSpPr/>
            <p:nvPr/>
          </p:nvSpPr>
          <p:spPr>
            <a:xfrm>
              <a:off x="1779109" y="4586411"/>
              <a:ext cx="246370" cy="250799"/>
            </a:xfrm>
            <a:custGeom>
              <a:avLst/>
              <a:gdLst>
                <a:gd name="connsiteX0" fmla="*/ 243947 w 246370"/>
                <a:gd name="connsiteY0" fmla="*/ 52240 h 250799"/>
                <a:gd name="connsiteX1" fmla="*/ 210020 w 246370"/>
                <a:gd name="connsiteY1" fmla="*/ 14270 h 250799"/>
                <a:gd name="connsiteX2" fmla="*/ 210020 w 246370"/>
                <a:gd name="connsiteY2" fmla="*/ 3066 h 250799"/>
                <a:gd name="connsiteX3" fmla="*/ 203154 w 246370"/>
                <a:gd name="connsiteY3" fmla="*/ 888 h 250799"/>
                <a:gd name="connsiteX4" fmla="*/ 147418 w 246370"/>
                <a:gd name="connsiteY4" fmla="*/ 41036 h 250799"/>
                <a:gd name="connsiteX5" fmla="*/ 137321 w 246370"/>
                <a:gd name="connsiteY5" fmla="*/ 59086 h 250799"/>
                <a:gd name="connsiteX6" fmla="*/ 137321 w 246370"/>
                <a:gd name="connsiteY6" fmla="*/ 60954 h 250799"/>
                <a:gd name="connsiteX7" fmla="*/ 44427 w 246370"/>
                <a:gd name="connsiteY7" fmla="*/ 182330 h 250799"/>
                <a:gd name="connsiteX8" fmla="*/ 47255 w 246370"/>
                <a:gd name="connsiteY8" fmla="*/ 211274 h 250799"/>
                <a:gd name="connsiteX9" fmla="*/ 44427 w 246370"/>
                <a:gd name="connsiteY9" fmla="*/ 209407 h 250799"/>
                <a:gd name="connsiteX10" fmla="*/ 24233 w 246370"/>
                <a:gd name="connsiteY10" fmla="*/ 154320 h 250799"/>
                <a:gd name="connsiteX11" fmla="*/ 38773 w 246370"/>
                <a:gd name="connsiteY11" fmla="*/ 119775 h 250799"/>
                <a:gd name="connsiteX12" fmla="*/ 40792 w 246370"/>
                <a:gd name="connsiteY12" fmla="*/ 63755 h 250799"/>
                <a:gd name="connsiteX13" fmla="*/ 23829 w 246370"/>
                <a:gd name="connsiteY13" fmla="*/ 63755 h 250799"/>
                <a:gd name="connsiteX14" fmla="*/ 23829 w 246370"/>
                <a:gd name="connsiteY14" fmla="*/ 76826 h 250799"/>
                <a:gd name="connsiteX15" fmla="*/ 17367 w 246370"/>
                <a:gd name="connsiteY15" fmla="*/ 111372 h 250799"/>
                <a:gd name="connsiteX16" fmla="*/ 0 w 246370"/>
                <a:gd name="connsiteY16" fmla="*/ 154320 h 250799"/>
                <a:gd name="connsiteX17" fmla="*/ 28272 w 246370"/>
                <a:gd name="connsiteY17" fmla="*/ 223412 h 250799"/>
                <a:gd name="connsiteX18" fmla="*/ 55736 w 246370"/>
                <a:gd name="connsiteY18" fmla="*/ 234616 h 250799"/>
                <a:gd name="connsiteX19" fmla="*/ 76738 w 246370"/>
                <a:gd name="connsiteY19" fmla="*/ 250799 h 250799"/>
                <a:gd name="connsiteX20" fmla="*/ 125204 w 246370"/>
                <a:gd name="connsiteY20" fmla="*/ 250799 h 250799"/>
                <a:gd name="connsiteX21" fmla="*/ 137321 w 246370"/>
                <a:gd name="connsiteY21" fmla="*/ 241462 h 250799"/>
                <a:gd name="connsiteX22" fmla="*/ 126820 w 246370"/>
                <a:gd name="connsiteY22" fmla="*/ 232126 h 250799"/>
                <a:gd name="connsiteX23" fmla="*/ 113088 w 246370"/>
                <a:gd name="connsiteY23" fmla="*/ 232126 h 250799"/>
                <a:gd name="connsiteX24" fmla="*/ 141360 w 246370"/>
                <a:gd name="connsiteY24" fmla="*/ 188555 h 250799"/>
                <a:gd name="connsiteX25" fmla="*/ 118338 w 246370"/>
                <a:gd name="connsiteY25" fmla="*/ 152142 h 250799"/>
                <a:gd name="connsiteX26" fmla="*/ 115915 w 246370"/>
                <a:gd name="connsiteY26" fmla="*/ 145917 h 250799"/>
                <a:gd name="connsiteX27" fmla="*/ 123993 w 246370"/>
                <a:gd name="connsiteY27" fmla="*/ 144050 h 250799"/>
                <a:gd name="connsiteX28" fmla="*/ 153476 w 246370"/>
                <a:gd name="connsiteY28" fmla="*/ 188555 h 250799"/>
                <a:gd name="connsiteX29" fmla="*/ 145399 w 246370"/>
                <a:gd name="connsiteY29" fmla="*/ 218121 h 250799"/>
                <a:gd name="connsiteX30" fmla="*/ 145399 w 246370"/>
                <a:gd name="connsiteY30" fmla="*/ 241462 h 250799"/>
                <a:gd name="connsiteX31" fmla="*/ 157515 w 246370"/>
                <a:gd name="connsiteY31" fmla="*/ 250799 h 250799"/>
                <a:gd name="connsiteX32" fmla="*/ 169632 w 246370"/>
                <a:gd name="connsiteY32" fmla="*/ 241462 h 250799"/>
                <a:gd name="connsiteX33" fmla="*/ 169632 w 246370"/>
                <a:gd name="connsiteY33" fmla="*/ 212830 h 250799"/>
                <a:gd name="connsiteX34" fmla="*/ 177710 w 246370"/>
                <a:gd name="connsiteY34" fmla="*/ 204427 h 250799"/>
                <a:gd name="connsiteX35" fmla="*/ 177710 w 246370"/>
                <a:gd name="connsiteY35" fmla="*/ 241462 h 250799"/>
                <a:gd name="connsiteX36" fmla="*/ 189826 w 246370"/>
                <a:gd name="connsiteY36" fmla="*/ 250799 h 250799"/>
                <a:gd name="connsiteX37" fmla="*/ 201943 w 246370"/>
                <a:gd name="connsiteY37" fmla="*/ 241462 h 250799"/>
                <a:gd name="connsiteX38" fmla="*/ 201943 w 246370"/>
                <a:gd name="connsiteY38" fmla="*/ 158677 h 250799"/>
                <a:gd name="connsiteX39" fmla="*/ 205982 w 246370"/>
                <a:gd name="connsiteY39" fmla="*/ 135647 h 250799"/>
                <a:gd name="connsiteX40" fmla="*/ 197904 w 246370"/>
                <a:gd name="connsiteY40" fmla="*/ 95188 h 250799"/>
                <a:gd name="connsiteX41" fmla="*/ 214059 w 246370"/>
                <a:gd name="connsiteY41" fmla="*/ 82739 h 250799"/>
                <a:gd name="connsiteX42" fmla="*/ 246370 w 246370"/>
                <a:gd name="connsiteY42" fmla="*/ 57842 h 250799"/>
                <a:gd name="connsiteX43" fmla="*/ 243947 w 246370"/>
                <a:gd name="connsiteY43" fmla="*/ 52240 h 25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6370" h="250799">
                  <a:moveTo>
                    <a:pt x="243947" y="52240"/>
                  </a:moveTo>
                  <a:lnTo>
                    <a:pt x="210020" y="14270"/>
                  </a:lnTo>
                  <a:lnTo>
                    <a:pt x="210020" y="3066"/>
                  </a:lnTo>
                  <a:cubicBezTo>
                    <a:pt x="210020" y="265"/>
                    <a:pt x="205578" y="-979"/>
                    <a:pt x="203154" y="888"/>
                  </a:cubicBezTo>
                  <a:lnTo>
                    <a:pt x="147418" y="41036"/>
                  </a:lnTo>
                  <a:cubicBezTo>
                    <a:pt x="140956" y="45704"/>
                    <a:pt x="137321" y="52240"/>
                    <a:pt x="137321" y="59086"/>
                  </a:cubicBezTo>
                  <a:lnTo>
                    <a:pt x="137321" y="60954"/>
                  </a:lnTo>
                  <a:cubicBezTo>
                    <a:pt x="137321" y="87408"/>
                    <a:pt x="44427" y="98300"/>
                    <a:pt x="44427" y="182330"/>
                  </a:cubicBezTo>
                  <a:cubicBezTo>
                    <a:pt x="44427" y="193534"/>
                    <a:pt x="45235" y="203182"/>
                    <a:pt x="47255" y="211274"/>
                  </a:cubicBezTo>
                  <a:cubicBezTo>
                    <a:pt x="46447" y="210651"/>
                    <a:pt x="45639" y="210029"/>
                    <a:pt x="44427" y="209407"/>
                  </a:cubicBezTo>
                  <a:cubicBezTo>
                    <a:pt x="35138" y="202560"/>
                    <a:pt x="24233" y="187310"/>
                    <a:pt x="24233" y="154320"/>
                  </a:cubicBezTo>
                  <a:cubicBezTo>
                    <a:pt x="24233" y="142805"/>
                    <a:pt x="31503" y="130979"/>
                    <a:pt x="38773" y="119775"/>
                  </a:cubicBezTo>
                  <a:cubicBezTo>
                    <a:pt x="50082" y="101724"/>
                    <a:pt x="63006" y="81183"/>
                    <a:pt x="40792" y="63755"/>
                  </a:cubicBezTo>
                  <a:cubicBezTo>
                    <a:pt x="35946" y="60020"/>
                    <a:pt x="28272" y="60020"/>
                    <a:pt x="23829" y="63755"/>
                  </a:cubicBezTo>
                  <a:cubicBezTo>
                    <a:pt x="18983" y="67489"/>
                    <a:pt x="18983" y="73403"/>
                    <a:pt x="23829" y="76826"/>
                  </a:cubicBezTo>
                  <a:cubicBezTo>
                    <a:pt x="33119" y="83984"/>
                    <a:pt x="29080" y="92387"/>
                    <a:pt x="17367" y="111372"/>
                  </a:cubicBezTo>
                  <a:cubicBezTo>
                    <a:pt x="8885" y="124132"/>
                    <a:pt x="0" y="138759"/>
                    <a:pt x="0" y="154320"/>
                  </a:cubicBezTo>
                  <a:cubicBezTo>
                    <a:pt x="0" y="186376"/>
                    <a:pt x="9693" y="209718"/>
                    <a:pt x="28272" y="223412"/>
                  </a:cubicBezTo>
                  <a:cubicBezTo>
                    <a:pt x="37965" y="230570"/>
                    <a:pt x="48466" y="233371"/>
                    <a:pt x="55736" y="234616"/>
                  </a:cubicBezTo>
                  <a:cubicBezTo>
                    <a:pt x="63410" y="247064"/>
                    <a:pt x="72699" y="250799"/>
                    <a:pt x="76738" y="250799"/>
                  </a:cubicBezTo>
                  <a:lnTo>
                    <a:pt x="125204" y="250799"/>
                  </a:lnTo>
                  <a:cubicBezTo>
                    <a:pt x="132071" y="250799"/>
                    <a:pt x="137321" y="246753"/>
                    <a:pt x="137321" y="241462"/>
                  </a:cubicBezTo>
                  <a:cubicBezTo>
                    <a:pt x="137321" y="236794"/>
                    <a:pt x="132878" y="232748"/>
                    <a:pt x="126820" y="232126"/>
                  </a:cubicBezTo>
                  <a:lnTo>
                    <a:pt x="113088" y="232126"/>
                  </a:lnTo>
                  <a:cubicBezTo>
                    <a:pt x="128436" y="225590"/>
                    <a:pt x="141360" y="212208"/>
                    <a:pt x="141360" y="188555"/>
                  </a:cubicBezTo>
                  <a:cubicBezTo>
                    <a:pt x="141360" y="168014"/>
                    <a:pt x="136109" y="159611"/>
                    <a:pt x="118338" y="152142"/>
                  </a:cubicBezTo>
                  <a:cubicBezTo>
                    <a:pt x="115511" y="150897"/>
                    <a:pt x="114300" y="148096"/>
                    <a:pt x="115915" y="145917"/>
                  </a:cubicBezTo>
                  <a:cubicBezTo>
                    <a:pt x="117531" y="143739"/>
                    <a:pt x="121166" y="142805"/>
                    <a:pt x="123993" y="144050"/>
                  </a:cubicBezTo>
                  <a:cubicBezTo>
                    <a:pt x="148630" y="154009"/>
                    <a:pt x="153476" y="168014"/>
                    <a:pt x="153476" y="188555"/>
                  </a:cubicBezTo>
                  <a:cubicBezTo>
                    <a:pt x="153476" y="199759"/>
                    <a:pt x="150649" y="209718"/>
                    <a:pt x="145399" y="218121"/>
                  </a:cubicBezTo>
                  <a:lnTo>
                    <a:pt x="145399" y="241462"/>
                  </a:lnTo>
                  <a:cubicBezTo>
                    <a:pt x="145399" y="246753"/>
                    <a:pt x="150649" y="250799"/>
                    <a:pt x="157515" y="250799"/>
                  </a:cubicBezTo>
                  <a:cubicBezTo>
                    <a:pt x="164381" y="250799"/>
                    <a:pt x="169632" y="246753"/>
                    <a:pt x="169632" y="241462"/>
                  </a:cubicBezTo>
                  <a:lnTo>
                    <a:pt x="169632" y="212830"/>
                  </a:lnTo>
                  <a:cubicBezTo>
                    <a:pt x="172459" y="210340"/>
                    <a:pt x="175286" y="207539"/>
                    <a:pt x="177710" y="204427"/>
                  </a:cubicBezTo>
                  <a:lnTo>
                    <a:pt x="177710" y="241462"/>
                  </a:lnTo>
                  <a:cubicBezTo>
                    <a:pt x="177710" y="246753"/>
                    <a:pt x="182960" y="250799"/>
                    <a:pt x="189826" y="250799"/>
                  </a:cubicBezTo>
                  <a:cubicBezTo>
                    <a:pt x="196692" y="250799"/>
                    <a:pt x="201943" y="246753"/>
                    <a:pt x="201943" y="241462"/>
                  </a:cubicBezTo>
                  <a:lnTo>
                    <a:pt x="201943" y="158677"/>
                  </a:lnTo>
                  <a:cubicBezTo>
                    <a:pt x="204770" y="149341"/>
                    <a:pt x="205982" y="141249"/>
                    <a:pt x="205982" y="135647"/>
                  </a:cubicBezTo>
                  <a:cubicBezTo>
                    <a:pt x="205982" y="111060"/>
                    <a:pt x="197904" y="108571"/>
                    <a:pt x="197904" y="95188"/>
                  </a:cubicBezTo>
                  <a:cubicBezTo>
                    <a:pt x="197904" y="88341"/>
                    <a:pt x="205174" y="82739"/>
                    <a:pt x="214059" y="82739"/>
                  </a:cubicBezTo>
                  <a:cubicBezTo>
                    <a:pt x="231830" y="82739"/>
                    <a:pt x="246370" y="71535"/>
                    <a:pt x="246370" y="57842"/>
                  </a:cubicBezTo>
                  <a:cubicBezTo>
                    <a:pt x="246370" y="55663"/>
                    <a:pt x="245562" y="53796"/>
                    <a:pt x="243947" y="52240"/>
                  </a:cubicBezTo>
                  <a:close/>
                </a:path>
              </a:pathLst>
            </a:custGeom>
            <a:solidFill>
              <a:srgbClr val="FF9933"/>
            </a:solidFill>
            <a:ln w="3969" cap="flat">
              <a:noFill/>
              <a:prstDash val="solid"/>
              <a:miter/>
            </a:ln>
          </p:spPr>
          <p:txBody>
            <a:bodyPr rtlCol="0" anchor="ctr"/>
            <a:lstStyle/>
            <a:p>
              <a:endParaRPr lang="en-US"/>
            </a:p>
          </p:txBody>
        </p:sp>
        <p:sp>
          <p:nvSpPr>
            <p:cNvPr id="51" name="Graphic 1111" descr="Lock with solid fill">
              <a:extLst>
                <a:ext uri="{FF2B5EF4-FFF2-40B4-BE49-F238E27FC236}">
                  <a16:creationId xmlns:a16="http://schemas.microsoft.com/office/drawing/2014/main" id="{0BDD92C5-82E6-573C-7787-BC40FDC5D137}"/>
                </a:ext>
              </a:extLst>
            </p:cNvPr>
            <p:cNvSpPr/>
            <p:nvPr/>
          </p:nvSpPr>
          <p:spPr>
            <a:xfrm>
              <a:off x="2408750" y="3891770"/>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aphicFrame>
        <p:nvGraphicFramePr>
          <p:cNvPr id="53" name="Table 52">
            <a:extLst>
              <a:ext uri="{FF2B5EF4-FFF2-40B4-BE49-F238E27FC236}">
                <a16:creationId xmlns:a16="http://schemas.microsoft.com/office/drawing/2014/main" id="{675FFF31-3247-F703-FC9C-2A5E81237E54}"/>
              </a:ext>
            </a:extLst>
          </p:cNvPr>
          <p:cNvGraphicFramePr>
            <a:graphicFrameLocks noGrp="1"/>
          </p:cNvGraphicFramePr>
          <p:nvPr/>
        </p:nvGraphicFramePr>
        <p:xfrm>
          <a:off x="1695223" y="5132716"/>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r>
                        <a:rPr lang="en-US" sz="1600">
                          <a:solidFill>
                            <a:schemeClr val="tx1"/>
                          </a:solidFill>
                        </a:rPr>
                        <a:t>Index</a:t>
                      </a:r>
                      <a:r>
                        <a:rPr lang="en-US" sz="1600" baseline="-25000">
                          <a:solidFill>
                            <a:schemeClr val="tx1"/>
                          </a:solidFill>
                        </a:rPr>
                        <a:t>0</a:t>
                      </a:r>
                      <a:endParaRPr lang="en-US" sz="1600">
                        <a:solidFill>
                          <a:schemeClr val="tx1"/>
                        </a:solidFill>
                      </a:endParaRP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315063359"/>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grpSp>
        <p:nvGrpSpPr>
          <p:cNvPr id="56" name="Group 55">
            <a:extLst>
              <a:ext uri="{FF2B5EF4-FFF2-40B4-BE49-F238E27FC236}">
                <a16:creationId xmlns:a16="http://schemas.microsoft.com/office/drawing/2014/main" id="{D93A1ADE-EA30-ED2B-FEEA-D847E9A5F5C9}"/>
              </a:ext>
            </a:extLst>
          </p:cNvPr>
          <p:cNvGrpSpPr/>
          <p:nvPr/>
        </p:nvGrpSpPr>
        <p:grpSpPr>
          <a:xfrm>
            <a:off x="1723216" y="4906221"/>
            <a:ext cx="985502" cy="929703"/>
            <a:chOff x="1752859" y="4080433"/>
            <a:chExt cx="985502" cy="929703"/>
          </a:xfrm>
        </p:grpSpPr>
        <p:pic>
          <p:nvPicPr>
            <p:cNvPr id="54" name="Graphic 53" descr="Puppy with solid fill">
              <a:extLst>
                <a:ext uri="{FF2B5EF4-FFF2-40B4-BE49-F238E27FC236}">
                  <a16:creationId xmlns:a16="http://schemas.microsoft.com/office/drawing/2014/main" id="{6A35F69F-BBB2-5F66-5DB0-E7F4CEEB32B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52859" y="4664816"/>
              <a:ext cx="345320" cy="345320"/>
            </a:xfrm>
            <a:prstGeom prst="rect">
              <a:avLst/>
            </a:prstGeom>
          </p:spPr>
        </p:pic>
        <p:sp>
          <p:nvSpPr>
            <p:cNvPr id="55" name="Graphic 1111" descr="Lock with solid fill">
              <a:extLst>
                <a:ext uri="{FF2B5EF4-FFF2-40B4-BE49-F238E27FC236}">
                  <a16:creationId xmlns:a16="http://schemas.microsoft.com/office/drawing/2014/main" id="{30585A13-5E57-9963-312F-27DBA7814401}"/>
                </a:ext>
              </a:extLst>
            </p:cNvPr>
            <p:cNvSpPr/>
            <p:nvPr/>
          </p:nvSpPr>
          <p:spPr>
            <a:xfrm>
              <a:off x="2462871" y="4080433"/>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302156A-8573-DEC4-1A68-8809CF925787}"/>
              </a:ext>
            </a:extLst>
          </p:cNvPr>
          <p:cNvSpPr txBox="1"/>
          <p:nvPr/>
        </p:nvSpPr>
        <p:spPr>
          <a:xfrm>
            <a:off x="3017584" y="946662"/>
            <a:ext cx="6821055" cy="369332"/>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i="0" u="none" strike="noStrike">
                <a:solidFill>
                  <a:srgbClr val="000000"/>
                </a:solidFill>
                <a:effectLst/>
              </a:rPr>
              <a:t>Client always creates </a:t>
            </a:r>
            <a:r>
              <a:rPr lang="en-US" b="1" i="0" u="none" strike="noStrike">
                <a:solidFill>
                  <a:srgbClr val="000000"/>
                </a:solidFill>
                <a:effectLst/>
              </a:rPr>
              <a:t>index</a:t>
            </a:r>
            <a:r>
              <a:rPr lang="en-US" b="1" i="0" u="none" strike="noStrike" baseline="-25000">
                <a:solidFill>
                  <a:srgbClr val="000000"/>
                </a:solidFill>
                <a:effectLst/>
              </a:rPr>
              <a:t>0</a:t>
            </a:r>
            <a:r>
              <a:rPr lang="en-US" i="0" u="none" strike="noStrike">
                <a:solidFill>
                  <a:srgbClr val="000000"/>
                </a:solidFill>
                <a:effectLst/>
              </a:rPr>
              <a:t> for a new update</a:t>
            </a:r>
          </a:p>
        </p:txBody>
      </p:sp>
      <p:sp>
        <p:nvSpPr>
          <p:cNvPr id="14" name="TextBox 13">
            <a:extLst>
              <a:ext uri="{FF2B5EF4-FFF2-40B4-BE49-F238E27FC236}">
                <a16:creationId xmlns:a16="http://schemas.microsoft.com/office/drawing/2014/main" id="{36AFC7BC-9C53-25E3-938B-649A09F4B793}"/>
              </a:ext>
            </a:extLst>
          </p:cNvPr>
          <p:cNvSpPr txBox="1"/>
          <p:nvPr/>
        </p:nvSpPr>
        <p:spPr>
          <a:xfrm>
            <a:off x="9208084" y="8567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spTree>
    <p:custDataLst>
      <p:tags r:id="rId1"/>
    </p:custDataLst>
    <p:extLst>
      <p:ext uri="{BB962C8B-B14F-4D97-AF65-F5344CB8AC3E}">
        <p14:creationId xmlns:p14="http://schemas.microsoft.com/office/powerpoint/2010/main" val="1686664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3.54167E-6 2.96296E-6 L 0.50143 0.00509 " pathEditMode="relative" rAng="0" ptsTypes="AA">
                                      <p:cBhvr>
                                        <p:cTn id="9" dur="2000" fill="hold"/>
                                        <p:tgtEl>
                                          <p:spTgt spid="49"/>
                                        </p:tgtEl>
                                        <p:attrNameLst>
                                          <p:attrName>ppt_x</p:attrName>
                                          <p:attrName>ppt_y</p:attrName>
                                        </p:attrNameLst>
                                      </p:cBhvr>
                                      <p:rCtr x="25065" y="255"/>
                                    </p:animMotion>
                                  </p:childTnLst>
                                </p:cTn>
                              </p:par>
                              <p:par>
                                <p:cTn id="10" presetID="42" presetClass="path" presetSubtype="0" accel="50000" decel="50000" fill="hold" nodeType="withEffect">
                                  <p:stCondLst>
                                    <p:cond delay="0"/>
                                  </p:stCondLst>
                                  <p:childTnLst>
                                    <p:animMotion origin="layout" path="M -2.91667E-6 -2.59259E-6 L 0.50144 0.00139 " pathEditMode="relative" rAng="0" ptsTypes="AA">
                                      <p:cBhvr>
                                        <p:cTn id="11" dur="2000" fill="hold"/>
                                        <p:tgtEl>
                                          <p:spTgt spid="52"/>
                                        </p:tgtEl>
                                        <p:attrNameLst>
                                          <p:attrName>ppt_x</p:attrName>
                                          <p:attrName>ppt_y</p:attrName>
                                        </p:attrNameLst>
                                      </p:cBhvr>
                                      <p:rCtr x="25065" y="69"/>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par>
                          <p:cTn id="18" fill="hold">
                            <p:stCondLst>
                              <p:cond delay="0"/>
                            </p:stCondLst>
                            <p:childTnLst>
                              <p:par>
                                <p:cTn id="19" presetID="42" presetClass="path" presetSubtype="0" accel="50000" decel="50000" fill="hold" nodeType="afterEffect">
                                  <p:stCondLst>
                                    <p:cond delay="0"/>
                                  </p:stCondLst>
                                  <p:childTnLst>
                                    <p:animMotion origin="layout" path="M 4.58333E-6 -3.7037E-7 L 0.50143 0.00509 " pathEditMode="relative" rAng="0" ptsTypes="AA">
                                      <p:cBhvr>
                                        <p:cTn id="20" dur="2000" fill="hold"/>
                                        <p:tgtEl>
                                          <p:spTgt spid="53"/>
                                        </p:tgtEl>
                                        <p:attrNameLst>
                                          <p:attrName>ppt_x</p:attrName>
                                          <p:attrName>ppt_y</p:attrName>
                                        </p:attrNameLst>
                                      </p:cBhvr>
                                      <p:rCtr x="25065" y="255"/>
                                    </p:animMotion>
                                  </p:childTnLst>
                                </p:cTn>
                              </p:par>
                              <p:par>
                                <p:cTn id="21" presetID="42" presetClass="path" presetSubtype="0" accel="50000" decel="50000" fill="hold" nodeType="withEffect">
                                  <p:stCondLst>
                                    <p:cond delay="0"/>
                                  </p:stCondLst>
                                  <p:childTnLst>
                                    <p:animMotion origin="layout" path="M -6.25E-7 -1.85185E-6 L 0.50287 -0.00046 " pathEditMode="relative" rAng="0" ptsTypes="AA">
                                      <p:cBhvr>
                                        <p:cTn id="22" dur="2000" fill="hold"/>
                                        <p:tgtEl>
                                          <p:spTgt spid="56"/>
                                        </p:tgtEl>
                                        <p:attrNameLst>
                                          <p:attrName>ppt_x</p:attrName>
                                          <p:attrName>ppt_y</p:attrName>
                                        </p:attrNameLst>
                                      </p:cBhvr>
                                      <p:rCtr x="2514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4C8-87B8-6673-7ABF-DF8FB36B8F37}"/>
              </a:ext>
            </a:extLst>
          </p:cNvPr>
          <p:cNvSpPr txBox="1">
            <a:spLocks/>
          </p:cNvSpPr>
          <p:nvPr/>
        </p:nvSpPr>
        <p:spPr>
          <a:xfrm>
            <a:off x="546367" y="199760"/>
            <a:ext cx="11474647"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SDa : Static to Dynamic Compiler with FP+BP </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5" name="TextBox 4">
            <a:extLst>
              <a:ext uri="{FF2B5EF4-FFF2-40B4-BE49-F238E27FC236}">
                <a16:creationId xmlns:a16="http://schemas.microsoft.com/office/drawing/2014/main" id="{E3E63FB8-D63E-863C-B607-8F65F04FD728}"/>
              </a:ext>
            </a:extLst>
          </p:cNvPr>
          <p:cNvSpPr txBox="1"/>
          <p:nvPr/>
        </p:nvSpPr>
        <p:spPr>
          <a:xfrm>
            <a:off x="353816" y="964898"/>
            <a:ext cx="11979697" cy="461665"/>
          </a:xfrm>
          <a:prstGeom prst="rect">
            <a:avLst/>
          </a:prstGeom>
          <a:noFill/>
        </p:spPr>
        <p:txBody>
          <a:bodyPr wrap="square" rtlCol="0">
            <a:spAutoFit/>
          </a:bodyPr>
          <a:lstStyle/>
          <a:p>
            <a:r>
              <a:rPr lang="en-US" sz="2400" b="1"/>
              <a:t>   </a:t>
            </a:r>
            <a:r>
              <a:rPr lang="en-US" sz="2400" b="1" u="sng"/>
              <a:t>High-level idea:</a:t>
            </a:r>
            <a:endParaRPr lang="en-US" sz="2000"/>
          </a:p>
        </p:txBody>
      </p:sp>
      <p:graphicFrame>
        <p:nvGraphicFramePr>
          <p:cNvPr id="49" name="Table 48">
            <a:extLst>
              <a:ext uri="{FF2B5EF4-FFF2-40B4-BE49-F238E27FC236}">
                <a16:creationId xmlns:a16="http://schemas.microsoft.com/office/drawing/2014/main" id="{A461F36B-EC96-2194-AD0D-27F45FD0532D}"/>
              </a:ext>
            </a:extLst>
          </p:cNvPr>
          <p:cNvGraphicFramePr>
            <a:graphicFrameLocks noGrp="1"/>
          </p:cNvGraphicFramePr>
          <p:nvPr>
            <p:extLst>
              <p:ext uri="{D42A27DB-BD31-4B8C-83A1-F6EECF244321}">
                <p14:modId xmlns:p14="http://schemas.microsoft.com/office/powerpoint/2010/main" val="1124972499"/>
              </p:ext>
            </p:extLst>
          </p:nvPr>
        </p:nvGraphicFramePr>
        <p:xfrm>
          <a:off x="7834851" y="4200436"/>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Index</a:t>
                      </a:r>
                      <a:r>
                        <a:rPr lang="en-US" sz="1600" baseline="-25000">
                          <a:solidFill>
                            <a:schemeClr val="tx1"/>
                          </a:solidFill>
                        </a:rPr>
                        <a:t>0</a:t>
                      </a:r>
                      <a:endParaRPr lang="en-US" sz="1600">
                        <a:solidFill>
                          <a:schemeClr val="tx1"/>
                        </a:solidFill>
                      </a:endParaRP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1737656025"/>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F1</a:t>
                      </a:r>
                    </a:p>
                  </a:txBody>
                  <a:tcPr>
                    <a:solidFill>
                      <a:schemeClr val="bg2"/>
                    </a:solidFill>
                  </a:tcPr>
                </a:tc>
                <a:extLst>
                  <a:ext uri="{0D108BD9-81ED-4DB2-BD59-A6C34878D82A}">
                    <a16:rowId xmlns:a16="http://schemas.microsoft.com/office/drawing/2014/main" val="3430154721"/>
                  </a:ext>
                </a:extLst>
              </a:tr>
            </a:tbl>
          </a:graphicData>
        </a:graphic>
      </p:graphicFrame>
      <p:grpSp>
        <p:nvGrpSpPr>
          <p:cNvPr id="52" name="Group 51">
            <a:extLst>
              <a:ext uri="{FF2B5EF4-FFF2-40B4-BE49-F238E27FC236}">
                <a16:creationId xmlns:a16="http://schemas.microsoft.com/office/drawing/2014/main" id="{7F4D5AC4-FC31-B083-3E12-1877A849B7D1}"/>
              </a:ext>
            </a:extLst>
          </p:cNvPr>
          <p:cNvGrpSpPr/>
          <p:nvPr/>
        </p:nvGrpSpPr>
        <p:grpSpPr>
          <a:xfrm>
            <a:off x="7910299" y="3916361"/>
            <a:ext cx="905131" cy="945440"/>
            <a:chOff x="1779109" y="3891770"/>
            <a:chExt cx="905131" cy="945440"/>
          </a:xfrm>
        </p:grpSpPr>
        <p:sp>
          <p:nvSpPr>
            <p:cNvPr id="3" name="caticon" descr="Cat with solid fill">
              <a:extLst>
                <a:ext uri="{FF2B5EF4-FFF2-40B4-BE49-F238E27FC236}">
                  <a16:creationId xmlns:a16="http://schemas.microsoft.com/office/drawing/2014/main" id="{6B30EC31-D236-6872-961D-52A6F5CA804A}"/>
                </a:ext>
              </a:extLst>
            </p:cNvPr>
            <p:cNvSpPr/>
            <p:nvPr/>
          </p:nvSpPr>
          <p:spPr>
            <a:xfrm>
              <a:off x="1779109" y="4586411"/>
              <a:ext cx="246370" cy="250799"/>
            </a:xfrm>
            <a:custGeom>
              <a:avLst/>
              <a:gdLst>
                <a:gd name="connsiteX0" fmla="*/ 243947 w 246370"/>
                <a:gd name="connsiteY0" fmla="*/ 52240 h 250799"/>
                <a:gd name="connsiteX1" fmla="*/ 210020 w 246370"/>
                <a:gd name="connsiteY1" fmla="*/ 14270 h 250799"/>
                <a:gd name="connsiteX2" fmla="*/ 210020 w 246370"/>
                <a:gd name="connsiteY2" fmla="*/ 3066 h 250799"/>
                <a:gd name="connsiteX3" fmla="*/ 203154 w 246370"/>
                <a:gd name="connsiteY3" fmla="*/ 888 h 250799"/>
                <a:gd name="connsiteX4" fmla="*/ 147418 w 246370"/>
                <a:gd name="connsiteY4" fmla="*/ 41036 h 250799"/>
                <a:gd name="connsiteX5" fmla="*/ 137321 w 246370"/>
                <a:gd name="connsiteY5" fmla="*/ 59086 h 250799"/>
                <a:gd name="connsiteX6" fmla="*/ 137321 w 246370"/>
                <a:gd name="connsiteY6" fmla="*/ 60954 h 250799"/>
                <a:gd name="connsiteX7" fmla="*/ 44427 w 246370"/>
                <a:gd name="connsiteY7" fmla="*/ 182330 h 250799"/>
                <a:gd name="connsiteX8" fmla="*/ 47255 w 246370"/>
                <a:gd name="connsiteY8" fmla="*/ 211274 h 250799"/>
                <a:gd name="connsiteX9" fmla="*/ 44427 w 246370"/>
                <a:gd name="connsiteY9" fmla="*/ 209407 h 250799"/>
                <a:gd name="connsiteX10" fmla="*/ 24233 w 246370"/>
                <a:gd name="connsiteY10" fmla="*/ 154320 h 250799"/>
                <a:gd name="connsiteX11" fmla="*/ 38773 w 246370"/>
                <a:gd name="connsiteY11" fmla="*/ 119775 h 250799"/>
                <a:gd name="connsiteX12" fmla="*/ 40792 w 246370"/>
                <a:gd name="connsiteY12" fmla="*/ 63755 h 250799"/>
                <a:gd name="connsiteX13" fmla="*/ 23829 w 246370"/>
                <a:gd name="connsiteY13" fmla="*/ 63755 h 250799"/>
                <a:gd name="connsiteX14" fmla="*/ 23829 w 246370"/>
                <a:gd name="connsiteY14" fmla="*/ 76826 h 250799"/>
                <a:gd name="connsiteX15" fmla="*/ 17367 w 246370"/>
                <a:gd name="connsiteY15" fmla="*/ 111372 h 250799"/>
                <a:gd name="connsiteX16" fmla="*/ 0 w 246370"/>
                <a:gd name="connsiteY16" fmla="*/ 154320 h 250799"/>
                <a:gd name="connsiteX17" fmla="*/ 28272 w 246370"/>
                <a:gd name="connsiteY17" fmla="*/ 223412 h 250799"/>
                <a:gd name="connsiteX18" fmla="*/ 55736 w 246370"/>
                <a:gd name="connsiteY18" fmla="*/ 234616 h 250799"/>
                <a:gd name="connsiteX19" fmla="*/ 76738 w 246370"/>
                <a:gd name="connsiteY19" fmla="*/ 250799 h 250799"/>
                <a:gd name="connsiteX20" fmla="*/ 125204 w 246370"/>
                <a:gd name="connsiteY20" fmla="*/ 250799 h 250799"/>
                <a:gd name="connsiteX21" fmla="*/ 137321 w 246370"/>
                <a:gd name="connsiteY21" fmla="*/ 241462 h 250799"/>
                <a:gd name="connsiteX22" fmla="*/ 126820 w 246370"/>
                <a:gd name="connsiteY22" fmla="*/ 232126 h 250799"/>
                <a:gd name="connsiteX23" fmla="*/ 113088 w 246370"/>
                <a:gd name="connsiteY23" fmla="*/ 232126 h 250799"/>
                <a:gd name="connsiteX24" fmla="*/ 141360 w 246370"/>
                <a:gd name="connsiteY24" fmla="*/ 188555 h 250799"/>
                <a:gd name="connsiteX25" fmla="*/ 118338 w 246370"/>
                <a:gd name="connsiteY25" fmla="*/ 152142 h 250799"/>
                <a:gd name="connsiteX26" fmla="*/ 115915 w 246370"/>
                <a:gd name="connsiteY26" fmla="*/ 145917 h 250799"/>
                <a:gd name="connsiteX27" fmla="*/ 123993 w 246370"/>
                <a:gd name="connsiteY27" fmla="*/ 144050 h 250799"/>
                <a:gd name="connsiteX28" fmla="*/ 153476 w 246370"/>
                <a:gd name="connsiteY28" fmla="*/ 188555 h 250799"/>
                <a:gd name="connsiteX29" fmla="*/ 145399 w 246370"/>
                <a:gd name="connsiteY29" fmla="*/ 218121 h 250799"/>
                <a:gd name="connsiteX30" fmla="*/ 145399 w 246370"/>
                <a:gd name="connsiteY30" fmla="*/ 241462 h 250799"/>
                <a:gd name="connsiteX31" fmla="*/ 157515 w 246370"/>
                <a:gd name="connsiteY31" fmla="*/ 250799 h 250799"/>
                <a:gd name="connsiteX32" fmla="*/ 169632 w 246370"/>
                <a:gd name="connsiteY32" fmla="*/ 241462 h 250799"/>
                <a:gd name="connsiteX33" fmla="*/ 169632 w 246370"/>
                <a:gd name="connsiteY33" fmla="*/ 212830 h 250799"/>
                <a:gd name="connsiteX34" fmla="*/ 177710 w 246370"/>
                <a:gd name="connsiteY34" fmla="*/ 204427 h 250799"/>
                <a:gd name="connsiteX35" fmla="*/ 177710 w 246370"/>
                <a:gd name="connsiteY35" fmla="*/ 241462 h 250799"/>
                <a:gd name="connsiteX36" fmla="*/ 189826 w 246370"/>
                <a:gd name="connsiteY36" fmla="*/ 250799 h 250799"/>
                <a:gd name="connsiteX37" fmla="*/ 201943 w 246370"/>
                <a:gd name="connsiteY37" fmla="*/ 241462 h 250799"/>
                <a:gd name="connsiteX38" fmla="*/ 201943 w 246370"/>
                <a:gd name="connsiteY38" fmla="*/ 158677 h 250799"/>
                <a:gd name="connsiteX39" fmla="*/ 205982 w 246370"/>
                <a:gd name="connsiteY39" fmla="*/ 135647 h 250799"/>
                <a:gd name="connsiteX40" fmla="*/ 197904 w 246370"/>
                <a:gd name="connsiteY40" fmla="*/ 95188 h 250799"/>
                <a:gd name="connsiteX41" fmla="*/ 214059 w 246370"/>
                <a:gd name="connsiteY41" fmla="*/ 82739 h 250799"/>
                <a:gd name="connsiteX42" fmla="*/ 246370 w 246370"/>
                <a:gd name="connsiteY42" fmla="*/ 57842 h 250799"/>
                <a:gd name="connsiteX43" fmla="*/ 243947 w 246370"/>
                <a:gd name="connsiteY43" fmla="*/ 52240 h 25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6370" h="250799">
                  <a:moveTo>
                    <a:pt x="243947" y="52240"/>
                  </a:moveTo>
                  <a:lnTo>
                    <a:pt x="210020" y="14270"/>
                  </a:lnTo>
                  <a:lnTo>
                    <a:pt x="210020" y="3066"/>
                  </a:lnTo>
                  <a:cubicBezTo>
                    <a:pt x="210020" y="265"/>
                    <a:pt x="205578" y="-979"/>
                    <a:pt x="203154" y="888"/>
                  </a:cubicBezTo>
                  <a:lnTo>
                    <a:pt x="147418" y="41036"/>
                  </a:lnTo>
                  <a:cubicBezTo>
                    <a:pt x="140956" y="45704"/>
                    <a:pt x="137321" y="52240"/>
                    <a:pt x="137321" y="59086"/>
                  </a:cubicBezTo>
                  <a:lnTo>
                    <a:pt x="137321" y="60954"/>
                  </a:lnTo>
                  <a:cubicBezTo>
                    <a:pt x="137321" y="87408"/>
                    <a:pt x="44427" y="98300"/>
                    <a:pt x="44427" y="182330"/>
                  </a:cubicBezTo>
                  <a:cubicBezTo>
                    <a:pt x="44427" y="193534"/>
                    <a:pt x="45235" y="203182"/>
                    <a:pt x="47255" y="211274"/>
                  </a:cubicBezTo>
                  <a:cubicBezTo>
                    <a:pt x="46447" y="210651"/>
                    <a:pt x="45639" y="210029"/>
                    <a:pt x="44427" y="209407"/>
                  </a:cubicBezTo>
                  <a:cubicBezTo>
                    <a:pt x="35138" y="202560"/>
                    <a:pt x="24233" y="187310"/>
                    <a:pt x="24233" y="154320"/>
                  </a:cubicBezTo>
                  <a:cubicBezTo>
                    <a:pt x="24233" y="142805"/>
                    <a:pt x="31503" y="130979"/>
                    <a:pt x="38773" y="119775"/>
                  </a:cubicBezTo>
                  <a:cubicBezTo>
                    <a:pt x="50082" y="101724"/>
                    <a:pt x="63006" y="81183"/>
                    <a:pt x="40792" y="63755"/>
                  </a:cubicBezTo>
                  <a:cubicBezTo>
                    <a:pt x="35946" y="60020"/>
                    <a:pt x="28272" y="60020"/>
                    <a:pt x="23829" y="63755"/>
                  </a:cubicBezTo>
                  <a:cubicBezTo>
                    <a:pt x="18983" y="67489"/>
                    <a:pt x="18983" y="73403"/>
                    <a:pt x="23829" y="76826"/>
                  </a:cubicBezTo>
                  <a:cubicBezTo>
                    <a:pt x="33119" y="83984"/>
                    <a:pt x="29080" y="92387"/>
                    <a:pt x="17367" y="111372"/>
                  </a:cubicBezTo>
                  <a:cubicBezTo>
                    <a:pt x="8885" y="124132"/>
                    <a:pt x="0" y="138759"/>
                    <a:pt x="0" y="154320"/>
                  </a:cubicBezTo>
                  <a:cubicBezTo>
                    <a:pt x="0" y="186376"/>
                    <a:pt x="9693" y="209718"/>
                    <a:pt x="28272" y="223412"/>
                  </a:cubicBezTo>
                  <a:cubicBezTo>
                    <a:pt x="37965" y="230570"/>
                    <a:pt x="48466" y="233371"/>
                    <a:pt x="55736" y="234616"/>
                  </a:cubicBezTo>
                  <a:cubicBezTo>
                    <a:pt x="63410" y="247064"/>
                    <a:pt x="72699" y="250799"/>
                    <a:pt x="76738" y="250799"/>
                  </a:cubicBezTo>
                  <a:lnTo>
                    <a:pt x="125204" y="250799"/>
                  </a:lnTo>
                  <a:cubicBezTo>
                    <a:pt x="132071" y="250799"/>
                    <a:pt x="137321" y="246753"/>
                    <a:pt x="137321" y="241462"/>
                  </a:cubicBezTo>
                  <a:cubicBezTo>
                    <a:pt x="137321" y="236794"/>
                    <a:pt x="132878" y="232748"/>
                    <a:pt x="126820" y="232126"/>
                  </a:cubicBezTo>
                  <a:lnTo>
                    <a:pt x="113088" y="232126"/>
                  </a:lnTo>
                  <a:cubicBezTo>
                    <a:pt x="128436" y="225590"/>
                    <a:pt x="141360" y="212208"/>
                    <a:pt x="141360" y="188555"/>
                  </a:cubicBezTo>
                  <a:cubicBezTo>
                    <a:pt x="141360" y="168014"/>
                    <a:pt x="136109" y="159611"/>
                    <a:pt x="118338" y="152142"/>
                  </a:cubicBezTo>
                  <a:cubicBezTo>
                    <a:pt x="115511" y="150897"/>
                    <a:pt x="114300" y="148096"/>
                    <a:pt x="115915" y="145917"/>
                  </a:cubicBezTo>
                  <a:cubicBezTo>
                    <a:pt x="117531" y="143739"/>
                    <a:pt x="121166" y="142805"/>
                    <a:pt x="123993" y="144050"/>
                  </a:cubicBezTo>
                  <a:cubicBezTo>
                    <a:pt x="148630" y="154009"/>
                    <a:pt x="153476" y="168014"/>
                    <a:pt x="153476" y="188555"/>
                  </a:cubicBezTo>
                  <a:cubicBezTo>
                    <a:pt x="153476" y="199759"/>
                    <a:pt x="150649" y="209718"/>
                    <a:pt x="145399" y="218121"/>
                  </a:cubicBezTo>
                  <a:lnTo>
                    <a:pt x="145399" y="241462"/>
                  </a:lnTo>
                  <a:cubicBezTo>
                    <a:pt x="145399" y="246753"/>
                    <a:pt x="150649" y="250799"/>
                    <a:pt x="157515" y="250799"/>
                  </a:cubicBezTo>
                  <a:cubicBezTo>
                    <a:pt x="164381" y="250799"/>
                    <a:pt x="169632" y="246753"/>
                    <a:pt x="169632" y="241462"/>
                  </a:cubicBezTo>
                  <a:lnTo>
                    <a:pt x="169632" y="212830"/>
                  </a:lnTo>
                  <a:cubicBezTo>
                    <a:pt x="172459" y="210340"/>
                    <a:pt x="175286" y="207539"/>
                    <a:pt x="177710" y="204427"/>
                  </a:cubicBezTo>
                  <a:lnTo>
                    <a:pt x="177710" y="241462"/>
                  </a:lnTo>
                  <a:cubicBezTo>
                    <a:pt x="177710" y="246753"/>
                    <a:pt x="182960" y="250799"/>
                    <a:pt x="189826" y="250799"/>
                  </a:cubicBezTo>
                  <a:cubicBezTo>
                    <a:pt x="196692" y="250799"/>
                    <a:pt x="201943" y="246753"/>
                    <a:pt x="201943" y="241462"/>
                  </a:cubicBezTo>
                  <a:lnTo>
                    <a:pt x="201943" y="158677"/>
                  </a:lnTo>
                  <a:cubicBezTo>
                    <a:pt x="204770" y="149341"/>
                    <a:pt x="205982" y="141249"/>
                    <a:pt x="205982" y="135647"/>
                  </a:cubicBezTo>
                  <a:cubicBezTo>
                    <a:pt x="205982" y="111060"/>
                    <a:pt x="197904" y="108571"/>
                    <a:pt x="197904" y="95188"/>
                  </a:cubicBezTo>
                  <a:cubicBezTo>
                    <a:pt x="197904" y="88341"/>
                    <a:pt x="205174" y="82739"/>
                    <a:pt x="214059" y="82739"/>
                  </a:cubicBezTo>
                  <a:cubicBezTo>
                    <a:pt x="231830" y="82739"/>
                    <a:pt x="246370" y="71535"/>
                    <a:pt x="246370" y="57842"/>
                  </a:cubicBezTo>
                  <a:cubicBezTo>
                    <a:pt x="246370" y="55663"/>
                    <a:pt x="245562" y="53796"/>
                    <a:pt x="243947" y="52240"/>
                  </a:cubicBezTo>
                  <a:close/>
                </a:path>
              </a:pathLst>
            </a:custGeom>
            <a:solidFill>
              <a:srgbClr val="FF9933"/>
            </a:solidFill>
            <a:ln w="3969" cap="flat">
              <a:noFill/>
              <a:prstDash val="solid"/>
              <a:miter/>
            </a:ln>
          </p:spPr>
          <p:txBody>
            <a:bodyPr rtlCol="0" anchor="ctr"/>
            <a:lstStyle/>
            <a:p>
              <a:endParaRPr lang="en-US"/>
            </a:p>
          </p:txBody>
        </p:sp>
        <p:sp>
          <p:nvSpPr>
            <p:cNvPr id="51" name="Graphic 1111" descr="Lock with solid fill">
              <a:extLst>
                <a:ext uri="{FF2B5EF4-FFF2-40B4-BE49-F238E27FC236}">
                  <a16:creationId xmlns:a16="http://schemas.microsoft.com/office/drawing/2014/main" id="{0BDD92C5-82E6-573C-7787-BC40FDC5D137}"/>
                </a:ext>
              </a:extLst>
            </p:cNvPr>
            <p:cNvSpPr/>
            <p:nvPr/>
          </p:nvSpPr>
          <p:spPr>
            <a:xfrm>
              <a:off x="2408750" y="3891770"/>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aphicFrame>
        <p:nvGraphicFramePr>
          <p:cNvPr id="53" name="Table 52">
            <a:extLst>
              <a:ext uri="{FF2B5EF4-FFF2-40B4-BE49-F238E27FC236}">
                <a16:creationId xmlns:a16="http://schemas.microsoft.com/office/drawing/2014/main" id="{675FFF31-3247-F703-FC9C-2A5E81237E54}"/>
              </a:ext>
            </a:extLst>
          </p:cNvPr>
          <p:cNvGraphicFramePr>
            <a:graphicFrameLocks noGrp="1"/>
          </p:cNvGraphicFramePr>
          <p:nvPr>
            <p:extLst>
              <p:ext uri="{D42A27DB-BD31-4B8C-83A1-F6EECF244321}">
                <p14:modId xmlns:p14="http://schemas.microsoft.com/office/powerpoint/2010/main" val="2799887203"/>
              </p:ext>
            </p:extLst>
          </p:nvPr>
        </p:nvGraphicFramePr>
        <p:xfrm>
          <a:off x="7826413" y="5157307"/>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r>
                        <a:rPr lang="en-US" sz="1600">
                          <a:solidFill>
                            <a:schemeClr val="tx1"/>
                          </a:solidFill>
                        </a:rPr>
                        <a:t>Index</a:t>
                      </a:r>
                      <a:r>
                        <a:rPr lang="en-US" sz="1600" baseline="-25000">
                          <a:solidFill>
                            <a:schemeClr val="tx1"/>
                          </a:solidFill>
                        </a:rPr>
                        <a:t>0</a:t>
                      </a:r>
                      <a:endParaRPr lang="en-US" sz="1600">
                        <a:solidFill>
                          <a:schemeClr val="tx1"/>
                        </a:solidFill>
                      </a:endParaRP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315063359"/>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grpSp>
        <p:nvGrpSpPr>
          <p:cNvPr id="56" name="Group 55">
            <a:extLst>
              <a:ext uri="{FF2B5EF4-FFF2-40B4-BE49-F238E27FC236}">
                <a16:creationId xmlns:a16="http://schemas.microsoft.com/office/drawing/2014/main" id="{D93A1ADE-EA30-ED2B-FEEA-D847E9A5F5C9}"/>
              </a:ext>
            </a:extLst>
          </p:cNvPr>
          <p:cNvGrpSpPr/>
          <p:nvPr/>
        </p:nvGrpSpPr>
        <p:grpSpPr>
          <a:xfrm>
            <a:off x="7854406" y="4930812"/>
            <a:ext cx="985502" cy="929703"/>
            <a:chOff x="1752859" y="4080433"/>
            <a:chExt cx="985502" cy="929703"/>
          </a:xfrm>
        </p:grpSpPr>
        <p:pic>
          <p:nvPicPr>
            <p:cNvPr id="54" name="Graphic 53" descr="Puppy with solid fill">
              <a:extLst>
                <a:ext uri="{FF2B5EF4-FFF2-40B4-BE49-F238E27FC236}">
                  <a16:creationId xmlns:a16="http://schemas.microsoft.com/office/drawing/2014/main" id="{6A35F69F-BBB2-5F66-5DB0-E7F4CEEB32B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52859" y="4664816"/>
              <a:ext cx="345320" cy="345320"/>
            </a:xfrm>
            <a:prstGeom prst="rect">
              <a:avLst/>
            </a:prstGeom>
          </p:spPr>
        </p:pic>
        <p:sp>
          <p:nvSpPr>
            <p:cNvPr id="55" name="Graphic 1111" descr="Lock with solid fill">
              <a:extLst>
                <a:ext uri="{FF2B5EF4-FFF2-40B4-BE49-F238E27FC236}">
                  <a16:creationId xmlns:a16="http://schemas.microsoft.com/office/drawing/2014/main" id="{30585A13-5E57-9963-312F-27DBA7814401}"/>
                </a:ext>
              </a:extLst>
            </p:cNvPr>
            <p:cNvSpPr/>
            <p:nvPr/>
          </p:nvSpPr>
          <p:spPr>
            <a:xfrm>
              <a:off x="2462871" y="4080433"/>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302156A-8573-DEC4-1A68-8809CF925787}"/>
              </a:ext>
            </a:extLst>
          </p:cNvPr>
          <p:cNvSpPr txBox="1"/>
          <p:nvPr/>
        </p:nvSpPr>
        <p:spPr>
          <a:xfrm>
            <a:off x="3017584" y="946662"/>
            <a:ext cx="6821055" cy="923330"/>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i="0" u="none" strike="noStrike">
                <a:solidFill>
                  <a:srgbClr val="000000"/>
                </a:solidFill>
                <a:effectLst/>
              </a:rPr>
              <a:t>Client always creates </a:t>
            </a:r>
            <a:r>
              <a:rPr lang="en-US" b="1" i="0" u="none" strike="noStrike">
                <a:solidFill>
                  <a:srgbClr val="000000"/>
                </a:solidFill>
                <a:effectLst/>
              </a:rPr>
              <a:t>index</a:t>
            </a:r>
            <a:r>
              <a:rPr lang="en-US" b="1" i="0" u="none" strike="noStrike" baseline="-25000">
                <a:solidFill>
                  <a:srgbClr val="000000"/>
                </a:solidFill>
                <a:effectLst/>
              </a:rPr>
              <a:t>0</a:t>
            </a:r>
            <a:r>
              <a:rPr lang="en-US" i="0" u="none" strike="noStrike">
                <a:solidFill>
                  <a:srgbClr val="000000"/>
                </a:solidFill>
                <a:effectLst/>
              </a:rPr>
              <a:t> for a new update</a:t>
            </a:r>
          </a:p>
          <a:p>
            <a:pPr marL="342900" indent="-342900">
              <a:buFont typeface="+mj-lt"/>
              <a:buAutoNum type="arabicPeriod"/>
            </a:pPr>
            <a:r>
              <a:rPr lang="en-US">
                <a:solidFill>
                  <a:srgbClr val="000000"/>
                </a:solidFill>
              </a:rPr>
              <a:t>Whenever</a:t>
            </a:r>
            <a:r>
              <a:rPr lang="en-US" b="1">
                <a:solidFill>
                  <a:srgbClr val="000000"/>
                </a:solidFill>
              </a:rPr>
              <a:t> two </a:t>
            </a:r>
            <a:r>
              <a:rPr lang="en-US">
                <a:solidFill>
                  <a:srgbClr val="000000"/>
                </a:solidFill>
              </a:rPr>
              <a:t>indices of </a:t>
            </a:r>
            <a:r>
              <a:rPr lang="en-US" b="1">
                <a:solidFill>
                  <a:srgbClr val="000000"/>
                </a:solidFill>
              </a:rPr>
              <a:t>same size </a:t>
            </a:r>
            <a:r>
              <a:rPr lang="en-US">
                <a:solidFill>
                  <a:srgbClr val="000000"/>
                </a:solidFill>
              </a:rPr>
              <a:t>exist, they are </a:t>
            </a:r>
            <a:r>
              <a:rPr lang="en-US" b="1">
                <a:solidFill>
                  <a:srgbClr val="000000"/>
                </a:solidFill>
              </a:rPr>
              <a:t>merged</a:t>
            </a:r>
          </a:p>
          <a:p>
            <a:pPr marL="342900" indent="-342900">
              <a:buFont typeface="Arial" panose="020B0604020202020204" pitchFamily="34" charset="0"/>
              <a:buChar char="•"/>
            </a:pPr>
            <a:endParaRPr lang="en-US"/>
          </a:p>
        </p:txBody>
      </p:sp>
      <p:sp>
        <p:nvSpPr>
          <p:cNvPr id="14" name="TextBox 13">
            <a:extLst>
              <a:ext uri="{FF2B5EF4-FFF2-40B4-BE49-F238E27FC236}">
                <a16:creationId xmlns:a16="http://schemas.microsoft.com/office/drawing/2014/main" id="{36AFC7BC-9C53-25E3-938B-649A09F4B793}"/>
              </a:ext>
            </a:extLst>
          </p:cNvPr>
          <p:cNvSpPr txBox="1"/>
          <p:nvPr/>
        </p:nvSpPr>
        <p:spPr>
          <a:xfrm>
            <a:off x="9208084" y="8567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spTree>
    <p:custDataLst>
      <p:tags r:id="rId1"/>
    </p:custDataLst>
    <p:extLst>
      <p:ext uri="{BB962C8B-B14F-4D97-AF65-F5344CB8AC3E}">
        <p14:creationId xmlns:p14="http://schemas.microsoft.com/office/powerpoint/2010/main" val="49023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1.04167E-6 -7.40741E-7 L -0.47969 0.00671 " pathEditMode="relative" rAng="0" ptsTypes="AA">
                                      <p:cBhvr>
                                        <p:cTn id="9" dur="2000" fill="hold"/>
                                        <p:tgtEl>
                                          <p:spTgt spid="49"/>
                                        </p:tgtEl>
                                        <p:attrNameLst>
                                          <p:attrName>ppt_x</p:attrName>
                                          <p:attrName>ppt_y</p:attrName>
                                        </p:attrNameLst>
                                      </p:cBhvr>
                                      <p:rCtr x="-23984" y="324"/>
                                    </p:animMotion>
                                  </p:childTnLst>
                                </p:cTn>
                              </p:par>
                              <p:par>
                                <p:cTn id="10" presetID="42" presetClass="path" presetSubtype="0" accel="50000" decel="50000" fill="hold" nodeType="withEffect">
                                  <p:stCondLst>
                                    <p:cond delay="0"/>
                                  </p:stCondLst>
                                  <p:childTnLst>
                                    <p:animMotion origin="layout" path="M 2.5E-6 3.7037E-6 L -0.47995 0.01134 " pathEditMode="relative" rAng="0" ptsTypes="AA">
                                      <p:cBhvr>
                                        <p:cTn id="11" dur="2000" fill="hold"/>
                                        <p:tgtEl>
                                          <p:spTgt spid="52"/>
                                        </p:tgtEl>
                                        <p:attrNameLst>
                                          <p:attrName>ppt_x</p:attrName>
                                          <p:attrName>ppt_y</p:attrName>
                                        </p:attrNameLst>
                                      </p:cBhvr>
                                      <p:rCtr x="-23997" y="556"/>
                                    </p:animMotion>
                                  </p:childTnLst>
                                </p:cTn>
                              </p:par>
                              <p:par>
                                <p:cTn id="12" presetID="42" presetClass="path" presetSubtype="0" accel="50000" decel="50000" fill="hold" nodeType="withEffect">
                                  <p:stCondLst>
                                    <p:cond delay="0"/>
                                  </p:stCondLst>
                                  <p:childTnLst>
                                    <p:animMotion origin="layout" path="M 1.11022E-16 -4.07407E-6 L -0.47695 0.01412 " pathEditMode="relative" rAng="0" ptsTypes="AA">
                                      <p:cBhvr>
                                        <p:cTn id="13" dur="2000" fill="hold"/>
                                        <p:tgtEl>
                                          <p:spTgt spid="53"/>
                                        </p:tgtEl>
                                        <p:attrNameLst>
                                          <p:attrName>ppt_x</p:attrName>
                                          <p:attrName>ppt_y</p:attrName>
                                        </p:attrNameLst>
                                      </p:cBhvr>
                                      <p:rCtr x="-23854" y="694"/>
                                    </p:animMotion>
                                  </p:childTnLst>
                                </p:cTn>
                              </p:par>
                              <p:par>
                                <p:cTn id="14" presetID="42" presetClass="path" presetSubtype="0" accel="50000" decel="50000" fill="hold" nodeType="withEffect">
                                  <p:stCondLst>
                                    <p:cond delay="0"/>
                                  </p:stCondLst>
                                  <p:childTnLst>
                                    <p:animMotion origin="layout" path="M 4.58333E-6 4.44444E-6 L -0.4767 0.01736 " pathEditMode="relative" rAng="0" ptsTypes="AA">
                                      <p:cBhvr>
                                        <p:cTn id="15" dur="2000" fill="hold"/>
                                        <p:tgtEl>
                                          <p:spTgt spid="56"/>
                                        </p:tgtEl>
                                        <p:attrNameLst>
                                          <p:attrName>ppt_x</p:attrName>
                                          <p:attrName>ppt_y</p:attrName>
                                        </p:attrNameLst>
                                      </p:cBhvr>
                                      <p:rCtr x="-23841" y="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3" name="Table 52">
            <a:extLst>
              <a:ext uri="{FF2B5EF4-FFF2-40B4-BE49-F238E27FC236}">
                <a16:creationId xmlns:a16="http://schemas.microsoft.com/office/drawing/2014/main" id="{675FFF31-3247-F703-FC9C-2A5E81237E54}"/>
              </a:ext>
            </a:extLst>
          </p:cNvPr>
          <p:cNvGraphicFramePr>
            <a:graphicFrameLocks noGrp="1"/>
          </p:cNvGraphicFramePr>
          <p:nvPr>
            <p:extLst>
              <p:ext uri="{D42A27DB-BD31-4B8C-83A1-F6EECF244321}">
                <p14:modId xmlns:p14="http://schemas.microsoft.com/office/powerpoint/2010/main" val="1595259630"/>
              </p:ext>
            </p:extLst>
          </p:nvPr>
        </p:nvGraphicFramePr>
        <p:xfrm>
          <a:off x="2000023" y="5132716"/>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r>
                        <a:rPr lang="en-US" sz="1600">
                          <a:solidFill>
                            <a:schemeClr val="tx1"/>
                          </a:solidFill>
                        </a:rPr>
                        <a:t>Index</a:t>
                      </a:r>
                      <a:r>
                        <a:rPr lang="en-US" sz="1600" baseline="-25000">
                          <a:solidFill>
                            <a:schemeClr val="tx1"/>
                          </a:solidFill>
                        </a:rPr>
                        <a:t>0</a:t>
                      </a:r>
                      <a:endParaRPr lang="en-US" sz="1600">
                        <a:solidFill>
                          <a:schemeClr val="tx1"/>
                        </a:solidFill>
                      </a:endParaRP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315063359"/>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5" name="TextBox 4">
            <a:extLst>
              <a:ext uri="{FF2B5EF4-FFF2-40B4-BE49-F238E27FC236}">
                <a16:creationId xmlns:a16="http://schemas.microsoft.com/office/drawing/2014/main" id="{E3E63FB8-D63E-863C-B607-8F65F04FD728}"/>
              </a:ext>
            </a:extLst>
          </p:cNvPr>
          <p:cNvSpPr txBox="1"/>
          <p:nvPr/>
        </p:nvSpPr>
        <p:spPr>
          <a:xfrm>
            <a:off x="353816" y="964898"/>
            <a:ext cx="11979697" cy="461665"/>
          </a:xfrm>
          <a:prstGeom prst="rect">
            <a:avLst/>
          </a:prstGeom>
          <a:noFill/>
        </p:spPr>
        <p:txBody>
          <a:bodyPr wrap="square" rtlCol="0">
            <a:spAutoFit/>
          </a:bodyPr>
          <a:lstStyle/>
          <a:p>
            <a:r>
              <a:rPr lang="en-US" sz="2400" b="1"/>
              <a:t>   </a:t>
            </a:r>
            <a:r>
              <a:rPr lang="en-US" sz="2400" b="1" u="sng"/>
              <a:t>High-level idea:</a:t>
            </a:r>
            <a:endParaRPr lang="en-US" sz="2000"/>
          </a:p>
        </p:txBody>
      </p:sp>
      <p:graphicFrame>
        <p:nvGraphicFramePr>
          <p:cNvPr id="49" name="Table 48">
            <a:extLst>
              <a:ext uri="{FF2B5EF4-FFF2-40B4-BE49-F238E27FC236}">
                <a16:creationId xmlns:a16="http://schemas.microsoft.com/office/drawing/2014/main" id="{A461F36B-EC96-2194-AD0D-27F45FD0532D}"/>
              </a:ext>
            </a:extLst>
          </p:cNvPr>
          <p:cNvGraphicFramePr>
            <a:graphicFrameLocks noGrp="1"/>
          </p:cNvGraphicFramePr>
          <p:nvPr>
            <p:extLst>
              <p:ext uri="{D42A27DB-BD31-4B8C-83A1-F6EECF244321}">
                <p14:modId xmlns:p14="http://schemas.microsoft.com/office/powerpoint/2010/main" val="2596974297"/>
              </p:ext>
            </p:extLst>
          </p:nvPr>
        </p:nvGraphicFramePr>
        <p:xfrm>
          <a:off x="2008461" y="4175845"/>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Index</a:t>
                      </a:r>
                      <a:r>
                        <a:rPr lang="en-US" sz="1600" baseline="-25000">
                          <a:solidFill>
                            <a:schemeClr val="tx1"/>
                          </a:solidFill>
                        </a:rPr>
                        <a:t>0</a:t>
                      </a:r>
                      <a:endParaRPr lang="en-US" sz="1600">
                        <a:solidFill>
                          <a:schemeClr val="tx1"/>
                        </a:solidFill>
                      </a:endParaRP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1737656025"/>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F1</a:t>
                      </a:r>
                    </a:p>
                  </a:txBody>
                  <a:tcPr>
                    <a:solidFill>
                      <a:schemeClr val="bg2"/>
                    </a:solidFill>
                  </a:tcPr>
                </a:tc>
                <a:extLst>
                  <a:ext uri="{0D108BD9-81ED-4DB2-BD59-A6C34878D82A}">
                    <a16:rowId xmlns:a16="http://schemas.microsoft.com/office/drawing/2014/main" val="3430154721"/>
                  </a:ext>
                </a:extLst>
              </a:tr>
            </a:tbl>
          </a:graphicData>
        </a:graphic>
      </p:graphicFrame>
      <p:pic>
        <p:nvPicPr>
          <p:cNvPr id="50" name="Graphic 49" descr="Cat with solid fill">
            <a:extLst>
              <a:ext uri="{FF2B5EF4-FFF2-40B4-BE49-F238E27FC236}">
                <a16:creationId xmlns:a16="http://schemas.microsoft.com/office/drawing/2014/main" id="{6B30EC31-D236-6872-961D-52A6F5CA80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15249" y="4563335"/>
            <a:ext cx="387730" cy="298773"/>
          </a:xfrm>
          <a:prstGeom prst="rect">
            <a:avLst/>
          </a:prstGeom>
        </p:spPr>
      </p:pic>
      <p:sp>
        <p:nvSpPr>
          <p:cNvPr id="51" name="Graphic 1111" descr="Lock with solid fill">
            <a:extLst>
              <a:ext uri="{FF2B5EF4-FFF2-40B4-BE49-F238E27FC236}">
                <a16:creationId xmlns:a16="http://schemas.microsoft.com/office/drawing/2014/main" id="{0BDD92C5-82E6-573C-7787-BC40FDC5D137}"/>
              </a:ext>
            </a:extLst>
          </p:cNvPr>
          <p:cNvSpPr/>
          <p:nvPr/>
        </p:nvSpPr>
        <p:spPr>
          <a:xfrm>
            <a:off x="2713550" y="3891770"/>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pic>
        <p:nvPicPr>
          <p:cNvPr id="54" name="Graphic 53" descr="Puppy with solid fill">
            <a:extLst>
              <a:ext uri="{FF2B5EF4-FFF2-40B4-BE49-F238E27FC236}">
                <a16:creationId xmlns:a16="http://schemas.microsoft.com/office/drawing/2014/main" id="{6A35F69F-BBB2-5F66-5DB0-E7F4CEEB32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28016" y="5468302"/>
            <a:ext cx="345320" cy="345320"/>
          </a:xfrm>
          <a:prstGeom prst="rect">
            <a:avLst/>
          </a:prstGeom>
        </p:spPr>
      </p:pic>
      <p:sp>
        <p:nvSpPr>
          <p:cNvPr id="55" name="Graphic 1111" descr="Lock with solid fill">
            <a:extLst>
              <a:ext uri="{FF2B5EF4-FFF2-40B4-BE49-F238E27FC236}">
                <a16:creationId xmlns:a16="http://schemas.microsoft.com/office/drawing/2014/main" id="{30585A13-5E57-9963-312F-27DBA7814401}"/>
              </a:ext>
            </a:extLst>
          </p:cNvPr>
          <p:cNvSpPr/>
          <p:nvPr/>
        </p:nvSpPr>
        <p:spPr>
          <a:xfrm>
            <a:off x="2738028" y="4906221"/>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80303FC4-5835-847D-134F-66E29D37B922}"/>
              </a:ext>
            </a:extLst>
          </p:cNvPr>
          <p:cNvSpPr txBox="1"/>
          <p:nvPr/>
        </p:nvSpPr>
        <p:spPr>
          <a:xfrm>
            <a:off x="3017584" y="946662"/>
            <a:ext cx="6821055" cy="646331"/>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i="0" u="none" strike="noStrike">
                <a:solidFill>
                  <a:srgbClr val="000000"/>
                </a:solidFill>
                <a:effectLst/>
              </a:rPr>
              <a:t>Client always creates </a:t>
            </a:r>
            <a:r>
              <a:rPr lang="en-US" b="1" i="0" u="none" strike="noStrike">
                <a:solidFill>
                  <a:srgbClr val="000000"/>
                </a:solidFill>
                <a:effectLst/>
              </a:rPr>
              <a:t>index</a:t>
            </a:r>
            <a:r>
              <a:rPr lang="en-US" b="1" i="0" u="none" strike="noStrike" baseline="-25000">
                <a:solidFill>
                  <a:srgbClr val="000000"/>
                </a:solidFill>
                <a:effectLst/>
              </a:rPr>
              <a:t>0</a:t>
            </a:r>
            <a:r>
              <a:rPr lang="en-US" i="0" u="none" strike="noStrike">
                <a:solidFill>
                  <a:srgbClr val="000000"/>
                </a:solidFill>
                <a:effectLst/>
              </a:rPr>
              <a:t> for a new update</a:t>
            </a:r>
          </a:p>
          <a:p>
            <a:pPr marL="342900" indent="-342900" rtl="0" fontAlgn="base">
              <a:spcBef>
                <a:spcPts val="0"/>
              </a:spcBef>
              <a:spcAft>
                <a:spcPts val="0"/>
              </a:spcAft>
              <a:buFont typeface="+mj-lt"/>
              <a:buAutoNum type="arabicPeriod"/>
            </a:pPr>
            <a:r>
              <a:rPr lang="en-US" i="0" u="none" strike="noStrike">
                <a:solidFill>
                  <a:srgbClr val="000000"/>
                </a:solidFill>
                <a:effectLst/>
              </a:rPr>
              <a:t>Whenever</a:t>
            </a:r>
            <a:r>
              <a:rPr lang="en-US" b="1" i="0" u="none" strike="noStrike">
                <a:solidFill>
                  <a:srgbClr val="000000"/>
                </a:solidFill>
                <a:effectLst/>
              </a:rPr>
              <a:t> two </a:t>
            </a:r>
            <a:r>
              <a:rPr lang="en-US" i="0" u="none" strike="noStrike">
                <a:solidFill>
                  <a:srgbClr val="000000"/>
                </a:solidFill>
                <a:effectLst/>
              </a:rPr>
              <a:t>indices of </a:t>
            </a:r>
            <a:r>
              <a:rPr lang="en-US" b="1" i="0" u="none" strike="noStrike">
                <a:solidFill>
                  <a:srgbClr val="000000"/>
                </a:solidFill>
                <a:effectLst/>
              </a:rPr>
              <a:t>same size </a:t>
            </a:r>
            <a:r>
              <a:rPr lang="en-US" i="0" u="none" strike="noStrike">
                <a:solidFill>
                  <a:srgbClr val="000000"/>
                </a:solidFill>
                <a:effectLst/>
              </a:rPr>
              <a:t>exist, they are </a:t>
            </a:r>
            <a:r>
              <a:rPr lang="en-US" b="1" i="0" u="none" strike="noStrike">
                <a:solidFill>
                  <a:srgbClr val="000000"/>
                </a:solidFill>
                <a:effectLst/>
              </a:rPr>
              <a:t>merged</a:t>
            </a:r>
          </a:p>
        </p:txBody>
      </p:sp>
      <p:sp>
        <p:nvSpPr>
          <p:cNvPr id="4" name="Title 1">
            <a:extLst>
              <a:ext uri="{FF2B5EF4-FFF2-40B4-BE49-F238E27FC236}">
                <a16:creationId xmlns:a16="http://schemas.microsoft.com/office/drawing/2014/main" id="{0090DC6C-8369-C009-6D0F-76ABC8F86741}"/>
              </a:ext>
            </a:extLst>
          </p:cNvPr>
          <p:cNvSpPr txBox="1">
            <a:spLocks/>
          </p:cNvSpPr>
          <p:nvPr/>
        </p:nvSpPr>
        <p:spPr>
          <a:xfrm>
            <a:off x="546367" y="199760"/>
            <a:ext cx="11474647"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SDa : Static to Dynamic Compiler with FP+BP </a:t>
            </a:r>
          </a:p>
        </p:txBody>
      </p:sp>
      <p:sp>
        <p:nvSpPr>
          <p:cNvPr id="14" name="TextBox 13">
            <a:extLst>
              <a:ext uri="{FF2B5EF4-FFF2-40B4-BE49-F238E27FC236}">
                <a16:creationId xmlns:a16="http://schemas.microsoft.com/office/drawing/2014/main" id="{B3D1315B-AB15-D48A-2D27-602EBBBEB18D}"/>
              </a:ext>
            </a:extLst>
          </p:cNvPr>
          <p:cNvSpPr txBox="1"/>
          <p:nvPr/>
        </p:nvSpPr>
        <p:spPr>
          <a:xfrm>
            <a:off x="9208084" y="8567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spTree>
    <p:custDataLst>
      <p:tags r:id="rId1"/>
    </p:custDataLst>
    <p:extLst>
      <p:ext uri="{BB962C8B-B14F-4D97-AF65-F5344CB8AC3E}">
        <p14:creationId xmlns:p14="http://schemas.microsoft.com/office/powerpoint/2010/main" val="168915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55"/>
                                        </p:tgtEl>
                                        <p:attrNameLst>
                                          <p:attrName>style.visibility</p:attrName>
                                        </p:attrNameLst>
                                      </p:cBhvr>
                                      <p:to>
                                        <p:strVal val="hidden"/>
                                      </p:to>
                                    </p:set>
                                  </p:childTnLst>
                                </p:cTn>
                              </p:par>
                            </p:childTnLst>
                          </p:cTn>
                        </p:par>
                        <p:par>
                          <p:cTn id="10" fill="hold">
                            <p:stCondLst>
                              <p:cond delay="0"/>
                            </p:stCondLst>
                            <p:childTnLst>
                              <p:par>
                                <p:cTn id="11" presetID="42" presetClass="path" presetSubtype="0" accel="50000" decel="50000" fill="hold" nodeType="afterEffect">
                                  <p:stCondLst>
                                    <p:cond delay="0"/>
                                  </p:stCondLst>
                                  <p:childTnLst>
                                    <p:animMotion origin="layout" path="M 4.58333E-6 -3.7037E-7 L -0.00013 -0.08611 " pathEditMode="relative" rAng="0" ptsTypes="AA">
                                      <p:cBhvr>
                                        <p:cTn id="12" dur="2000" fill="hold"/>
                                        <p:tgtEl>
                                          <p:spTgt spid="53"/>
                                        </p:tgtEl>
                                        <p:attrNameLst>
                                          <p:attrName>ppt_x</p:attrName>
                                          <p:attrName>ppt_y</p:attrName>
                                        </p:attrNameLst>
                                      </p:cBhvr>
                                      <p:rCtr x="-13" y="-4306"/>
                                    </p:animMotion>
                                  </p:childTnLst>
                                </p:cTn>
                              </p:par>
                              <p:par>
                                <p:cTn id="13" presetID="42" presetClass="path" presetSubtype="0" accel="50000" decel="50000" fill="hold" nodeType="withEffect">
                                  <p:stCondLst>
                                    <p:cond delay="0"/>
                                  </p:stCondLst>
                                  <p:childTnLst>
                                    <p:animMotion origin="layout" path="M 1.25E-6 -3.7037E-6 L 0.00026 -0.08217 " pathEditMode="relative" rAng="0" ptsTypes="AA">
                                      <p:cBhvr>
                                        <p:cTn id="14" dur="2000" fill="hold"/>
                                        <p:tgtEl>
                                          <p:spTgt spid="54"/>
                                        </p:tgtEl>
                                        <p:attrNameLst>
                                          <p:attrName>ppt_x</p:attrName>
                                          <p:attrName>ppt_y</p:attrName>
                                        </p:attrNameLst>
                                      </p:cBhvr>
                                      <p:rCtr x="13" y="-4120"/>
                                    </p:animMotion>
                                  </p:childTnLst>
                                </p:cTn>
                              </p:par>
                            </p:childTnLst>
                          </p:cTn>
                        </p:par>
                        <p:par>
                          <p:cTn id="15" fill="hold">
                            <p:stCondLst>
                              <p:cond delay="2000"/>
                            </p:stCondLst>
                            <p:childTnLst>
                              <p:par>
                                <p:cTn id="16" presetID="1" presetClass="entr" presetSubtype="0" fill="hold" grpId="1" nodeType="after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5" name="TextBox 4">
            <a:extLst>
              <a:ext uri="{FF2B5EF4-FFF2-40B4-BE49-F238E27FC236}">
                <a16:creationId xmlns:a16="http://schemas.microsoft.com/office/drawing/2014/main" id="{E3E63FB8-D63E-863C-B607-8F65F04FD728}"/>
              </a:ext>
            </a:extLst>
          </p:cNvPr>
          <p:cNvSpPr txBox="1"/>
          <p:nvPr/>
        </p:nvSpPr>
        <p:spPr>
          <a:xfrm>
            <a:off x="353816" y="964898"/>
            <a:ext cx="11979697" cy="461665"/>
          </a:xfrm>
          <a:prstGeom prst="rect">
            <a:avLst/>
          </a:prstGeom>
          <a:noFill/>
        </p:spPr>
        <p:txBody>
          <a:bodyPr wrap="square" rtlCol="0">
            <a:spAutoFit/>
          </a:bodyPr>
          <a:lstStyle/>
          <a:p>
            <a:r>
              <a:rPr lang="en-US" sz="2400" b="1"/>
              <a:t>   </a:t>
            </a:r>
            <a:r>
              <a:rPr lang="en-US" sz="2400" b="1" u="sng"/>
              <a:t>High-level idea:</a:t>
            </a:r>
            <a:endParaRPr lang="en-US" sz="2000"/>
          </a:p>
        </p:txBody>
      </p:sp>
      <p:graphicFrame>
        <p:nvGraphicFramePr>
          <p:cNvPr id="49" name="Table 48">
            <a:extLst>
              <a:ext uri="{FF2B5EF4-FFF2-40B4-BE49-F238E27FC236}">
                <a16:creationId xmlns:a16="http://schemas.microsoft.com/office/drawing/2014/main" id="{A461F36B-EC96-2194-AD0D-27F45FD0532D}"/>
              </a:ext>
            </a:extLst>
          </p:cNvPr>
          <p:cNvGraphicFramePr>
            <a:graphicFrameLocks noGrp="1"/>
          </p:cNvGraphicFramePr>
          <p:nvPr>
            <p:extLst>
              <p:ext uri="{D42A27DB-BD31-4B8C-83A1-F6EECF244321}">
                <p14:modId xmlns:p14="http://schemas.microsoft.com/office/powerpoint/2010/main" val="905785425"/>
              </p:ext>
            </p:extLst>
          </p:nvPr>
        </p:nvGraphicFramePr>
        <p:xfrm>
          <a:off x="1986057" y="4175845"/>
          <a:ext cx="805912" cy="1095564"/>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Index</a:t>
                      </a:r>
                      <a:r>
                        <a:rPr lang="en-US" sz="1600" baseline="-25000">
                          <a:solidFill>
                            <a:schemeClr val="tx1"/>
                          </a:solidFill>
                        </a:rPr>
                        <a:t>1</a:t>
                      </a: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1737656025"/>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F1</a:t>
                      </a:r>
                    </a:p>
                  </a:txBody>
                  <a:tcPr>
                    <a:solidFill>
                      <a:schemeClr val="bg2"/>
                    </a:solidFill>
                  </a:tcPr>
                </a:tc>
                <a:extLst>
                  <a:ext uri="{0D108BD9-81ED-4DB2-BD59-A6C34878D82A}">
                    <a16:rowId xmlns:a16="http://schemas.microsoft.com/office/drawing/2014/main" val="3430154721"/>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F2</a:t>
                      </a:r>
                    </a:p>
                  </a:txBody>
                  <a:tcPr>
                    <a:solidFill>
                      <a:schemeClr val="bg2"/>
                    </a:solidFill>
                  </a:tcPr>
                </a:tc>
                <a:extLst>
                  <a:ext uri="{0D108BD9-81ED-4DB2-BD59-A6C34878D82A}">
                    <a16:rowId xmlns:a16="http://schemas.microsoft.com/office/drawing/2014/main" val="2009304360"/>
                  </a:ext>
                </a:extLst>
              </a:tr>
            </a:tbl>
          </a:graphicData>
        </a:graphic>
      </p:graphicFrame>
      <p:grpSp>
        <p:nvGrpSpPr>
          <p:cNvPr id="3" name="Group 2">
            <a:extLst>
              <a:ext uri="{FF2B5EF4-FFF2-40B4-BE49-F238E27FC236}">
                <a16:creationId xmlns:a16="http://schemas.microsoft.com/office/drawing/2014/main" id="{79514205-DA04-4A9B-5497-DEB491684BE9}"/>
              </a:ext>
            </a:extLst>
          </p:cNvPr>
          <p:cNvGrpSpPr/>
          <p:nvPr/>
        </p:nvGrpSpPr>
        <p:grpSpPr>
          <a:xfrm>
            <a:off x="1992845" y="3891770"/>
            <a:ext cx="973791" cy="1353847"/>
            <a:chOff x="1710449" y="3891770"/>
            <a:chExt cx="973791" cy="1353847"/>
          </a:xfrm>
        </p:grpSpPr>
        <p:pic>
          <p:nvPicPr>
            <p:cNvPr id="50" name="Graphic 49" descr="Cat with solid fill">
              <a:extLst>
                <a:ext uri="{FF2B5EF4-FFF2-40B4-BE49-F238E27FC236}">
                  <a16:creationId xmlns:a16="http://schemas.microsoft.com/office/drawing/2014/main" id="{6B30EC31-D236-6872-961D-52A6F5CA80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10449" y="4563335"/>
              <a:ext cx="387730" cy="298773"/>
            </a:xfrm>
            <a:prstGeom prst="rect">
              <a:avLst/>
            </a:prstGeom>
          </p:spPr>
        </p:pic>
        <p:sp>
          <p:nvSpPr>
            <p:cNvPr id="51" name="Graphic 1111" descr="Lock with solid fill">
              <a:extLst>
                <a:ext uri="{FF2B5EF4-FFF2-40B4-BE49-F238E27FC236}">
                  <a16:creationId xmlns:a16="http://schemas.microsoft.com/office/drawing/2014/main" id="{0BDD92C5-82E6-573C-7787-BC40FDC5D137}"/>
                </a:ext>
              </a:extLst>
            </p:cNvPr>
            <p:cNvSpPr/>
            <p:nvPr/>
          </p:nvSpPr>
          <p:spPr>
            <a:xfrm>
              <a:off x="2408750" y="3891770"/>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pic>
          <p:nvPicPr>
            <p:cNvPr id="54" name="Graphic 53" descr="Puppy with solid fill">
              <a:extLst>
                <a:ext uri="{FF2B5EF4-FFF2-40B4-BE49-F238E27FC236}">
                  <a16:creationId xmlns:a16="http://schemas.microsoft.com/office/drawing/2014/main" id="{6A35F69F-BBB2-5F66-5DB0-E7F4CEEB32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52859" y="4900297"/>
              <a:ext cx="345320" cy="345320"/>
            </a:xfrm>
            <a:prstGeom prst="rect">
              <a:avLst/>
            </a:prstGeom>
          </p:spPr>
        </p:pic>
      </p:grpSp>
      <p:graphicFrame>
        <p:nvGraphicFramePr>
          <p:cNvPr id="4" name="Table 3">
            <a:extLst>
              <a:ext uri="{FF2B5EF4-FFF2-40B4-BE49-F238E27FC236}">
                <a16:creationId xmlns:a16="http://schemas.microsoft.com/office/drawing/2014/main" id="{B9888D46-033B-D032-1722-B5F802E9F435}"/>
              </a:ext>
            </a:extLst>
          </p:cNvPr>
          <p:cNvGraphicFramePr>
            <a:graphicFrameLocks noGrp="1"/>
          </p:cNvGraphicFramePr>
          <p:nvPr>
            <p:extLst>
              <p:ext uri="{D42A27DB-BD31-4B8C-83A1-F6EECF244321}">
                <p14:modId xmlns:p14="http://schemas.microsoft.com/office/powerpoint/2010/main" val="580257379"/>
              </p:ext>
            </p:extLst>
          </p:nvPr>
        </p:nvGraphicFramePr>
        <p:xfrm>
          <a:off x="10122513" y="3334815"/>
          <a:ext cx="875772" cy="2040590"/>
        </p:xfrm>
        <a:graphic>
          <a:graphicData uri="http://schemas.openxmlformats.org/drawingml/2006/table">
            <a:tbl>
              <a:tblPr firstRow="1" bandRow="1">
                <a:tableStyleId>{5C22544A-7EE6-4342-B048-85BDC9FD1C3A}</a:tableStyleId>
              </a:tblPr>
              <a:tblGrid>
                <a:gridCol w="437886">
                  <a:extLst>
                    <a:ext uri="{9D8B030D-6E8A-4147-A177-3AD203B41FA5}">
                      <a16:colId xmlns:a16="http://schemas.microsoft.com/office/drawing/2014/main" val="2263267009"/>
                    </a:ext>
                  </a:extLst>
                </a:gridCol>
                <a:gridCol w="437886">
                  <a:extLst>
                    <a:ext uri="{9D8B030D-6E8A-4147-A177-3AD203B41FA5}">
                      <a16:colId xmlns:a16="http://schemas.microsoft.com/office/drawing/2014/main" val="3025259010"/>
                    </a:ext>
                  </a:extLst>
                </a:gridCol>
              </a:tblGrid>
              <a:tr h="408118">
                <a:tc gridSpan="2">
                  <a:txBody>
                    <a:bodyPr/>
                    <a:lstStyle/>
                    <a:p>
                      <a:pPr algn="ctr"/>
                      <a:r>
                        <a:rPr lang="en-US" sz="1800" b="1">
                          <a:solidFill>
                            <a:schemeClr val="tx1"/>
                          </a:solidFill>
                        </a:rPr>
                        <a:t>Index</a:t>
                      </a:r>
                      <a:r>
                        <a:rPr lang="en-US" sz="1800" b="1" baseline="-25000">
                          <a:solidFill>
                            <a:schemeClr val="tx1"/>
                          </a:solidFill>
                        </a:rPr>
                        <a:t>2</a:t>
                      </a:r>
                    </a:p>
                  </a:txBody>
                  <a:tcPr>
                    <a:solidFill>
                      <a:schemeClr val="bg2"/>
                    </a:solidFill>
                  </a:tcPr>
                </a:tc>
                <a:tc hMerge="1">
                  <a:txBody>
                    <a:bodyPr/>
                    <a:lstStyle/>
                    <a:p>
                      <a:pPr algn="ctr"/>
                      <a:endParaRPr lang="en-US" sz="2800"/>
                    </a:p>
                  </a:txBody>
                  <a:tcPr>
                    <a:solidFill>
                      <a:schemeClr val="bg2"/>
                    </a:solidFill>
                  </a:tcPr>
                </a:tc>
                <a:extLst>
                  <a:ext uri="{0D108BD9-81ED-4DB2-BD59-A6C34878D82A}">
                    <a16:rowId xmlns:a16="http://schemas.microsoft.com/office/drawing/2014/main" val="3087580995"/>
                  </a:ext>
                </a:extLst>
              </a:tr>
              <a:tr h="408118">
                <a:tc>
                  <a:txBody>
                    <a:bodyPr/>
                    <a:lstStyle/>
                    <a:p>
                      <a:pPr algn="ctr"/>
                      <a:r>
                        <a:rPr lang="en-US" sz="1800" b="0">
                          <a:solidFill>
                            <a:schemeClr val="tx1"/>
                          </a:solidFill>
                        </a:rPr>
                        <a:t>          </a:t>
                      </a:r>
                    </a:p>
                  </a:txBody>
                  <a:tcPr>
                    <a:solidFill>
                      <a:schemeClr val="bg2"/>
                    </a:solidFill>
                  </a:tcPr>
                </a:tc>
                <a:tc>
                  <a:txBody>
                    <a:bodyPr/>
                    <a:lstStyle/>
                    <a:p>
                      <a:pPr algn="ctr"/>
                      <a:r>
                        <a:rPr lang="en-US" sz="1800" b="0">
                          <a:solidFill>
                            <a:schemeClr val="tx1"/>
                          </a:solidFill>
                        </a:rPr>
                        <a:t>F4</a:t>
                      </a:r>
                      <a:endParaRPr lang="en-US" sz="1800"/>
                    </a:p>
                  </a:txBody>
                  <a:tcPr>
                    <a:solidFill>
                      <a:schemeClr val="bg2"/>
                    </a:solidFill>
                  </a:tcPr>
                </a:tc>
                <a:extLst>
                  <a:ext uri="{0D108BD9-81ED-4DB2-BD59-A6C34878D82A}">
                    <a16:rowId xmlns:a16="http://schemas.microsoft.com/office/drawing/2014/main" val="3310059168"/>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734821188"/>
                  </a:ext>
                </a:extLst>
              </a:tr>
              <a:tr h="408118">
                <a:tc>
                  <a:txBody>
                    <a:bodyPr/>
                    <a:lstStyle/>
                    <a:p>
                      <a:endParaRPr lang="en-US" sz="1800"/>
                    </a:p>
                  </a:txBody>
                  <a:tcPr>
                    <a:solidFill>
                      <a:schemeClr val="bg2"/>
                    </a:solidFill>
                  </a:tcPr>
                </a:tc>
                <a:tc>
                  <a:txBody>
                    <a:bodyPr/>
                    <a:lstStyle/>
                    <a:p>
                      <a:pPr algn="ctr"/>
                      <a:r>
                        <a:rPr lang="en-US" sz="1800"/>
                        <a:t>F3</a:t>
                      </a:r>
                    </a:p>
                  </a:txBody>
                  <a:tcPr>
                    <a:solidFill>
                      <a:schemeClr val="bg2"/>
                    </a:solidFill>
                  </a:tcPr>
                </a:tc>
                <a:extLst>
                  <a:ext uri="{0D108BD9-81ED-4DB2-BD59-A6C34878D82A}">
                    <a16:rowId xmlns:a16="http://schemas.microsoft.com/office/drawing/2014/main" val="1139822055"/>
                  </a:ext>
                </a:extLst>
              </a:tr>
              <a:tr h="408118">
                <a:tc>
                  <a:txBody>
                    <a:bodyPr/>
                    <a:lstStyle/>
                    <a:p>
                      <a:endParaRPr lang="en-US" sz="1800"/>
                    </a:p>
                  </a:txBody>
                  <a:tcPr>
                    <a:solidFill>
                      <a:schemeClr val="bg2"/>
                    </a:solidFill>
                  </a:tcPr>
                </a:tc>
                <a:tc>
                  <a:txBody>
                    <a:bodyPr/>
                    <a:lstStyle/>
                    <a:p>
                      <a:pPr algn="ctr"/>
                      <a:r>
                        <a:rPr lang="en-US" sz="1800" b="0">
                          <a:solidFill>
                            <a:schemeClr val="tx1"/>
                          </a:solidFill>
                        </a:rPr>
                        <a:t>F2</a:t>
                      </a:r>
                      <a:endParaRPr lang="en-US" sz="1800"/>
                    </a:p>
                  </a:txBody>
                  <a:tcPr>
                    <a:solidFill>
                      <a:schemeClr val="bg2"/>
                    </a:solidFill>
                  </a:tcPr>
                </a:tc>
                <a:extLst>
                  <a:ext uri="{0D108BD9-81ED-4DB2-BD59-A6C34878D82A}">
                    <a16:rowId xmlns:a16="http://schemas.microsoft.com/office/drawing/2014/main" val="1372710027"/>
                  </a:ext>
                </a:extLst>
              </a:tr>
            </a:tbl>
          </a:graphicData>
        </a:graphic>
      </p:graphicFrame>
      <p:grpSp>
        <p:nvGrpSpPr>
          <p:cNvPr id="14" name="Group 13">
            <a:extLst>
              <a:ext uri="{FF2B5EF4-FFF2-40B4-BE49-F238E27FC236}">
                <a16:creationId xmlns:a16="http://schemas.microsoft.com/office/drawing/2014/main" id="{9E9BE6AC-9445-4AFB-D1EE-9B8C94C8D48E}"/>
              </a:ext>
            </a:extLst>
          </p:cNvPr>
          <p:cNvGrpSpPr/>
          <p:nvPr/>
        </p:nvGrpSpPr>
        <p:grpSpPr>
          <a:xfrm>
            <a:off x="10131031" y="3815935"/>
            <a:ext cx="416466" cy="1546822"/>
            <a:chOff x="3978724" y="3241844"/>
            <a:chExt cx="640563" cy="2042993"/>
          </a:xfrm>
        </p:grpSpPr>
        <p:pic>
          <p:nvPicPr>
            <p:cNvPr id="15" name="Graphic 14" descr="Cat with solid fill">
              <a:extLst>
                <a:ext uri="{FF2B5EF4-FFF2-40B4-BE49-F238E27FC236}">
                  <a16:creationId xmlns:a16="http://schemas.microsoft.com/office/drawing/2014/main" id="{AABC811C-744E-D3C2-3AD1-B50FF1FF5B1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78724" y="3241844"/>
              <a:ext cx="640093" cy="448697"/>
            </a:xfrm>
            <a:prstGeom prst="rect">
              <a:avLst/>
            </a:prstGeom>
          </p:spPr>
        </p:pic>
        <p:pic>
          <p:nvPicPr>
            <p:cNvPr id="16" name="Graphic 15" descr="Turtle with solid fill">
              <a:extLst>
                <a:ext uri="{FF2B5EF4-FFF2-40B4-BE49-F238E27FC236}">
                  <a16:creationId xmlns:a16="http://schemas.microsoft.com/office/drawing/2014/main" id="{536AAF7C-67A4-1BE8-C879-068CE06FFDE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037696" y="3682878"/>
              <a:ext cx="543277" cy="543278"/>
            </a:xfrm>
            <a:prstGeom prst="rect">
              <a:avLst/>
            </a:prstGeom>
          </p:spPr>
        </p:pic>
        <p:pic>
          <p:nvPicPr>
            <p:cNvPr id="17" name="Graphic 16" descr="Puppy with solid fill">
              <a:extLst>
                <a:ext uri="{FF2B5EF4-FFF2-40B4-BE49-F238E27FC236}">
                  <a16:creationId xmlns:a16="http://schemas.microsoft.com/office/drawing/2014/main" id="{0D0ED255-81BB-8034-9E85-57FF21A3DA1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28681" y="4200739"/>
              <a:ext cx="590606" cy="590607"/>
            </a:xfrm>
            <a:prstGeom prst="rect">
              <a:avLst/>
            </a:prstGeom>
          </p:spPr>
        </p:pic>
        <p:pic>
          <p:nvPicPr>
            <p:cNvPr id="18" name="Graphic 17" descr="Rabbit with solid fill">
              <a:extLst>
                <a:ext uri="{FF2B5EF4-FFF2-40B4-BE49-F238E27FC236}">
                  <a16:creationId xmlns:a16="http://schemas.microsoft.com/office/drawing/2014/main" id="{44704506-B44C-B1C9-F355-F9A8559508C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990367" y="4741559"/>
              <a:ext cx="543277" cy="543278"/>
            </a:xfrm>
            <a:prstGeom prst="rect">
              <a:avLst/>
            </a:prstGeom>
          </p:spPr>
        </p:pic>
      </p:grpSp>
      <p:sp>
        <p:nvSpPr>
          <p:cNvPr id="19" name="Graphic 1111" descr="Lock with solid fill">
            <a:extLst>
              <a:ext uri="{FF2B5EF4-FFF2-40B4-BE49-F238E27FC236}">
                <a16:creationId xmlns:a16="http://schemas.microsoft.com/office/drawing/2014/main" id="{4E4973C1-7C39-C1E4-8141-B2E6E77A98DC}"/>
              </a:ext>
            </a:extLst>
          </p:cNvPr>
          <p:cNvSpPr/>
          <p:nvPr/>
        </p:nvSpPr>
        <p:spPr>
          <a:xfrm>
            <a:off x="10916676" y="3030718"/>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aphicFrame>
        <p:nvGraphicFramePr>
          <p:cNvPr id="21" name="Table 20">
            <a:extLst>
              <a:ext uri="{FF2B5EF4-FFF2-40B4-BE49-F238E27FC236}">
                <a16:creationId xmlns:a16="http://schemas.microsoft.com/office/drawing/2014/main" id="{FE944114-323F-176B-BF42-32B5B18A154F}"/>
              </a:ext>
            </a:extLst>
          </p:cNvPr>
          <p:cNvGraphicFramePr>
            <a:graphicFrameLocks noGrp="1"/>
          </p:cNvGraphicFramePr>
          <p:nvPr>
            <p:extLst>
              <p:ext uri="{D42A27DB-BD31-4B8C-83A1-F6EECF244321}">
                <p14:modId xmlns:p14="http://schemas.microsoft.com/office/powerpoint/2010/main" val="1455387976"/>
              </p:ext>
            </p:extLst>
          </p:nvPr>
        </p:nvGraphicFramePr>
        <p:xfrm>
          <a:off x="7974224" y="4623733"/>
          <a:ext cx="805912" cy="730376"/>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gridSpan="2">
                  <a:txBody>
                    <a:bodyPr/>
                    <a:lstStyle/>
                    <a:p>
                      <a:r>
                        <a:rPr lang="en-US" sz="1600">
                          <a:solidFill>
                            <a:schemeClr val="tx1"/>
                          </a:solidFill>
                        </a:rPr>
                        <a:t>Index</a:t>
                      </a:r>
                      <a:r>
                        <a:rPr lang="en-US" sz="1600" baseline="-25000">
                          <a:solidFill>
                            <a:schemeClr val="tx1"/>
                          </a:solidFill>
                        </a:rPr>
                        <a:t>0</a:t>
                      </a:r>
                    </a:p>
                  </a:txBody>
                  <a:tcPr>
                    <a:solidFill>
                      <a:schemeClr val="bg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solidFill>
                      <a:schemeClr val="bg2"/>
                    </a:solidFill>
                  </a:tcPr>
                </a:tc>
                <a:extLst>
                  <a:ext uri="{0D108BD9-81ED-4DB2-BD59-A6C34878D82A}">
                    <a16:rowId xmlns:a16="http://schemas.microsoft.com/office/drawing/2014/main" val="1132039895"/>
                  </a:ext>
                </a:extLst>
              </a:tr>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F3</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grpSp>
        <p:nvGrpSpPr>
          <p:cNvPr id="22" name="Group 21">
            <a:extLst>
              <a:ext uri="{FF2B5EF4-FFF2-40B4-BE49-F238E27FC236}">
                <a16:creationId xmlns:a16="http://schemas.microsoft.com/office/drawing/2014/main" id="{7A38D319-16C8-6956-CAB9-05C055D1AB9F}"/>
              </a:ext>
            </a:extLst>
          </p:cNvPr>
          <p:cNvGrpSpPr/>
          <p:nvPr/>
        </p:nvGrpSpPr>
        <p:grpSpPr>
          <a:xfrm>
            <a:off x="7974224" y="4442789"/>
            <a:ext cx="1008317" cy="909859"/>
            <a:chOff x="1731654" y="3598451"/>
            <a:chExt cx="1008317" cy="909859"/>
          </a:xfrm>
        </p:grpSpPr>
        <p:pic>
          <p:nvPicPr>
            <p:cNvPr id="23" name="Graphic 22" descr="Cat with solid fill">
              <a:extLst>
                <a:ext uri="{FF2B5EF4-FFF2-40B4-BE49-F238E27FC236}">
                  <a16:creationId xmlns:a16="http://schemas.microsoft.com/office/drawing/2014/main" id="{A0A4A962-2A2E-913F-E117-D01D27A3E9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31654" y="4209537"/>
              <a:ext cx="387730" cy="298773"/>
            </a:xfrm>
            <a:prstGeom prst="rect">
              <a:avLst/>
            </a:prstGeom>
          </p:spPr>
        </p:pic>
        <p:sp>
          <p:nvSpPr>
            <p:cNvPr id="24" name="Graphic 1111" descr="Lock with solid fill">
              <a:extLst>
                <a:ext uri="{FF2B5EF4-FFF2-40B4-BE49-F238E27FC236}">
                  <a16:creationId xmlns:a16="http://schemas.microsoft.com/office/drawing/2014/main" id="{AB14BBBC-43A5-7BA7-0259-8A6061633859}"/>
                </a:ext>
              </a:extLst>
            </p:cNvPr>
            <p:cNvSpPr/>
            <p:nvPr/>
          </p:nvSpPr>
          <p:spPr>
            <a:xfrm>
              <a:off x="2464481" y="3598451"/>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A6F18B44-0DD0-D182-024F-F61B4E6F4602}"/>
              </a:ext>
            </a:extLst>
          </p:cNvPr>
          <p:cNvSpPr txBox="1"/>
          <p:nvPr/>
        </p:nvSpPr>
        <p:spPr>
          <a:xfrm>
            <a:off x="3017584" y="946662"/>
            <a:ext cx="6821055" cy="1477328"/>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i="0" u="none" strike="noStrike">
                <a:solidFill>
                  <a:srgbClr val="000000"/>
                </a:solidFill>
                <a:effectLst/>
              </a:rPr>
              <a:t>Client always creates </a:t>
            </a:r>
            <a:r>
              <a:rPr lang="en-US" b="1" i="0" u="none" strike="noStrike">
                <a:solidFill>
                  <a:srgbClr val="000000"/>
                </a:solidFill>
                <a:effectLst/>
              </a:rPr>
              <a:t>index</a:t>
            </a:r>
            <a:r>
              <a:rPr lang="en-US" b="1" i="0" u="none" strike="noStrike" baseline="-25000">
                <a:solidFill>
                  <a:srgbClr val="000000"/>
                </a:solidFill>
                <a:effectLst/>
              </a:rPr>
              <a:t>0</a:t>
            </a:r>
            <a:r>
              <a:rPr lang="en-US" i="0" u="none" strike="noStrike">
                <a:solidFill>
                  <a:srgbClr val="000000"/>
                </a:solidFill>
                <a:effectLst/>
              </a:rPr>
              <a:t> for a new update</a:t>
            </a:r>
          </a:p>
          <a:p>
            <a:pPr marL="342900" indent="-342900" rtl="0" fontAlgn="base">
              <a:spcBef>
                <a:spcPts val="0"/>
              </a:spcBef>
              <a:spcAft>
                <a:spcPts val="0"/>
              </a:spcAft>
              <a:buFont typeface="+mj-lt"/>
              <a:buAutoNum type="arabicPeriod"/>
            </a:pPr>
            <a:r>
              <a:rPr lang="en-US" i="0" u="none" strike="noStrike">
                <a:solidFill>
                  <a:srgbClr val="000000"/>
                </a:solidFill>
                <a:effectLst/>
              </a:rPr>
              <a:t>Whenever</a:t>
            </a:r>
            <a:r>
              <a:rPr lang="en-US" b="1" i="0" u="none" strike="noStrike">
                <a:solidFill>
                  <a:srgbClr val="000000"/>
                </a:solidFill>
                <a:effectLst/>
              </a:rPr>
              <a:t> two </a:t>
            </a:r>
            <a:r>
              <a:rPr lang="en-US" i="0" u="none" strike="noStrike">
                <a:solidFill>
                  <a:srgbClr val="000000"/>
                </a:solidFill>
                <a:effectLst/>
              </a:rPr>
              <a:t>indices of </a:t>
            </a:r>
            <a:r>
              <a:rPr lang="en-US" b="1" i="0" u="none" strike="noStrike">
                <a:solidFill>
                  <a:srgbClr val="000000"/>
                </a:solidFill>
                <a:effectLst/>
              </a:rPr>
              <a:t>same size </a:t>
            </a:r>
            <a:r>
              <a:rPr lang="en-US" i="0" u="none" strike="noStrike">
                <a:solidFill>
                  <a:srgbClr val="000000"/>
                </a:solidFill>
                <a:effectLst/>
              </a:rPr>
              <a:t>exist, they are </a:t>
            </a:r>
            <a:r>
              <a:rPr lang="en-US" b="1" i="0" u="none" strike="noStrike">
                <a:solidFill>
                  <a:srgbClr val="000000"/>
                </a:solidFill>
                <a:effectLst/>
              </a:rPr>
              <a:t>merged</a:t>
            </a:r>
          </a:p>
          <a:p>
            <a:pPr marL="342900" indent="-342900" rtl="0" fontAlgn="base">
              <a:spcBef>
                <a:spcPts val="0"/>
              </a:spcBef>
              <a:spcAft>
                <a:spcPts val="0"/>
              </a:spcAft>
              <a:buFont typeface="+mj-lt"/>
              <a:buAutoNum type="arabicPeriod"/>
            </a:pPr>
            <a:r>
              <a:rPr lang="en-US" sz="1800" i="0" u="none" strike="noStrike">
                <a:solidFill>
                  <a:srgbClr val="000000"/>
                </a:solidFill>
                <a:effectLst/>
              </a:rPr>
              <a:t> Up to O(</a:t>
            </a:r>
            <a:r>
              <a:rPr lang="en-US" sz="1800" b="1" i="0" u="none" strike="noStrike">
                <a:solidFill>
                  <a:srgbClr val="000000"/>
                </a:solidFill>
                <a:effectLst/>
              </a:rPr>
              <a:t>log</a:t>
            </a:r>
            <a:r>
              <a:rPr lang="en-US" sz="1800" b="1" i="0" u="none" strike="noStrike" baseline="-25000">
                <a:solidFill>
                  <a:srgbClr val="000000"/>
                </a:solidFill>
                <a:effectLst/>
              </a:rPr>
              <a:t>2</a:t>
            </a:r>
            <a:r>
              <a:rPr lang="en-US" sz="1800" b="1" i="0" u="none" strike="noStrike">
                <a:solidFill>
                  <a:srgbClr val="000000"/>
                </a:solidFill>
                <a:effectLst/>
              </a:rPr>
              <a:t>N)</a:t>
            </a:r>
            <a:r>
              <a:rPr lang="en-US" sz="1800" i="0" u="none" strike="noStrike">
                <a:solidFill>
                  <a:srgbClr val="000000"/>
                </a:solidFill>
                <a:effectLst/>
              </a:rPr>
              <a:t> independent encrypted indices from </a:t>
            </a:r>
            <a:r>
              <a:rPr lang="en-US" sz="1800" b="1" i="0" u="none" strike="noStrike">
                <a:solidFill>
                  <a:srgbClr val="000000"/>
                </a:solidFill>
                <a:effectLst/>
              </a:rPr>
              <a:t>N </a:t>
            </a:r>
            <a:r>
              <a:rPr lang="en-US" sz="1800" i="0" u="none" strike="noStrike">
                <a:solidFill>
                  <a:srgbClr val="000000"/>
                </a:solidFill>
                <a:effectLst/>
              </a:rPr>
              <a:t>updates</a:t>
            </a:r>
          </a:p>
          <a:p>
            <a:pPr marL="342900" indent="-342900" rtl="0" fontAlgn="base">
              <a:spcBef>
                <a:spcPts val="0"/>
              </a:spcBef>
              <a:spcAft>
                <a:spcPts val="0"/>
              </a:spcAft>
              <a:buFont typeface="+mj-lt"/>
              <a:buAutoNum type="arabicPeriod"/>
            </a:pPr>
            <a:r>
              <a:rPr lang="en-US" sz="1800" i="0" u="none" strike="noStrike">
                <a:solidFill>
                  <a:srgbClr val="000000"/>
                </a:solidFill>
                <a:effectLst/>
              </a:rPr>
              <a:t>Size of the </a:t>
            </a:r>
            <a:r>
              <a:rPr lang="en-US" sz="1800" b="1" i="0" u="none" strike="noStrike" err="1">
                <a:solidFill>
                  <a:srgbClr val="000000"/>
                </a:solidFill>
                <a:effectLst/>
              </a:rPr>
              <a:t>i</a:t>
            </a:r>
            <a:r>
              <a:rPr lang="en-US" sz="1800" b="1" i="0" u="none" strike="noStrike" baseline="30000" err="1">
                <a:solidFill>
                  <a:srgbClr val="000000"/>
                </a:solidFill>
                <a:effectLst/>
              </a:rPr>
              <a:t>th</a:t>
            </a:r>
            <a:r>
              <a:rPr lang="en-US" sz="1800" i="0" u="none" strike="noStrike">
                <a:solidFill>
                  <a:srgbClr val="000000"/>
                </a:solidFill>
                <a:effectLst/>
              </a:rPr>
              <a:t> index is </a:t>
            </a:r>
            <a:r>
              <a:rPr lang="en-US" sz="1800" b="1" i="0" u="none" strike="noStrike">
                <a:solidFill>
                  <a:srgbClr val="000000"/>
                </a:solidFill>
                <a:effectLst/>
              </a:rPr>
              <a:t>2</a:t>
            </a:r>
            <a:r>
              <a:rPr lang="en-US" sz="1800" b="1" i="0" u="none" strike="noStrike" baseline="30000">
                <a:solidFill>
                  <a:srgbClr val="000000"/>
                </a:solidFill>
                <a:effectLst/>
              </a:rPr>
              <a:t>i</a:t>
            </a:r>
            <a:r>
              <a:rPr lang="en-US" sz="1800" i="0" u="none" strike="noStrike">
                <a:solidFill>
                  <a:srgbClr val="000000"/>
                </a:solidFill>
                <a:effectLst/>
              </a:rPr>
              <a:t>  </a:t>
            </a:r>
            <a:endParaRPr lang="en-US" i="0" u="none" strike="noStrike">
              <a:solidFill>
                <a:srgbClr val="000000"/>
              </a:solidFill>
              <a:effectLst/>
            </a:endParaRPr>
          </a:p>
          <a:p>
            <a:pPr marL="342900" indent="-342900">
              <a:buFont typeface="Arial" panose="020B0604020202020204" pitchFamily="34" charset="0"/>
              <a:buChar char="•"/>
            </a:pPr>
            <a:endParaRPr lang="en-US"/>
          </a:p>
        </p:txBody>
      </p:sp>
      <p:sp>
        <p:nvSpPr>
          <p:cNvPr id="27" name="TextBox 26">
            <a:extLst>
              <a:ext uri="{FF2B5EF4-FFF2-40B4-BE49-F238E27FC236}">
                <a16:creationId xmlns:a16="http://schemas.microsoft.com/office/drawing/2014/main" id="{4B099B13-71ED-B463-EFF9-3559C59F41BD}"/>
              </a:ext>
            </a:extLst>
          </p:cNvPr>
          <p:cNvSpPr txBox="1"/>
          <p:nvPr/>
        </p:nvSpPr>
        <p:spPr>
          <a:xfrm>
            <a:off x="10931583" y="4021563"/>
            <a:ext cx="1722582" cy="523220"/>
          </a:xfrm>
          <a:prstGeom prst="rect">
            <a:avLst/>
          </a:prstGeom>
          <a:noFill/>
        </p:spPr>
        <p:txBody>
          <a:bodyPr wrap="square" rtlCol="0">
            <a:spAutoFit/>
          </a:bodyPr>
          <a:lstStyle/>
          <a:p>
            <a:r>
              <a:rPr lang="en-US" sz="1400"/>
              <a:t>… up to</a:t>
            </a:r>
          </a:p>
          <a:p>
            <a:r>
              <a:rPr lang="en-US" sz="1400"/>
              <a:t> O(</a:t>
            </a:r>
            <a:r>
              <a:rPr lang="en-US" sz="1400" err="1"/>
              <a:t>logN</a:t>
            </a:r>
            <a:r>
              <a:rPr lang="en-US" sz="1400"/>
              <a:t> )levels</a:t>
            </a:r>
          </a:p>
        </p:txBody>
      </p:sp>
      <p:sp>
        <p:nvSpPr>
          <p:cNvPr id="28" name="TextBox 27">
            <a:extLst>
              <a:ext uri="{FF2B5EF4-FFF2-40B4-BE49-F238E27FC236}">
                <a16:creationId xmlns:a16="http://schemas.microsoft.com/office/drawing/2014/main" id="{A9E3A7E1-A23C-A327-07A5-E045AA06A705}"/>
              </a:ext>
            </a:extLst>
          </p:cNvPr>
          <p:cNvSpPr txBox="1"/>
          <p:nvPr/>
        </p:nvSpPr>
        <p:spPr>
          <a:xfrm>
            <a:off x="8183213" y="5655157"/>
            <a:ext cx="609902" cy="369332"/>
          </a:xfrm>
          <a:prstGeom prst="rect">
            <a:avLst/>
          </a:prstGeom>
          <a:noFill/>
        </p:spPr>
        <p:txBody>
          <a:bodyPr wrap="square" rtlCol="0">
            <a:spAutoFit/>
          </a:bodyPr>
          <a:lstStyle/>
          <a:p>
            <a:r>
              <a:rPr lang="en-US"/>
              <a:t>2</a:t>
            </a:r>
            <a:r>
              <a:rPr lang="en-US" baseline="30000"/>
              <a:t>0</a:t>
            </a:r>
          </a:p>
        </p:txBody>
      </p:sp>
      <p:sp>
        <p:nvSpPr>
          <p:cNvPr id="29" name="TextBox 28">
            <a:extLst>
              <a:ext uri="{FF2B5EF4-FFF2-40B4-BE49-F238E27FC236}">
                <a16:creationId xmlns:a16="http://schemas.microsoft.com/office/drawing/2014/main" id="{D5AAFD4E-1CE0-C041-4A48-67EA1D03D839}"/>
              </a:ext>
            </a:extLst>
          </p:cNvPr>
          <p:cNvSpPr txBox="1"/>
          <p:nvPr/>
        </p:nvSpPr>
        <p:spPr>
          <a:xfrm>
            <a:off x="9325778" y="5655157"/>
            <a:ext cx="609902" cy="369332"/>
          </a:xfrm>
          <a:prstGeom prst="rect">
            <a:avLst/>
          </a:prstGeom>
          <a:noFill/>
        </p:spPr>
        <p:txBody>
          <a:bodyPr wrap="square" rtlCol="0">
            <a:spAutoFit/>
          </a:bodyPr>
          <a:lstStyle/>
          <a:p>
            <a:r>
              <a:rPr lang="en-US"/>
              <a:t>2</a:t>
            </a:r>
            <a:r>
              <a:rPr lang="en-US" baseline="30000"/>
              <a:t>1</a:t>
            </a:r>
          </a:p>
        </p:txBody>
      </p:sp>
      <p:sp>
        <p:nvSpPr>
          <p:cNvPr id="30" name="TextBox 29">
            <a:extLst>
              <a:ext uri="{FF2B5EF4-FFF2-40B4-BE49-F238E27FC236}">
                <a16:creationId xmlns:a16="http://schemas.microsoft.com/office/drawing/2014/main" id="{1F6C76AC-4BFF-5A4B-C0A8-E74D127126BF}"/>
              </a:ext>
            </a:extLst>
          </p:cNvPr>
          <p:cNvSpPr txBox="1"/>
          <p:nvPr/>
        </p:nvSpPr>
        <p:spPr>
          <a:xfrm>
            <a:off x="10367168" y="5647517"/>
            <a:ext cx="609902" cy="369332"/>
          </a:xfrm>
          <a:prstGeom prst="rect">
            <a:avLst/>
          </a:prstGeom>
          <a:noFill/>
        </p:spPr>
        <p:txBody>
          <a:bodyPr wrap="square" rtlCol="0">
            <a:spAutoFit/>
          </a:bodyPr>
          <a:lstStyle/>
          <a:p>
            <a:r>
              <a:rPr lang="en-US"/>
              <a:t>2</a:t>
            </a:r>
            <a:r>
              <a:rPr lang="en-US" baseline="30000"/>
              <a:t>2</a:t>
            </a:r>
          </a:p>
        </p:txBody>
      </p:sp>
      <p:sp>
        <p:nvSpPr>
          <p:cNvPr id="32" name="Left Brace 31">
            <a:extLst>
              <a:ext uri="{FF2B5EF4-FFF2-40B4-BE49-F238E27FC236}">
                <a16:creationId xmlns:a16="http://schemas.microsoft.com/office/drawing/2014/main" id="{E0F63654-6DFB-478A-8B36-033E805674D1}"/>
              </a:ext>
            </a:extLst>
          </p:cNvPr>
          <p:cNvSpPr/>
          <p:nvPr/>
        </p:nvSpPr>
        <p:spPr>
          <a:xfrm rot="16200000">
            <a:off x="8285744" y="5050855"/>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a:extLst>
              <a:ext uri="{FF2B5EF4-FFF2-40B4-BE49-F238E27FC236}">
                <a16:creationId xmlns:a16="http://schemas.microsoft.com/office/drawing/2014/main" id="{17A8A5F9-067B-F9F8-9902-1C8BFC901AE9}"/>
              </a:ext>
            </a:extLst>
          </p:cNvPr>
          <p:cNvSpPr/>
          <p:nvPr/>
        </p:nvSpPr>
        <p:spPr>
          <a:xfrm rot="16200000">
            <a:off x="9353628" y="5066191"/>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2DA8DB5B-076F-4B16-0684-14E397A3778E}"/>
              </a:ext>
            </a:extLst>
          </p:cNvPr>
          <p:cNvSpPr/>
          <p:nvPr/>
        </p:nvSpPr>
        <p:spPr>
          <a:xfrm rot="16200000">
            <a:off x="10449175" y="5072889"/>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itle 1">
            <a:extLst>
              <a:ext uri="{FF2B5EF4-FFF2-40B4-BE49-F238E27FC236}">
                <a16:creationId xmlns:a16="http://schemas.microsoft.com/office/drawing/2014/main" id="{CE37795D-D77E-BCC8-F10C-2DBC349E7DAE}"/>
              </a:ext>
            </a:extLst>
          </p:cNvPr>
          <p:cNvSpPr txBox="1">
            <a:spLocks/>
          </p:cNvSpPr>
          <p:nvPr/>
        </p:nvSpPr>
        <p:spPr>
          <a:xfrm>
            <a:off x="546367" y="199760"/>
            <a:ext cx="11474647"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SDa : Static to Dynamic Compiler with FP+BP </a:t>
            </a:r>
          </a:p>
        </p:txBody>
      </p:sp>
      <p:sp>
        <p:nvSpPr>
          <p:cNvPr id="35" name="TextBox 34">
            <a:extLst>
              <a:ext uri="{FF2B5EF4-FFF2-40B4-BE49-F238E27FC236}">
                <a16:creationId xmlns:a16="http://schemas.microsoft.com/office/drawing/2014/main" id="{62BD30D1-D012-43C3-7B90-245CB23088F7}"/>
              </a:ext>
            </a:extLst>
          </p:cNvPr>
          <p:cNvSpPr txBox="1"/>
          <p:nvPr/>
        </p:nvSpPr>
        <p:spPr>
          <a:xfrm>
            <a:off x="9208084" y="8567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spTree>
    <p:custDataLst>
      <p:tags r:id="rId1"/>
    </p:custDataLst>
    <p:extLst>
      <p:ext uri="{BB962C8B-B14F-4D97-AF65-F5344CB8AC3E}">
        <p14:creationId xmlns:p14="http://schemas.microsoft.com/office/powerpoint/2010/main" val="3452509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54167E-6 2.59259E-6 L 0.57943 0.0162 " pathEditMode="relative" rAng="0" ptsTypes="AA">
                                      <p:cBhvr>
                                        <p:cTn id="6" dur="2000" fill="hold"/>
                                        <p:tgtEl>
                                          <p:spTgt spid="49"/>
                                        </p:tgtEl>
                                        <p:attrNameLst>
                                          <p:attrName>ppt_x</p:attrName>
                                          <p:attrName>ppt_y</p:attrName>
                                        </p:attrNameLst>
                                      </p:cBhvr>
                                      <p:rCtr x="28971" y="810"/>
                                    </p:animMotion>
                                  </p:childTnLst>
                                </p:cTn>
                              </p:par>
                              <p:par>
                                <p:cTn id="7" presetID="42" presetClass="path" presetSubtype="0" accel="50000" decel="50000" fill="hold" nodeType="withEffect">
                                  <p:stCondLst>
                                    <p:cond delay="0"/>
                                  </p:stCondLst>
                                  <p:childTnLst>
                                    <p:animMotion origin="layout" path="M 4.58333E-6 -3.7037E-6 L 0.58216 0.01482 " pathEditMode="relative" rAng="0" ptsTypes="AA">
                                      <p:cBhvr>
                                        <p:cTn id="8" dur="2000" fill="hold"/>
                                        <p:tgtEl>
                                          <p:spTgt spid="3"/>
                                        </p:tgtEl>
                                        <p:attrNameLst>
                                          <p:attrName>ppt_x</p:attrName>
                                          <p:attrName>ppt_y</p:attrName>
                                        </p:attrNameLst>
                                      </p:cBhvr>
                                      <p:rCtr x="29102" y="74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p:bldP spid="28" grpId="0"/>
      <p:bldP spid="29" grpId="0"/>
      <p:bldP spid="30" grpId="0"/>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Arrow: Right 1098">
            <a:extLst>
              <a:ext uri="{FF2B5EF4-FFF2-40B4-BE49-F238E27FC236}">
                <a16:creationId xmlns:a16="http://schemas.microsoft.com/office/drawing/2014/main" id="{2F3268EC-8255-BA01-E96A-3AC3B9BDD3C8}"/>
              </a:ext>
            </a:extLst>
          </p:cNvPr>
          <p:cNvSpPr/>
          <p:nvPr/>
        </p:nvSpPr>
        <p:spPr>
          <a:xfrm>
            <a:off x="2674687" y="1578583"/>
            <a:ext cx="2376492" cy="16134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100" name="TextBox 1099">
            <a:extLst>
              <a:ext uri="{FF2B5EF4-FFF2-40B4-BE49-F238E27FC236}">
                <a16:creationId xmlns:a16="http://schemas.microsoft.com/office/drawing/2014/main" id="{BEED7FB7-C97E-DE1B-0398-BB7DFEF6D763}"/>
              </a:ext>
            </a:extLst>
          </p:cNvPr>
          <p:cNvSpPr txBox="1"/>
          <p:nvPr/>
        </p:nvSpPr>
        <p:spPr>
          <a:xfrm>
            <a:off x="2508482" y="1704598"/>
            <a:ext cx="2657102" cy="523220"/>
          </a:xfrm>
          <a:prstGeom prst="rect">
            <a:avLst/>
          </a:prstGeom>
          <a:noFill/>
        </p:spPr>
        <p:txBody>
          <a:bodyPr wrap="square" rtlCol="0" anchor="ctr">
            <a:spAutoFit/>
          </a:bodyPr>
          <a:lstStyle/>
          <a:p>
            <a:pPr algn="r"/>
            <a:r>
              <a:rPr lang="en-US" sz="2800" b="1"/>
              <a:t>Search/Update</a:t>
            </a:r>
          </a:p>
        </p:txBody>
      </p:sp>
      <p:pic>
        <p:nvPicPr>
          <p:cNvPr id="1103" name="Picture 20">
            <a:extLst>
              <a:ext uri="{FF2B5EF4-FFF2-40B4-BE49-F238E27FC236}">
                <a16:creationId xmlns:a16="http://schemas.microsoft.com/office/drawing/2014/main" id="{E55CB8B6-64DC-79D2-3C25-B53D9F450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481" y="2892546"/>
            <a:ext cx="2514497" cy="1416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E56E9C7-0FE4-1AB8-DF3B-CF164D7C65D3}"/>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Motivation</a:t>
            </a:r>
          </a:p>
        </p:txBody>
      </p:sp>
      <p:pic>
        <p:nvPicPr>
          <p:cNvPr id="13" name="Graphic 12" descr="User with solid fill">
            <a:extLst>
              <a:ext uri="{FF2B5EF4-FFF2-40B4-BE49-F238E27FC236}">
                <a16:creationId xmlns:a16="http://schemas.microsoft.com/office/drawing/2014/main" id="{4D2D67DF-F4F9-F061-50FA-C420955054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696" y="1859722"/>
            <a:ext cx="864159" cy="864159"/>
          </a:xfrm>
          <a:prstGeom prst="rect">
            <a:avLst/>
          </a:prstGeom>
        </p:spPr>
      </p:pic>
      <p:grpSp>
        <p:nvGrpSpPr>
          <p:cNvPr id="2" name="Group 1">
            <a:extLst>
              <a:ext uri="{FF2B5EF4-FFF2-40B4-BE49-F238E27FC236}">
                <a16:creationId xmlns:a16="http://schemas.microsoft.com/office/drawing/2014/main" id="{688C9761-EB73-98D7-D0E2-1FF8EB88DC88}"/>
              </a:ext>
            </a:extLst>
          </p:cNvPr>
          <p:cNvGrpSpPr/>
          <p:nvPr/>
        </p:nvGrpSpPr>
        <p:grpSpPr>
          <a:xfrm>
            <a:off x="5308753" y="1002198"/>
            <a:ext cx="2363905" cy="2073558"/>
            <a:chOff x="8260476" y="2138228"/>
            <a:chExt cx="1078734" cy="1105406"/>
          </a:xfrm>
        </p:grpSpPr>
        <p:pic>
          <p:nvPicPr>
            <p:cNvPr id="4" name="Graphic 3" descr="Database with solid fill">
              <a:extLst>
                <a:ext uri="{FF2B5EF4-FFF2-40B4-BE49-F238E27FC236}">
                  <a16:creationId xmlns:a16="http://schemas.microsoft.com/office/drawing/2014/main" id="{22A60CF8-84F8-4C13-7EB4-3CE16F381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6" name="Graphic 5" descr="Cloud with solid fill">
              <a:extLst>
                <a:ext uri="{FF2B5EF4-FFF2-40B4-BE49-F238E27FC236}">
                  <a16:creationId xmlns:a16="http://schemas.microsoft.com/office/drawing/2014/main" id="{E65A261B-88C1-52FD-4321-F2F07186ED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1039" name="Picture 4">
            <a:extLst>
              <a:ext uri="{FF2B5EF4-FFF2-40B4-BE49-F238E27FC236}">
                <a16:creationId xmlns:a16="http://schemas.microsoft.com/office/drawing/2014/main" id="{63E52FB1-80F7-B810-97D7-39C0346564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0717" y="5623134"/>
            <a:ext cx="999523" cy="99952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6">
            <a:extLst>
              <a:ext uri="{FF2B5EF4-FFF2-40B4-BE49-F238E27FC236}">
                <a16:creationId xmlns:a16="http://schemas.microsoft.com/office/drawing/2014/main" id="{0A243F3B-AAC5-A9A7-FE76-58B17EEF75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40522" y="5659515"/>
            <a:ext cx="1692322" cy="9269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035">
            <a:extLst>
              <a:ext uri="{FF2B5EF4-FFF2-40B4-BE49-F238E27FC236}">
                <a16:creationId xmlns:a16="http://schemas.microsoft.com/office/drawing/2014/main" id="{3393212F-8D15-EBE3-FD14-9315FCBD67C7}"/>
              </a:ext>
            </a:extLst>
          </p:cNvPr>
          <p:cNvPicPr>
            <a:picLocks noChangeAspect="1"/>
          </p:cNvPicPr>
          <p:nvPr/>
        </p:nvPicPr>
        <p:blipFill rotWithShape="1">
          <a:blip r:embed="rId13">
            <a:extLst>
              <a:ext uri="{BEBA8EAE-BF5A-486C-A8C5-ECC9F3942E4B}">
                <a14:imgProps xmlns:a14="http://schemas.microsoft.com/office/drawing/2010/main">
                  <a14:imgLayer r:embed="rId14">
                    <a14:imgEffect>
                      <a14:colorTemperature colorTemp="6086"/>
                    </a14:imgEffect>
                    <a14:imgEffect>
                      <a14:saturation sat="149000"/>
                    </a14:imgEffect>
                    <a14:imgEffect>
                      <a14:brightnessContrast bright="24000"/>
                    </a14:imgEffect>
                  </a14:imgLayer>
                </a14:imgProps>
              </a:ext>
            </a:extLst>
          </a:blip>
          <a:srcRect/>
          <a:stretch/>
        </p:blipFill>
        <p:spPr>
          <a:xfrm>
            <a:off x="7809009" y="5721366"/>
            <a:ext cx="928853" cy="874669"/>
          </a:xfrm>
          <a:prstGeom prst="rect">
            <a:avLst/>
          </a:prstGeom>
          <a:effectLst>
            <a:glow rad="127000">
              <a:schemeClr val="bg1"/>
            </a:glow>
          </a:effectLst>
        </p:spPr>
      </p:pic>
      <p:pic>
        <p:nvPicPr>
          <p:cNvPr id="1042" name="Picture 8">
            <a:extLst>
              <a:ext uri="{FF2B5EF4-FFF2-40B4-BE49-F238E27FC236}">
                <a16:creationId xmlns:a16="http://schemas.microsoft.com/office/drawing/2014/main" id="{0928ECE7-4EB4-B1CA-23B3-9D64A872B2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6930" y="2893750"/>
            <a:ext cx="2281840" cy="1140920"/>
          </a:xfrm>
          <a:prstGeom prst="rect">
            <a:avLst/>
          </a:prstGeom>
          <a:noFill/>
          <a:extLst>
            <a:ext uri="{909E8E84-426E-40DD-AFC4-6F175D3DCCD1}">
              <a14:hiddenFill xmlns:a14="http://schemas.microsoft.com/office/drawing/2010/main">
                <a:solidFill>
                  <a:srgbClr val="FFFFFF"/>
                </a:solidFill>
              </a14:hiddenFill>
            </a:ext>
          </a:extLst>
        </p:spPr>
      </p:pic>
      <p:pic>
        <p:nvPicPr>
          <p:cNvPr id="1049" name="Graphic 1048" descr="Key with solid fill">
            <a:extLst>
              <a:ext uri="{FF2B5EF4-FFF2-40B4-BE49-F238E27FC236}">
                <a16:creationId xmlns:a16="http://schemas.microsoft.com/office/drawing/2014/main" id="{8EF4D8B1-1A89-E6CA-1005-4607822C924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8611133">
            <a:off x="952466" y="2421236"/>
            <a:ext cx="497156" cy="420446"/>
          </a:xfrm>
          <a:prstGeom prst="rect">
            <a:avLst/>
          </a:prstGeom>
        </p:spPr>
      </p:pic>
      <p:pic>
        <p:nvPicPr>
          <p:cNvPr id="1056" name="Graphic 1055" descr="Devil face with solid fill with solid fill">
            <a:extLst>
              <a:ext uri="{FF2B5EF4-FFF2-40B4-BE49-F238E27FC236}">
                <a16:creationId xmlns:a16="http://schemas.microsoft.com/office/drawing/2014/main" id="{B1CA39D5-51F8-7EAC-0D2A-10E9A3DC228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61559" y="742664"/>
            <a:ext cx="969983" cy="969983"/>
          </a:xfrm>
          <a:prstGeom prst="rect">
            <a:avLst/>
          </a:prstGeom>
        </p:spPr>
      </p:pic>
      <p:sp>
        <p:nvSpPr>
          <p:cNvPr id="1057" name="TextBox 1056">
            <a:extLst>
              <a:ext uri="{FF2B5EF4-FFF2-40B4-BE49-F238E27FC236}">
                <a16:creationId xmlns:a16="http://schemas.microsoft.com/office/drawing/2014/main" id="{1B75DB13-4261-14C1-CDD5-A6BB5F5CCE6F}"/>
              </a:ext>
            </a:extLst>
          </p:cNvPr>
          <p:cNvSpPr txBox="1"/>
          <p:nvPr/>
        </p:nvSpPr>
        <p:spPr>
          <a:xfrm>
            <a:off x="1089333" y="3193461"/>
            <a:ext cx="2281840" cy="307777"/>
          </a:xfrm>
          <a:prstGeom prst="rect">
            <a:avLst/>
          </a:prstGeom>
          <a:noFill/>
        </p:spPr>
        <p:txBody>
          <a:bodyPr wrap="square" rtlCol="0">
            <a:spAutoFit/>
          </a:bodyPr>
          <a:lstStyle/>
          <a:p>
            <a:r>
              <a:rPr lang="en-US" sz="1400">
                <a:highlight>
                  <a:srgbClr val="FFCC99"/>
                </a:highlight>
                <a:latin typeface="+mj-lt"/>
              </a:rPr>
              <a:t> [Song et. al. SP 2000]</a:t>
            </a:r>
            <a:r>
              <a:rPr lang="en-US" sz="1400">
                <a:latin typeface="+mj-lt"/>
              </a:rPr>
              <a:t> </a:t>
            </a:r>
          </a:p>
        </p:txBody>
      </p:sp>
      <p:sp>
        <p:nvSpPr>
          <p:cNvPr id="1059" name="TextBox 1058">
            <a:extLst>
              <a:ext uri="{FF2B5EF4-FFF2-40B4-BE49-F238E27FC236}">
                <a16:creationId xmlns:a16="http://schemas.microsoft.com/office/drawing/2014/main" id="{6A36A4FC-A9F0-6EF5-EAD1-7B5564D3F674}"/>
              </a:ext>
            </a:extLst>
          </p:cNvPr>
          <p:cNvSpPr txBox="1"/>
          <p:nvPr/>
        </p:nvSpPr>
        <p:spPr>
          <a:xfrm>
            <a:off x="2369423" y="3193462"/>
            <a:ext cx="2632068" cy="312097"/>
          </a:xfrm>
          <a:prstGeom prst="rect">
            <a:avLst/>
          </a:prstGeom>
          <a:noFill/>
        </p:spPr>
        <p:txBody>
          <a:bodyPr wrap="square" rtlCol="0">
            <a:spAutoFit/>
          </a:bodyPr>
          <a:lstStyle/>
          <a:p>
            <a:r>
              <a:rPr lang="en-US" sz="1400">
                <a:latin typeface="+mj-lt"/>
              </a:rPr>
              <a:t>             </a:t>
            </a:r>
            <a:r>
              <a:rPr lang="en-US" sz="1400">
                <a:highlight>
                  <a:srgbClr val="FFCC99"/>
                </a:highlight>
                <a:latin typeface="+mj-lt"/>
              </a:rPr>
              <a:t>[Curtmola et. al. CCS 2006]       </a:t>
            </a:r>
          </a:p>
        </p:txBody>
      </p:sp>
      <p:sp>
        <p:nvSpPr>
          <p:cNvPr id="1064" name="TextBox 1063">
            <a:extLst>
              <a:ext uri="{FF2B5EF4-FFF2-40B4-BE49-F238E27FC236}">
                <a16:creationId xmlns:a16="http://schemas.microsoft.com/office/drawing/2014/main" id="{A4D23972-BB6D-708E-BF13-4193C4193708}"/>
              </a:ext>
            </a:extLst>
          </p:cNvPr>
          <p:cNvSpPr txBox="1"/>
          <p:nvPr/>
        </p:nvSpPr>
        <p:spPr>
          <a:xfrm>
            <a:off x="1009823" y="3448423"/>
            <a:ext cx="4415556" cy="307777"/>
          </a:xfrm>
          <a:prstGeom prst="rect">
            <a:avLst/>
          </a:prstGeom>
          <a:noFill/>
        </p:spPr>
        <p:txBody>
          <a:bodyPr wrap="square" rtlCol="0">
            <a:spAutoFit/>
          </a:bodyPr>
          <a:lstStyle/>
          <a:p>
            <a:r>
              <a:rPr lang="en-US" sz="1400">
                <a:highlight>
                  <a:srgbClr val="FFCC99"/>
                </a:highlight>
                <a:latin typeface="+mj-lt"/>
              </a:rPr>
              <a:t> [Cash et. al. CRYPTO 2013]</a:t>
            </a:r>
            <a:r>
              <a:rPr lang="en-US" sz="1400">
                <a:latin typeface="+mj-lt"/>
              </a:rPr>
              <a:t>    </a:t>
            </a:r>
            <a:r>
              <a:rPr lang="en-US" sz="1400">
                <a:highlight>
                  <a:srgbClr val="FFCC99"/>
                </a:highlight>
                <a:latin typeface="+mj-lt"/>
              </a:rPr>
              <a:t>[Cash et. al. SP 2014]  </a:t>
            </a:r>
          </a:p>
        </p:txBody>
      </p:sp>
      <p:sp>
        <p:nvSpPr>
          <p:cNvPr id="1067" name="TextBox 1066">
            <a:extLst>
              <a:ext uri="{FF2B5EF4-FFF2-40B4-BE49-F238E27FC236}">
                <a16:creationId xmlns:a16="http://schemas.microsoft.com/office/drawing/2014/main" id="{DFFA4C7D-8602-4F58-2CA6-73E08F2E6256}"/>
              </a:ext>
            </a:extLst>
          </p:cNvPr>
          <p:cNvSpPr txBox="1"/>
          <p:nvPr/>
        </p:nvSpPr>
        <p:spPr>
          <a:xfrm>
            <a:off x="933409" y="3707052"/>
            <a:ext cx="4583462" cy="307777"/>
          </a:xfrm>
          <a:prstGeom prst="rect">
            <a:avLst/>
          </a:prstGeom>
          <a:noFill/>
        </p:spPr>
        <p:txBody>
          <a:bodyPr wrap="square" rtlCol="0">
            <a:spAutoFit/>
          </a:bodyPr>
          <a:lstStyle/>
          <a:p>
            <a:r>
              <a:rPr lang="en-US" sz="1400">
                <a:highlight>
                  <a:srgbClr val="FFCC99"/>
                </a:highlight>
                <a:latin typeface="+mj-lt"/>
              </a:rPr>
              <a:t> [Chamani et. al. CCS 2018]</a:t>
            </a:r>
            <a:r>
              <a:rPr lang="en-US" sz="1400">
                <a:latin typeface="+mj-lt"/>
              </a:rPr>
              <a:t>   </a:t>
            </a:r>
            <a:r>
              <a:rPr lang="en-US" sz="1400">
                <a:highlight>
                  <a:srgbClr val="FFCC99"/>
                </a:highlight>
                <a:latin typeface="+mj-lt"/>
              </a:rPr>
              <a:t>[Demertzis et. al. NDSS 2020]</a:t>
            </a:r>
          </a:p>
        </p:txBody>
      </p:sp>
      <p:sp>
        <p:nvSpPr>
          <p:cNvPr id="1070" name="TextBox 1069">
            <a:extLst>
              <a:ext uri="{FF2B5EF4-FFF2-40B4-BE49-F238E27FC236}">
                <a16:creationId xmlns:a16="http://schemas.microsoft.com/office/drawing/2014/main" id="{1AAD6FA8-FC16-6E39-BEC0-580A0AE46DE2}"/>
              </a:ext>
            </a:extLst>
          </p:cNvPr>
          <p:cNvSpPr txBox="1"/>
          <p:nvPr/>
        </p:nvSpPr>
        <p:spPr>
          <a:xfrm>
            <a:off x="805697" y="3966586"/>
            <a:ext cx="4786922" cy="307777"/>
          </a:xfrm>
          <a:prstGeom prst="rect">
            <a:avLst/>
          </a:prstGeom>
          <a:noFill/>
        </p:spPr>
        <p:txBody>
          <a:bodyPr wrap="square" rtlCol="0">
            <a:spAutoFit/>
          </a:bodyPr>
          <a:lstStyle/>
          <a:p>
            <a:r>
              <a:rPr lang="en-US" sz="1400">
                <a:highlight>
                  <a:srgbClr val="FFCC99"/>
                </a:highlight>
              </a:rPr>
              <a:t> [Oya et. al. USENIX 2022]</a:t>
            </a:r>
            <a:r>
              <a:rPr lang="en-US" sz="1400"/>
              <a:t>   </a:t>
            </a:r>
            <a:r>
              <a:rPr lang="en-US" sz="1400">
                <a:highlight>
                  <a:srgbClr val="FFCC99"/>
                </a:highlight>
              </a:rPr>
              <a:t> [Zhang et. al. USENIX 2023]</a:t>
            </a:r>
            <a:r>
              <a:rPr lang="en-US" sz="1400"/>
              <a:t>  </a:t>
            </a:r>
            <a:r>
              <a:rPr lang="en-US" sz="1400">
                <a:highlight>
                  <a:srgbClr val="FFCC99"/>
                </a:highlight>
              </a:rPr>
              <a:t>[…] </a:t>
            </a:r>
            <a:endParaRPr lang="en-US" sz="1400">
              <a:highlight>
                <a:srgbClr val="FFCC99"/>
              </a:highlight>
              <a:latin typeface="+mj-lt"/>
            </a:endParaRPr>
          </a:p>
        </p:txBody>
      </p:sp>
      <p:pic>
        <p:nvPicPr>
          <p:cNvPr id="1051" name="Graphic 1050" descr="Lock with solid fill">
            <a:extLst>
              <a:ext uri="{FF2B5EF4-FFF2-40B4-BE49-F238E27FC236}">
                <a16:creationId xmlns:a16="http://schemas.microsoft.com/office/drawing/2014/main" id="{76AED832-7DC1-E630-4DDC-6A053B5D3F0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86239" y="831845"/>
            <a:ext cx="737959" cy="737959"/>
          </a:xfrm>
          <a:prstGeom prst="rect">
            <a:avLst/>
          </a:prstGeom>
        </p:spPr>
      </p:pic>
      <p:sp>
        <p:nvSpPr>
          <p:cNvPr id="1097" name="TextBox 1096">
            <a:extLst>
              <a:ext uri="{FF2B5EF4-FFF2-40B4-BE49-F238E27FC236}">
                <a16:creationId xmlns:a16="http://schemas.microsoft.com/office/drawing/2014/main" id="{00F6CFFC-0F48-4537-11E3-4F42B1C25FBB}"/>
              </a:ext>
            </a:extLst>
          </p:cNvPr>
          <p:cNvSpPr txBox="1"/>
          <p:nvPr/>
        </p:nvSpPr>
        <p:spPr>
          <a:xfrm>
            <a:off x="4214347" y="5224934"/>
            <a:ext cx="3458311" cy="584775"/>
          </a:xfrm>
          <a:prstGeom prst="rect">
            <a:avLst/>
          </a:prstGeom>
          <a:noFill/>
        </p:spPr>
        <p:txBody>
          <a:bodyPr wrap="square" rtlCol="0">
            <a:spAutoFit/>
          </a:bodyPr>
          <a:lstStyle/>
          <a:p>
            <a:r>
              <a:rPr lang="en-US" sz="3200" b="1"/>
              <a:t>Encrypted Search</a:t>
            </a:r>
          </a:p>
        </p:txBody>
      </p:sp>
      <p:pic>
        <p:nvPicPr>
          <p:cNvPr id="1047" name="Picture 1046">
            <a:extLst>
              <a:ext uri="{FF2B5EF4-FFF2-40B4-BE49-F238E27FC236}">
                <a16:creationId xmlns:a16="http://schemas.microsoft.com/office/drawing/2014/main" id="{19CB5DE1-44F8-6CD4-BD3D-F5247DE8B59E}"/>
              </a:ext>
            </a:extLst>
          </p:cNvPr>
          <p:cNvPicPr>
            <a:picLocks noChangeAspect="1"/>
          </p:cNvPicPr>
          <p:nvPr/>
        </p:nvPicPr>
        <p:blipFill>
          <a:blip r:embed="rId22"/>
          <a:stretch>
            <a:fillRect/>
          </a:stretch>
        </p:blipFill>
        <p:spPr>
          <a:xfrm>
            <a:off x="9561967" y="3681466"/>
            <a:ext cx="2620203" cy="1445308"/>
          </a:xfrm>
          <a:prstGeom prst="rect">
            <a:avLst/>
          </a:prstGeom>
        </p:spPr>
      </p:pic>
      <p:sp>
        <p:nvSpPr>
          <p:cNvPr id="8" name="Arrow: Right 7">
            <a:extLst>
              <a:ext uri="{FF2B5EF4-FFF2-40B4-BE49-F238E27FC236}">
                <a16:creationId xmlns:a16="http://schemas.microsoft.com/office/drawing/2014/main" id="{68B3A9B5-F6CC-F1B4-2612-419DE8E26CD9}"/>
              </a:ext>
            </a:extLst>
          </p:cNvPr>
          <p:cNvSpPr/>
          <p:nvPr/>
        </p:nvSpPr>
        <p:spPr>
          <a:xfrm rot="10800000">
            <a:off x="2674687" y="2164967"/>
            <a:ext cx="2387790" cy="157787"/>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pic>
        <p:nvPicPr>
          <p:cNvPr id="1034" name="Picture 10">
            <a:extLst>
              <a:ext uri="{FF2B5EF4-FFF2-40B4-BE49-F238E27FC236}">
                <a16:creationId xmlns:a16="http://schemas.microsoft.com/office/drawing/2014/main" id="{07B0DCD0-E736-FBCD-C242-DC86554B03D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538148" y="3269512"/>
            <a:ext cx="2188613" cy="12310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5C09C94-EA51-76B1-6860-2BC3635B91C7}"/>
              </a:ext>
            </a:extLst>
          </p:cNvPr>
          <p:cNvGrpSpPr/>
          <p:nvPr/>
        </p:nvGrpSpPr>
        <p:grpSpPr>
          <a:xfrm>
            <a:off x="7832412" y="177913"/>
            <a:ext cx="4088639" cy="2235696"/>
            <a:chOff x="7832412" y="177913"/>
            <a:chExt cx="4088639" cy="2235696"/>
          </a:xfrm>
        </p:grpSpPr>
        <p:pic>
          <p:nvPicPr>
            <p:cNvPr id="17" name="Picture 16">
              <a:extLst>
                <a:ext uri="{FF2B5EF4-FFF2-40B4-BE49-F238E27FC236}">
                  <a16:creationId xmlns:a16="http://schemas.microsoft.com/office/drawing/2014/main" id="{C9A2D9B0-C432-E892-D520-5B04F604AD1E}"/>
                </a:ext>
              </a:extLst>
            </p:cNvPr>
            <p:cNvPicPr>
              <a:picLocks noChangeAspect="1"/>
            </p:cNvPicPr>
            <p:nvPr/>
          </p:nvPicPr>
          <p:blipFill>
            <a:blip r:embed="rId24"/>
            <a:stretch>
              <a:fillRect/>
            </a:stretch>
          </p:blipFill>
          <p:spPr>
            <a:xfrm>
              <a:off x="8150109" y="1194889"/>
              <a:ext cx="619027" cy="518729"/>
            </a:xfrm>
            <a:prstGeom prst="rect">
              <a:avLst/>
            </a:prstGeom>
          </p:spPr>
        </p:pic>
        <p:pic>
          <p:nvPicPr>
            <p:cNvPr id="1030" name="Picture 6">
              <a:extLst>
                <a:ext uri="{FF2B5EF4-FFF2-40B4-BE49-F238E27FC236}">
                  <a16:creationId xmlns:a16="http://schemas.microsoft.com/office/drawing/2014/main" id="{049630B6-6C74-BB75-03AD-5F2B257B593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461953" y="1660098"/>
              <a:ext cx="1051411" cy="753511"/>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DEFD155A-D947-4AB4-01CF-0F4B7F429ED0}"/>
                </a:ext>
              </a:extLst>
            </p:cNvPr>
            <p:cNvGrpSpPr/>
            <p:nvPr/>
          </p:nvGrpSpPr>
          <p:grpSpPr>
            <a:xfrm>
              <a:off x="7832412" y="177913"/>
              <a:ext cx="4088639" cy="1628215"/>
              <a:chOff x="7627396" y="156507"/>
              <a:chExt cx="4726755" cy="1902490"/>
            </a:xfrm>
          </p:grpSpPr>
          <p:pic>
            <p:nvPicPr>
              <p:cNvPr id="30" name="Picture 24">
                <a:extLst>
                  <a:ext uri="{FF2B5EF4-FFF2-40B4-BE49-F238E27FC236}">
                    <a16:creationId xmlns:a16="http://schemas.microsoft.com/office/drawing/2014/main" id="{44367B47-CB5E-B75A-B7BA-A4579BA2A35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03919" y="1301311"/>
                <a:ext cx="1766713" cy="7576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a:extLst>
                  <a:ext uri="{FF2B5EF4-FFF2-40B4-BE49-F238E27FC236}">
                    <a16:creationId xmlns:a16="http://schemas.microsoft.com/office/drawing/2014/main" id="{7CF4115F-199D-491C-3995-63D30849A3A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98345" y="156507"/>
                <a:ext cx="1555806" cy="1292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027">
                <a:extLst>
                  <a:ext uri="{FF2B5EF4-FFF2-40B4-BE49-F238E27FC236}">
                    <a16:creationId xmlns:a16="http://schemas.microsoft.com/office/drawing/2014/main" id="{8AC3448F-7BDB-ABA9-86BB-F42B8D56193C}"/>
                  </a:ext>
                </a:extLst>
              </p:cNvPr>
              <p:cNvPicPr>
                <a:picLocks noChangeAspect="1"/>
              </p:cNvPicPr>
              <p:nvPr/>
            </p:nvPicPr>
            <p:blipFill>
              <a:blip r:embed="rId28"/>
              <a:stretch>
                <a:fillRect/>
              </a:stretch>
            </p:blipFill>
            <p:spPr>
              <a:xfrm>
                <a:off x="8969682" y="199760"/>
                <a:ext cx="914400" cy="1114424"/>
              </a:xfrm>
              <a:prstGeom prst="rect">
                <a:avLst/>
              </a:prstGeom>
            </p:spPr>
          </p:pic>
          <p:pic>
            <p:nvPicPr>
              <p:cNvPr id="1031" name="Picture 1030">
                <a:extLst>
                  <a:ext uri="{FF2B5EF4-FFF2-40B4-BE49-F238E27FC236}">
                    <a16:creationId xmlns:a16="http://schemas.microsoft.com/office/drawing/2014/main" id="{19E04EAA-493A-6810-045F-9CAC87B0AAE7}"/>
                  </a:ext>
                </a:extLst>
              </p:cNvPr>
              <p:cNvPicPr>
                <a:picLocks noChangeAspect="1"/>
              </p:cNvPicPr>
              <p:nvPr/>
            </p:nvPicPr>
            <p:blipFill>
              <a:blip r:embed="rId29"/>
              <a:stretch>
                <a:fillRect/>
              </a:stretch>
            </p:blipFill>
            <p:spPr>
              <a:xfrm>
                <a:off x="9854034" y="187722"/>
                <a:ext cx="1285875" cy="866775"/>
              </a:xfrm>
              <a:prstGeom prst="rect">
                <a:avLst/>
              </a:prstGeom>
            </p:spPr>
          </p:pic>
          <p:pic>
            <p:nvPicPr>
              <p:cNvPr id="1033" name="Picture 1032">
                <a:extLst>
                  <a:ext uri="{FF2B5EF4-FFF2-40B4-BE49-F238E27FC236}">
                    <a16:creationId xmlns:a16="http://schemas.microsoft.com/office/drawing/2014/main" id="{D989BD38-CD7C-8533-783D-808779238A96}"/>
                  </a:ext>
                </a:extLst>
              </p:cNvPr>
              <p:cNvPicPr>
                <a:picLocks noChangeAspect="1"/>
              </p:cNvPicPr>
              <p:nvPr/>
            </p:nvPicPr>
            <p:blipFill>
              <a:blip r:embed="rId30"/>
              <a:stretch>
                <a:fillRect/>
              </a:stretch>
            </p:blipFill>
            <p:spPr>
              <a:xfrm>
                <a:off x="9336974" y="1290927"/>
                <a:ext cx="1152525" cy="695326"/>
              </a:xfrm>
              <a:prstGeom prst="rect">
                <a:avLst/>
              </a:prstGeom>
            </p:spPr>
          </p:pic>
          <p:pic>
            <p:nvPicPr>
              <p:cNvPr id="26" name="Picture 2">
                <a:extLst>
                  <a:ext uri="{FF2B5EF4-FFF2-40B4-BE49-F238E27FC236}">
                    <a16:creationId xmlns:a16="http://schemas.microsoft.com/office/drawing/2014/main" id="{7FAD7568-75D9-9BEF-C8CA-D86FA9E01DC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627396" y="288241"/>
                <a:ext cx="1746656" cy="98249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BB4FF52E-D797-9F88-BA5C-C9262DC02275}"/>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l="3492" r="4200"/>
            <a:stretch/>
          </p:blipFill>
          <p:spPr bwMode="auto">
            <a:xfrm>
              <a:off x="10595880" y="1712647"/>
              <a:ext cx="1097280" cy="610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E48AD06-A84B-5FC8-3E6C-F76AC54E8C2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743881" y="1148288"/>
              <a:ext cx="587680" cy="587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036654F-E593-E022-0591-E197E2B3E259}"/>
                </a:ext>
              </a:extLst>
            </p:cNvPr>
            <p:cNvPicPr>
              <a:picLocks noChangeAspect="1"/>
            </p:cNvPicPr>
            <p:nvPr/>
          </p:nvPicPr>
          <p:blipFill>
            <a:blip r:embed="rId34"/>
            <a:stretch>
              <a:fillRect/>
            </a:stretch>
          </p:blipFill>
          <p:spPr>
            <a:xfrm>
              <a:off x="9937194" y="878914"/>
              <a:ext cx="903593" cy="337328"/>
            </a:xfrm>
            <a:prstGeom prst="rect">
              <a:avLst/>
            </a:prstGeom>
          </p:spPr>
        </p:pic>
        <p:pic>
          <p:nvPicPr>
            <p:cNvPr id="14" name="Picture 13">
              <a:extLst>
                <a:ext uri="{FF2B5EF4-FFF2-40B4-BE49-F238E27FC236}">
                  <a16:creationId xmlns:a16="http://schemas.microsoft.com/office/drawing/2014/main" id="{4B383F3E-A2BA-4968-8643-C8605391609F}"/>
                </a:ext>
              </a:extLst>
            </p:cNvPr>
            <p:cNvPicPr>
              <a:picLocks noChangeAspect="1"/>
            </p:cNvPicPr>
            <p:nvPr/>
          </p:nvPicPr>
          <p:blipFill>
            <a:blip r:embed="rId35"/>
            <a:stretch>
              <a:fillRect/>
            </a:stretch>
          </p:blipFill>
          <p:spPr>
            <a:xfrm>
              <a:off x="8259232" y="1809968"/>
              <a:ext cx="1150167" cy="521245"/>
            </a:xfrm>
            <a:prstGeom prst="rect">
              <a:avLst/>
            </a:prstGeom>
          </p:spPr>
        </p:pic>
      </p:grpSp>
      <p:pic>
        <p:nvPicPr>
          <p:cNvPr id="20" name="Graphic 19" descr="User with solid fill">
            <a:extLst>
              <a:ext uri="{FF2B5EF4-FFF2-40B4-BE49-F238E27FC236}">
                <a16:creationId xmlns:a16="http://schemas.microsoft.com/office/drawing/2014/main" id="{D374D110-7346-1EE1-65C1-F9504389E3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774" y="1068964"/>
            <a:ext cx="864159" cy="864159"/>
          </a:xfrm>
          <a:prstGeom prst="rect">
            <a:avLst/>
          </a:prstGeom>
        </p:spPr>
      </p:pic>
      <p:pic>
        <p:nvPicPr>
          <p:cNvPr id="21" name="Graphic 20" descr="Key with solid fill">
            <a:extLst>
              <a:ext uri="{FF2B5EF4-FFF2-40B4-BE49-F238E27FC236}">
                <a16:creationId xmlns:a16="http://schemas.microsoft.com/office/drawing/2014/main" id="{C435E27F-4906-111F-21BE-F752DC8A69E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8611133">
            <a:off x="905413" y="1633623"/>
            <a:ext cx="501210" cy="423874"/>
          </a:xfrm>
          <a:prstGeom prst="rect">
            <a:avLst/>
          </a:prstGeom>
        </p:spPr>
      </p:pic>
      <p:pic>
        <p:nvPicPr>
          <p:cNvPr id="22" name="Graphic 21" descr="User with solid fill">
            <a:extLst>
              <a:ext uri="{FF2B5EF4-FFF2-40B4-BE49-F238E27FC236}">
                <a16:creationId xmlns:a16="http://schemas.microsoft.com/office/drawing/2014/main" id="{BAAD9B3B-D548-23BF-78BC-F147137028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4251" y="1541203"/>
            <a:ext cx="864159" cy="864159"/>
          </a:xfrm>
          <a:prstGeom prst="rect">
            <a:avLst/>
          </a:prstGeom>
        </p:spPr>
      </p:pic>
      <p:pic>
        <p:nvPicPr>
          <p:cNvPr id="27" name="Picture 26">
            <a:extLst>
              <a:ext uri="{FF2B5EF4-FFF2-40B4-BE49-F238E27FC236}">
                <a16:creationId xmlns:a16="http://schemas.microsoft.com/office/drawing/2014/main" id="{C08CB5B2-738E-E2F8-FC95-732585BA0DAA}"/>
              </a:ext>
            </a:extLst>
          </p:cNvPr>
          <p:cNvPicPr>
            <a:picLocks noChangeAspect="1"/>
          </p:cNvPicPr>
          <p:nvPr/>
        </p:nvPicPr>
        <p:blipFill>
          <a:blip r:embed="rId36"/>
          <a:stretch>
            <a:fillRect/>
          </a:stretch>
        </p:blipFill>
        <p:spPr>
          <a:xfrm>
            <a:off x="9064426" y="4100133"/>
            <a:ext cx="2156294" cy="1034141"/>
          </a:xfrm>
          <a:prstGeom prst="rect">
            <a:avLst/>
          </a:prstGeom>
        </p:spPr>
      </p:pic>
      <p:pic>
        <p:nvPicPr>
          <p:cNvPr id="23" name="Graphic 22" descr="Key with solid fill">
            <a:extLst>
              <a:ext uri="{FF2B5EF4-FFF2-40B4-BE49-F238E27FC236}">
                <a16:creationId xmlns:a16="http://schemas.microsoft.com/office/drawing/2014/main" id="{0AAC5616-F064-E020-4D67-AAA982B298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8611133">
            <a:off x="1714887" y="2102431"/>
            <a:ext cx="495823" cy="419318"/>
          </a:xfrm>
          <a:prstGeom prst="rect">
            <a:avLst/>
          </a:prstGeom>
        </p:spPr>
      </p:pic>
      <p:pic>
        <p:nvPicPr>
          <p:cNvPr id="1044" name="Picture 12">
            <a:extLst>
              <a:ext uri="{FF2B5EF4-FFF2-40B4-BE49-F238E27FC236}">
                <a16:creationId xmlns:a16="http://schemas.microsoft.com/office/drawing/2014/main" id="{A8CDF496-D8CC-D120-4881-6144BC88453B}"/>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2" r="33367"/>
          <a:stretch/>
        </p:blipFill>
        <p:spPr bwMode="auto">
          <a:xfrm>
            <a:off x="7386930" y="3897258"/>
            <a:ext cx="2468880"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1046" name="Group 1045">
            <a:extLst>
              <a:ext uri="{FF2B5EF4-FFF2-40B4-BE49-F238E27FC236}">
                <a16:creationId xmlns:a16="http://schemas.microsoft.com/office/drawing/2014/main" id="{DC2AF0EB-C662-1222-E04A-EE7A48360023}"/>
              </a:ext>
            </a:extLst>
          </p:cNvPr>
          <p:cNvGrpSpPr/>
          <p:nvPr/>
        </p:nvGrpSpPr>
        <p:grpSpPr>
          <a:xfrm>
            <a:off x="871212" y="4521612"/>
            <a:ext cx="3114396" cy="2229743"/>
            <a:chOff x="753559" y="4796049"/>
            <a:chExt cx="2133795" cy="1919743"/>
          </a:xfrm>
        </p:grpSpPr>
        <p:pic>
          <p:nvPicPr>
            <p:cNvPr id="1045" name="Picture 1044">
              <a:extLst>
                <a:ext uri="{FF2B5EF4-FFF2-40B4-BE49-F238E27FC236}">
                  <a16:creationId xmlns:a16="http://schemas.microsoft.com/office/drawing/2014/main" id="{F06B60CB-CED9-6EBA-9A26-FD9957CEFD5C}"/>
                </a:ext>
              </a:extLst>
            </p:cNvPr>
            <p:cNvPicPr>
              <a:picLocks noChangeAspect="1"/>
            </p:cNvPicPr>
            <p:nvPr/>
          </p:nvPicPr>
          <p:blipFill>
            <a:blip r:embed="rId38"/>
            <a:stretch>
              <a:fillRect/>
            </a:stretch>
          </p:blipFill>
          <p:spPr>
            <a:xfrm>
              <a:off x="1713319" y="5779970"/>
              <a:ext cx="1073753" cy="555716"/>
            </a:xfrm>
            <a:prstGeom prst="rect">
              <a:avLst/>
            </a:prstGeom>
          </p:spPr>
        </p:pic>
        <p:pic>
          <p:nvPicPr>
            <p:cNvPr id="1096" name="Picture 18">
              <a:extLst>
                <a:ext uri="{FF2B5EF4-FFF2-40B4-BE49-F238E27FC236}">
                  <a16:creationId xmlns:a16="http://schemas.microsoft.com/office/drawing/2014/main" id="{4CA162CC-12AC-624F-AF93-AE5F3CF7382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61862" y="4906738"/>
              <a:ext cx="1249470" cy="335185"/>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2">
              <a:extLst>
                <a:ext uri="{FF2B5EF4-FFF2-40B4-BE49-F238E27FC236}">
                  <a16:creationId xmlns:a16="http://schemas.microsoft.com/office/drawing/2014/main" id="{9ABB1EC9-04C5-CF72-D541-261B7B8884E1}"/>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76184" y="5263372"/>
              <a:ext cx="1059256" cy="411851"/>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16">
              <a:extLst>
                <a:ext uri="{FF2B5EF4-FFF2-40B4-BE49-F238E27FC236}">
                  <a16:creationId xmlns:a16="http://schemas.microsoft.com/office/drawing/2014/main" id="{8717F220-48D0-9EEC-34D1-E13ECC193A11}"/>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287223" y="4796049"/>
              <a:ext cx="478977" cy="588002"/>
            </a:xfrm>
            <a:prstGeom prst="rect">
              <a:avLst/>
            </a:prstGeom>
            <a:noFill/>
            <a:extLst>
              <a:ext uri="{909E8E84-426E-40DD-AFC4-6F175D3DCCD1}">
                <a14:hiddenFill xmlns:a14="http://schemas.microsoft.com/office/drawing/2010/main">
                  <a:solidFill>
                    <a:srgbClr val="FFFFFF"/>
                  </a:solidFill>
                </a14:hiddenFill>
              </a:ext>
            </a:extLst>
          </p:spPr>
        </p:pic>
        <p:grpSp>
          <p:nvGrpSpPr>
            <p:cNvPr id="1027" name="Group 1026">
              <a:extLst>
                <a:ext uri="{FF2B5EF4-FFF2-40B4-BE49-F238E27FC236}">
                  <a16:creationId xmlns:a16="http://schemas.microsoft.com/office/drawing/2014/main" id="{A9B6D442-89A9-6662-CA4E-2E02B4162C8B}"/>
                </a:ext>
              </a:extLst>
            </p:cNvPr>
            <p:cNvGrpSpPr/>
            <p:nvPr/>
          </p:nvGrpSpPr>
          <p:grpSpPr>
            <a:xfrm>
              <a:off x="753559" y="5694266"/>
              <a:ext cx="804917" cy="1021526"/>
              <a:chOff x="3195973" y="4778730"/>
              <a:chExt cx="804917" cy="1021526"/>
            </a:xfrm>
          </p:grpSpPr>
          <p:pic>
            <p:nvPicPr>
              <p:cNvPr id="29" name="Picture 28">
                <a:extLst>
                  <a:ext uri="{FF2B5EF4-FFF2-40B4-BE49-F238E27FC236}">
                    <a16:creationId xmlns:a16="http://schemas.microsoft.com/office/drawing/2014/main" id="{60D9ABAC-02FC-372C-2D21-F327CDF84B09}"/>
                  </a:ext>
                </a:extLst>
              </p:cNvPr>
              <p:cNvPicPr>
                <a:picLocks noChangeAspect="1"/>
              </p:cNvPicPr>
              <p:nvPr/>
            </p:nvPicPr>
            <p:blipFill>
              <a:blip r:embed="rId42"/>
              <a:stretch>
                <a:fillRect/>
              </a:stretch>
            </p:blipFill>
            <p:spPr>
              <a:xfrm>
                <a:off x="3195973" y="4778730"/>
                <a:ext cx="804917" cy="953762"/>
              </a:xfrm>
              <a:prstGeom prst="rect">
                <a:avLst/>
              </a:prstGeom>
            </p:spPr>
          </p:pic>
          <p:pic>
            <p:nvPicPr>
              <p:cNvPr id="1025" name="Picture 1024">
                <a:extLst>
                  <a:ext uri="{FF2B5EF4-FFF2-40B4-BE49-F238E27FC236}">
                    <a16:creationId xmlns:a16="http://schemas.microsoft.com/office/drawing/2014/main" id="{4CE6BD3A-37B6-4ED5-3717-AC4DB9827320}"/>
                  </a:ext>
                </a:extLst>
              </p:cNvPr>
              <p:cNvPicPr>
                <a:picLocks noChangeAspect="1"/>
              </p:cNvPicPr>
              <p:nvPr/>
            </p:nvPicPr>
            <p:blipFill>
              <a:blip r:embed="rId43"/>
              <a:stretch>
                <a:fillRect/>
              </a:stretch>
            </p:blipFill>
            <p:spPr>
              <a:xfrm>
                <a:off x="3323983" y="5663885"/>
                <a:ext cx="572205" cy="136371"/>
              </a:xfrm>
              <a:prstGeom prst="rect">
                <a:avLst/>
              </a:prstGeom>
            </p:spPr>
          </p:pic>
        </p:grpSp>
        <p:pic>
          <p:nvPicPr>
            <p:cNvPr id="1035" name="Picture 1034">
              <a:extLst>
                <a:ext uri="{FF2B5EF4-FFF2-40B4-BE49-F238E27FC236}">
                  <a16:creationId xmlns:a16="http://schemas.microsoft.com/office/drawing/2014/main" id="{46548A08-132B-F5CE-BEB8-41D86B8F9F7E}"/>
                </a:ext>
              </a:extLst>
            </p:cNvPr>
            <p:cNvPicPr>
              <a:picLocks noChangeAspect="1"/>
            </p:cNvPicPr>
            <p:nvPr/>
          </p:nvPicPr>
          <p:blipFill>
            <a:blip r:embed="rId44"/>
            <a:stretch>
              <a:fillRect/>
            </a:stretch>
          </p:blipFill>
          <p:spPr>
            <a:xfrm>
              <a:off x="1502764" y="6367428"/>
              <a:ext cx="1340659" cy="275007"/>
            </a:xfrm>
            <a:prstGeom prst="rect">
              <a:avLst/>
            </a:prstGeom>
          </p:spPr>
        </p:pic>
        <p:pic>
          <p:nvPicPr>
            <p:cNvPr id="1040" name="Picture 1039">
              <a:extLst>
                <a:ext uri="{FF2B5EF4-FFF2-40B4-BE49-F238E27FC236}">
                  <a16:creationId xmlns:a16="http://schemas.microsoft.com/office/drawing/2014/main" id="{2EBC3F3F-DBBE-5F3B-A812-D6A6ACE8240E}"/>
                </a:ext>
              </a:extLst>
            </p:cNvPr>
            <p:cNvPicPr>
              <a:picLocks noChangeAspect="1"/>
            </p:cNvPicPr>
            <p:nvPr/>
          </p:nvPicPr>
          <p:blipFill>
            <a:blip r:embed="rId45"/>
            <a:stretch>
              <a:fillRect/>
            </a:stretch>
          </p:blipFill>
          <p:spPr>
            <a:xfrm>
              <a:off x="1935440" y="5439401"/>
              <a:ext cx="951914" cy="346086"/>
            </a:xfrm>
            <a:prstGeom prst="rect">
              <a:avLst/>
            </a:prstGeom>
          </p:spPr>
        </p:pic>
      </p:grpSp>
      <p:sp>
        <p:nvSpPr>
          <p:cNvPr id="7" name="TextBox 6">
            <a:extLst>
              <a:ext uri="{FF2B5EF4-FFF2-40B4-BE49-F238E27FC236}">
                <a16:creationId xmlns:a16="http://schemas.microsoft.com/office/drawing/2014/main" id="{BD5A9F36-2D75-54FF-8903-8CD200847C81}"/>
              </a:ext>
            </a:extLst>
          </p:cNvPr>
          <p:cNvSpPr txBox="1"/>
          <p:nvPr/>
        </p:nvSpPr>
        <p:spPr>
          <a:xfrm>
            <a:off x="8746743" y="2443882"/>
            <a:ext cx="3235594" cy="584775"/>
          </a:xfrm>
          <a:prstGeom prst="rect">
            <a:avLst/>
          </a:prstGeom>
          <a:noFill/>
        </p:spPr>
        <p:txBody>
          <a:bodyPr wrap="square" rtlCol="0">
            <a:spAutoFit/>
          </a:bodyPr>
          <a:lstStyle/>
          <a:p>
            <a:r>
              <a:rPr lang="en-US" sz="3200" b="1">
                <a:solidFill>
                  <a:srgbClr val="FF0000"/>
                </a:solidFill>
                <a:latin typeface="Aptos" panose="020B0004020202020204" pitchFamily="34" charset="0"/>
              </a:rPr>
              <a:t>Attacks!</a:t>
            </a:r>
          </a:p>
        </p:txBody>
      </p:sp>
      <p:sp>
        <p:nvSpPr>
          <p:cNvPr id="9" name="TextBox 8">
            <a:extLst>
              <a:ext uri="{FF2B5EF4-FFF2-40B4-BE49-F238E27FC236}">
                <a16:creationId xmlns:a16="http://schemas.microsoft.com/office/drawing/2014/main" id="{42A4E765-6323-2888-87AE-85839510AE82}"/>
              </a:ext>
            </a:extLst>
          </p:cNvPr>
          <p:cNvSpPr txBox="1"/>
          <p:nvPr/>
        </p:nvSpPr>
        <p:spPr>
          <a:xfrm>
            <a:off x="8411765" y="5187524"/>
            <a:ext cx="3235594" cy="584775"/>
          </a:xfrm>
          <a:prstGeom prst="rect">
            <a:avLst/>
          </a:prstGeom>
          <a:noFill/>
        </p:spPr>
        <p:txBody>
          <a:bodyPr wrap="square" rtlCol="0">
            <a:spAutoFit/>
          </a:bodyPr>
          <a:lstStyle/>
          <a:p>
            <a:r>
              <a:rPr lang="en-US" sz="3200" b="1">
                <a:solidFill>
                  <a:srgbClr val="FF0000"/>
                </a:solidFill>
                <a:latin typeface="Aptos" panose="020B0004020202020204" pitchFamily="34" charset="0"/>
              </a:rPr>
              <a:t>Privacy laws!</a:t>
            </a:r>
          </a:p>
        </p:txBody>
      </p:sp>
      <p:sp>
        <p:nvSpPr>
          <p:cNvPr id="10" name="TextBox 9">
            <a:extLst>
              <a:ext uri="{FF2B5EF4-FFF2-40B4-BE49-F238E27FC236}">
                <a16:creationId xmlns:a16="http://schemas.microsoft.com/office/drawing/2014/main" id="{308CEFD9-DC6A-22AD-8636-6AD1DCE10F3A}"/>
              </a:ext>
            </a:extLst>
          </p:cNvPr>
          <p:cNvSpPr txBox="1"/>
          <p:nvPr/>
        </p:nvSpPr>
        <p:spPr>
          <a:xfrm>
            <a:off x="902202" y="2677759"/>
            <a:ext cx="5221996" cy="584775"/>
          </a:xfrm>
          <a:prstGeom prst="rect">
            <a:avLst/>
          </a:prstGeom>
          <a:noFill/>
        </p:spPr>
        <p:txBody>
          <a:bodyPr wrap="square" rtlCol="0">
            <a:spAutoFit/>
          </a:bodyPr>
          <a:lstStyle/>
          <a:p>
            <a:r>
              <a:rPr lang="en-US" sz="3200" b="1"/>
              <a:t>Searchable Encryption (SE)</a:t>
            </a:r>
          </a:p>
        </p:txBody>
      </p:sp>
    </p:spTree>
    <p:custDataLst>
      <p:tags r:id="rId1"/>
    </p:custDataLst>
    <p:extLst>
      <p:ext uri="{BB962C8B-B14F-4D97-AF65-F5344CB8AC3E}">
        <p14:creationId xmlns:p14="http://schemas.microsoft.com/office/powerpoint/2010/main" val="104348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0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4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700"/>
                                  </p:stCondLst>
                                  <p:childTnLst>
                                    <p:set>
                                      <p:cBhvr>
                                        <p:cTn id="18" dur="1" fill="hold">
                                          <p:stCondLst>
                                            <p:cond delay="0"/>
                                          </p:stCondLst>
                                        </p:cTn>
                                        <p:tgtEl>
                                          <p:spTgt spid="1047"/>
                                        </p:tgtEl>
                                        <p:attrNameLst>
                                          <p:attrName>style.visibility</p:attrName>
                                        </p:attrNameLst>
                                      </p:cBhvr>
                                      <p:to>
                                        <p:strVal val="visible"/>
                                      </p:to>
                                    </p:set>
                                  </p:childTnLst>
                                </p:cTn>
                              </p:par>
                            </p:childTnLst>
                          </p:cTn>
                        </p:par>
                        <p:par>
                          <p:cTn id="19" fill="hold">
                            <p:stCondLst>
                              <p:cond delay="700"/>
                            </p:stCondLst>
                            <p:childTnLst>
                              <p:par>
                                <p:cTn id="20" presetID="1" presetClass="entr" presetSubtype="0" fill="hold" nodeType="afterEffect">
                                  <p:stCondLst>
                                    <p:cond delay="500"/>
                                  </p:stCondLst>
                                  <p:childTnLst>
                                    <p:set>
                                      <p:cBhvr>
                                        <p:cTn id="21" dur="1" fill="hold">
                                          <p:stCondLst>
                                            <p:cond delay="0"/>
                                          </p:stCondLst>
                                        </p:cTn>
                                        <p:tgtEl>
                                          <p:spTgt spid="1034"/>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nodeType="afterEffect">
                                  <p:stCondLst>
                                    <p:cond delay="50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1700"/>
                            </p:stCondLst>
                            <p:childTnLst>
                              <p:par>
                                <p:cTn id="26" presetID="1" presetClass="entr" presetSubtype="0" fill="hold" nodeType="afterEffect">
                                  <p:stCondLst>
                                    <p:cond delay="800"/>
                                  </p:stCondLst>
                                  <p:childTnLst>
                                    <p:set>
                                      <p:cBhvr>
                                        <p:cTn id="27" dur="1" fill="hold">
                                          <p:stCondLst>
                                            <p:cond delay="0"/>
                                          </p:stCondLst>
                                        </p:cTn>
                                        <p:tgtEl>
                                          <p:spTgt spid="10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56"/>
                                        </p:tgtEl>
                                        <p:attrNameLst>
                                          <p:attrName>style.visibility</p:attrName>
                                        </p:attrNameLst>
                                      </p:cBhvr>
                                      <p:to>
                                        <p:strVal val="visible"/>
                                      </p:to>
                                    </p:set>
                                  </p:childTnLst>
                                </p:cTn>
                              </p:par>
                            </p:childTnLst>
                          </p:cTn>
                        </p:par>
                        <p:par>
                          <p:cTn id="32" fill="hold">
                            <p:stCondLst>
                              <p:cond delay="0"/>
                            </p:stCondLst>
                            <p:childTnLst>
                              <p:par>
                                <p:cTn id="33" presetID="26" presetClass="emph" presetSubtype="0" fill="hold" nodeType="afterEffect">
                                  <p:stCondLst>
                                    <p:cond delay="500"/>
                                  </p:stCondLst>
                                  <p:childTnLst>
                                    <p:animEffect transition="out" filter="fade">
                                      <p:cBhvr>
                                        <p:cTn id="34" dur="500" tmFilter="0, 0; .2, .5; .8, .5; 1, 0"/>
                                        <p:tgtEl>
                                          <p:spTgt spid="1056"/>
                                        </p:tgtEl>
                                      </p:cBhvr>
                                    </p:animEffect>
                                    <p:animScale>
                                      <p:cBhvr>
                                        <p:cTn id="35" dur="250" autoRev="1" fill="hold"/>
                                        <p:tgtEl>
                                          <p:spTgt spid="1056"/>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3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4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5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4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0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57"/>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0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7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 grpId="0"/>
      <p:bldP spid="1057" grpId="0"/>
      <p:bldP spid="1059" grpId="0"/>
      <p:bldP spid="1064" grpId="0"/>
      <p:bldP spid="1067" grpId="0"/>
      <p:bldP spid="1070" grpId="0"/>
      <p:bldP spid="1097" grpId="0"/>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C8B-4FB2-E18E-F55E-120EA31BAA44}"/>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SDa + Static IO-efficient SE schemes </a:t>
            </a:r>
          </a:p>
          <a:p>
            <a:endParaRPr lang="en-US" b="1"/>
          </a:p>
        </p:txBody>
      </p:sp>
      <p:sp>
        <p:nvSpPr>
          <p:cNvPr id="4" name="Oval 3">
            <a:extLst>
              <a:ext uri="{FF2B5EF4-FFF2-40B4-BE49-F238E27FC236}">
                <a16:creationId xmlns:a16="http://schemas.microsoft.com/office/drawing/2014/main" id="{C2709647-0AEC-60D7-D68D-44A3B4D0D688}"/>
              </a:ext>
            </a:extLst>
          </p:cNvPr>
          <p:cNvSpPr/>
          <p:nvPr/>
        </p:nvSpPr>
        <p:spPr>
          <a:xfrm>
            <a:off x="2491892" y="852988"/>
            <a:ext cx="4411228" cy="4231868"/>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r>
              <a:rPr lang="en-US" sz="1600">
                <a:solidFill>
                  <a:schemeClr val="tx1"/>
                </a:solidFill>
                <a:ea typeface="+mn-lt"/>
                <a:cs typeface="+mn-lt"/>
              </a:rPr>
              <a:t>[Cash et. al NDSS 2014]</a:t>
            </a:r>
            <a:endParaRPr lang="en-US" sz="1600">
              <a:solidFill>
                <a:schemeClr val="tx1"/>
              </a:solidFill>
            </a:endParaRPr>
          </a:p>
          <a:p>
            <a:pPr algn="ctr"/>
            <a:r>
              <a:rPr lang="en-US" sz="1600">
                <a:solidFill>
                  <a:schemeClr val="tx1"/>
                </a:solidFill>
                <a:ea typeface="+mn-lt"/>
                <a:cs typeface="+mn-lt"/>
              </a:rPr>
              <a:t>[Cash et. al. EUROCRYPT 2014]</a:t>
            </a:r>
            <a:endParaRPr lang="en-US" sz="1600"/>
          </a:p>
          <a:p>
            <a:pPr algn="ctr"/>
            <a:r>
              <a:rPr lang="en-US" sz="1600">
                <a:solidFill>
                  <a:schemeClr val="tx1"/>
                </a:solidFill>
                <a:ea typeface="+mn-lt"/>
                <a:cs typeface="+mn-lt"/>
              </a:rPr>
              <a:t>[Asharov et al. STOC 2016] </a:t>
            </a:r>
          </a:p>
          <a:p>
            <a:pPr algn="ctr"/>
            <a:r>
              <a:rPr lang="en-US" sz="1600">
                <a:solidFill>
                  <a:schemeClr val="tx1"/>
                </a:solidFill>
                <a:ea typeface="+mn-lt"/>
                <a:cs typeface="+mn-lt"/>
              </a:rPr>
              <a:t>  [Demertzis et. al. SIGMOD 2017]</a:t>
            </a:r>
          </a:p>
          <a:p>
            <a:pPr algn="ctr"/>
            <a:r>
              <a:rPr lang="en-US" sz="1600">
                <a:solidFill>
                  <a:schemeClr val="tx1"/>
                </a:solidFill>
                <a:ea typeface="+mn-lt"/>
                <a:cs typeface="+mn-lt"/>
              </a:rPr>
              <a:t> [Asharov et al. CRYPTO 2018]</a:t>
            </a:r>
          </a:p>
          <a:p>
            <a:pPr algn="ctr"/>
            <a:r>
              <a:rPr lang="en-US" sz="1600">
                <a:solidFill>
                  <a:schemeClr val="tx1"/>
                </a:solidFill>
                <a:ea typeface="+mn-lt"/>
                <a:cs typeface="+mn-lt"/>
              </a:rPr>
              <a:t>  [Demertzis et al. CRYPTO 2018]</a:t>
            </a:r>
            <a:endParaRPr lang="en-US" sz="1600">
              <a:ea typeface="+mn-lt"/>
              <a:cs typeface="+mn-lt"/>
            </a:endParaRPr>
          </a:p>
          <a:p>
            <a:pPr algn="ctr"/>
            <a:r>
              <a:rPr lang="en-US" sz="1600">
                <a:solidFill>
                  <a:schemeClr val="tx1"/>
                </a:solidFill>
                <a:ea typeface="+mn-lt"/>
                <a:cs typeface="+mn-lt"/>
              </a:rPr>
              <a:t>[Bossuat et al. CRYPTO 2021]</a:t>
            </a:r>
            <a:endParaRPr lang="en-US" sz="1600">
              <a:solidFill>
                <a:schemeClr val="tx1"/>
              </a:solidFill>
            </a:endParaRPr>
          </a:p>
          <a:p>
            <a:pPr algn="ctr"/>
            <a:endParaRPr lang="en-US" sz="1600">
              <a:solidFill>
                <a:schemeClr val="tx1"/>
              </a:solidFill>
              <a:ea typeface="+mn-lt"/>
              <a:cs typeface="+mn-lt"/>
            </a:endParaRPr>
          </a:p>
          <a:p>
            <a:pPr algn="ctr"/>
            <a:br>
              <a:rPr lang="en-US" sz="1600"/>
            </a:br>
            <a:endParaRPr lang="en-US" sz="1600"/>
          </a:p>
        </p:txBody>
      </p:sp>
      <p:sp>
        <p:nvSpPr>
          <p:cNvPr id="5" name="TextBox 4">
            <a:extLst>
              <a:ext uri="{FF2B5EF4-FFF2-40B4-BE49-F238E27FC236}">
                <a16:creationId xmlns:a16="http://schemas.microsoft.com/office/drawing/2014/main" id="{99C2FA8B-DF65-0CF8-7167-4E2DF125FDED}"/>
              </a:ext>
            </a:extLst>
          </p:cNvPr>
          <p:cNvSpPr txBox="1"/>
          <p:nvPr/>
        </p:nvSpPr>
        <p:spPr>
          <a:xfrm>
            <a:off x="3293760" y="1486241"/>
            <a:ext cx="280749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Static I/O-efficient SE</a:t>
            </a:r>
          </a:p>
        </p:txBody>
      </p:sp>
      <p:sp>
        <p:nvSpPr>
          <p:cNvPr id="9" name="TextBox 8">
            <a:extLst>
              <a:ext uri="{FF2B5EF4-FFF2-40B4-BE49-F238E27FC236}">
                <a16:creationId xmlns:a16="http://schemas.microsoft.com/office/drawing/2014/main" id="{D16E6DAD-69FD-EFD3-F786-06A74379C081}"/>
              </a:ext>
            </a:extLst>
          </p:cNvPr>
          <p:cNvSpPr txBox="1"/>
          <p:nvPr/>
        </p:nvSpPr>
        <p:spPr>
          <a:xfrm>
            <a:off x="639897" y="2721114"/>
            <a:ext cx="1758466" cy="707886"/>
          </a:xfrm>
          <a:prstGeom prst="rect">
            <a:avLst/>
          </a:prstGeom>
          <a:noFill/>
        </p:spPr>
        <p:txBody>
          <a:bodyPr wrap="square" rtlCol="0">
            <a:spAutoFit/>
          </a:bodyPr>
          <a:lstStyle/>
          <a:p>
            <a:r>
              <a:rPr lang="en-US" sz="4000"/>
              <a:t>SDa  +</a:t>
            </a:r>
          </a:p>
        </p:txBody>
      </p:sp>
      <p:sp>
        <p:nvSpPr>
          <p:cNvPr id="3" name="TextBox 2">
            <a:extLst>
              <a:ext uri="{FF2B5EF4-FFF2-40B4-BE49-F238E27FC236}">
                <a16:creationId xmlns:a16="http://schemas.microsoft.com/office/drawing/2014/main" id="{8BDD6860-ED4B-85C4-EAEB-D82957B721E5}"/>
              </a:ext>
            </a:extLst>
          </p:cNvPr>
          <p:cNvSpPr txBox="1"/>
          <p:nvPr/>
        </p:nvSpPr>
        <p:spPr>
          <a:xfrm>
            <a:off x="6618310" y="2322435"/>
            <a:ext cx="4724785" cy="1938992"/>
          </a:xfrm>
          <a:prstGeom prst="rect">
            <a:avLst/>
          </a:prstGeom>
          <a:noFill/>
        </p:spPr>
        <p:txBody>
          <a:bodyPr wrap="square" rtlCol="0">
            <a:spAutoFit/>
          </a:bodyPr>
          <a:lstStyle/>
          <a:p>
            <a:pPr algn="ctr"/>
            <a:r>
              <a:rPr lang="en-US" sz="4000"/>
              <a:t>=     DSE with </a:t>
            </a:r>
          </a:p>
          <a:p>
            <a:pPr algn="ctr"/>
            <a:r>
              <a:rPr lang="en-US" sz="4000" b="1">
                <a:solidFill>
                  <a:schemeClr val="tx2">
                    <a:lumMod val="75000"/>
                    <a:lumOff val="25000"/>
                  </a:schemeClr>
                </a:solidFill>
              </a:rPr>
              <a:t>I/O-efficiency </a:t>
            </a:r>
            <a:r>
              <a:rPr lang="en-US" sz="4000"/>
              <a:t>&amp;</a:t>
            </a:r>
          </a:p>
          <a:p>
            <a:pPr algn="ctr"/>
            <a:r>
              <a:rPr lang="en-US" sz="4000" b="1">
                <a:solidFill>
                  <a:schemeClr val="tx2">
                    <a:lumMod val="75000"/>
                    <a:lumOff val="25000"/>
                  </a:schemeClr>
                </a:solidFill>
              </a:rPr>
              <a:t>FP+BP</a:t>
            </a:r>
          </a:p>
        </p:txBody>
      </p:sp>
    </p:spTree>
    <p:custDataLst>
      <p:tags r:id="rId1"/>
    </p:custDataLst>
    <p:extLst>
      <p:ext uri="{BB962C8B-B14F-4D97-AF65-F5344CB8AC3E}">
        <p14:creationId xmlns:p14="http://schemas.microsoft.com/office/powerpoint/2010/main" val="1048283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SDa has amortized Update cost</a:t>
            </a:r>
          </a:p>
        </p:txBody>
      </p:sp>
      <p:pic>
        <p:nvPicPr>
          <p:cNvPr id="2050" name="Picture 2">
            <a:extLst>
              <a:ext uri="{FF2B5EF4-FFF2-40B4-BE49-F238E27FC236}">
                <a16:creationId xmlns:a16="http://schemas.microsoft.com/office/drawing/2014/main" id="{E8919758-636B-904F-F3D6-5DCDBC87B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86" y="1126282"/>
            <a:ext cx="6570074" cy="5014226"/>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C84954DA-FD53-CE1D-911F-E0539EBE57E5}"/>
              </a:ext>
            </a:extLst>
          </p:cNvPr>
          <p:cNvSpPr/>
          <p:nvPr/>
        </p:nvSpPr>
        <p:spPr>
          <a:xfrm>
            <a:off x="5257909" y="2269855"/>
            <a:ext cx="828339" cy="19363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F3E172E-AB75-DDB7-D987-196A51215041}"/>
              </a:ext>
            </a:extLst>
          </p:cNvPr>
          <p:cNvSpPr/>
          <p:nvPr/>
        </p:nvSpPr>
        <p:spPr>
          <a:xfrm>
            <a:off x="6449513" y="3483121"/>
            <a:ext cx="828339" cy="19363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405D15D-6548-2E4E-25EE-51ACA6FBE404}"/>
              </a:ext>
            </a:extLst>
          </p:cNvPr>
          <p:cNvSpPr/>
          <p:nvPr/>
        </p:nvSpPr>
        <p:spPr>
          <a:xfrm>
            <a:off x="4066154" y="3587003"/>
            <a:ext cx="828339" cy="19363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EE0D59-3E21-A0BD-5005-DCE9E7421E12}"/>
              </a:ext>
            </a:extLst>
          </p:cNvPr>
          <p:cNvSpPr/>
          <p:nvPr/>
        </p:nvSpPr>
        <p:spPr>
          <a:xfrm>
            <a:off x="4194594" y="4785082"/>
            <a:ext cx="344244" cy="322729"/>
          </a:xfrm>
          <a:prstGeom prst="ellipse">
            <a:avLst/>
          </a:prstGeom>
          <a:no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CC755D-13D7-D054-FF03-F0327C535601}"/>
              </a:ext>
            </a:extLst>
          </p:cNvPr>
          <p:cNvSpPr/>
          <p:nvPr/>
        </p:nvSpPr>
        <p:spPr>
          <a:xfrm>
            <a:off x="4788056" y="4860384"/>
            <a:ext cx="344244" cy="322729"/>
          </a:xfrm>
          <a:prstGeom prst="ellipse">
            <a:avLst/>
          </a:prstGeom>
          <a:no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93F78E-154E-A38F-CBC3-75DC47F61738}"/>
              </a:ext>
            </a:extLst>
          </p:cNvPr>
          <p:cNvSpPr/>
          <p:nvPr/>
        </p:nvSpPr>
        <p:spPr>
          <a:xfrm>
            <a:off x="6209858" y="2147036"/>
            <a:ext cx="344244" cy="3227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F78AB2-39CF-4D70-3DAE-28484DF83EFA}"/>
              </a:ext>
            </a:extLst>
          </p:cNvPr>
          <p:cNvSpPr/>
          <p:nvPr/>
        </p:nvSpPr>
        <p:spPr>
          <a:xfrm>
            <a:off x="7402659" y="3425639"/>
            <a:ext cx="344244" cy="3227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0E3229-FD05-8797-31DB-1C8291F5A0D8}"/>
              </a:ext>
            </a:extLst>
          </p:cNvPr>
          <p:cNvSpPr/>
          <p:nvPr/>
        </p:nvSpPr>
        <p:spPr>
          <a:xfrm>
            <a:off x="5006501" y="3536911"/>
            <a:ext cx="344244" cy="3227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BA9ED7A-EAC5-752A-4B6F-9E836C0E88A1}"/>
              </a:ext>
            </a:extLst>
          </p:cNvPr>
          <p:cNvSpPr/>
          <p:nvPr/>
        </p:nvSpPr>
        <p:spPr>
          <a:xfrm>
            <a:off x="3276607" y="4883408"/>
            <a:ext cx="828339" cy="193638"/>
          </a:xfrm>
          <a:prstGeom prst="rightArrow">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0F559-2D09-124C-46AE-4C0ACEA1E6D3}"/>
              </a:ext>
            </a:extLst>
          </p:cNvPr>
          <p:cNvSpPr txBox="1"/>
          <p:nvPr/>
        </p:nvSpPr>
        <p:spPr>
          <a:xfrm>
            <a:off x="6573121" y="2182008"/>
            <a:ext cx="714113" cy="369332"/>
          </a:xfrm>
          <a:prstGeom prst="rect">
            <a:avLst/>
          </a:prstGeom>
          <a:noFill/>
        </p:spPr>
        <p:txBody>
          <a:bodyPr wrap="square" rtlCol="0">
            <a:spAutoFit/>
          </a:bodyPr>
          <a:lstStyle/>
          <a:p>
            <a:r>
              <a:rPr lang="en-US"/>
              <a:t>N/2</a:t>
            </a:r>
          </a:p>
        </p:txBody>
      </p:sp>
      <p:sp>
        <p:nvSpPr>
          <p:cNvPr id="8" name="TextBox 7">
            <a:extLst>
              <a:ext uri="{FF2B5EF4-FFF2-40B4-BE49-F238E27FC236}">
                <a16:creationId xmlns:a16="http://schemas.microsoft.com/office/drawing/2014/main" id="{D3856894-7AF9-B0A3-E35D-FD4B5D32F116}"/>
              </a:ext>
            </a:extLst>
          </p:cNvPr>
          <p:cNvSpPr txBox="1"/>
          <p:nvPr/>
        </p:nvSpPr>
        <p:spPr>
          <a:xfrm>
            <a:off x="7746903" y="3411309"/>
            <a:ext cx="714113" cy="369332"/>
          </a:xfrm>
          <a:prstGeom prst="rect">
            <a:avLst/>
          </a:prstGeom>
          <a:noFill/>
        </p:spPr>
        <p:txBody>
          <a:bodyPr wrap="square" rtlCol="0">
            <a:spAutoFit/>
          </a:bodyPr>
          <a:lstStyle/>
          <a:p>
            <a:r>
              <a:rPr lang="en-US"/>
              <a:t>N/4</a:t>
            </a:r>
          </a:p>
        </p:txBody>
      </p:sp>
      <p:sp>
        <p:nvSpPr>
          <p:cNvPr id="9" name="TextBox 8">
            <a:extLst>
              <a:ext uri="{FF2B5EF4-FFF2-40B4-BE49-F238E27FC236}">
                <a16:creationId xmlns:a16="http://schemas.microsoft.com/office/drawing/2014/main" id="{454FCA74-37D7-43AC-14BF-D4259D2577AB}"/>
              </a:ext>
            </a:extLst>
          </p:cNvPr>
          <p:cNvSpPr txBox="1"/>
          <p:nvPr/>
        </p:nvSpPr>
        <p:spPr>
          <a:xfrm>
            <a:off x="5348512" y="3499156"/>
            <a:ext cx="714113" cy="369332"/>
          </a:xfrm>
          <a:prstGeom prst="rect">
            <a:avLst/>
          </a:prstGeom>
          <a:noFill/>
        </p:spPr>
        <p:txBody>
          <a:bodyPr wrap="square" rtlCol="0">
            <a:spAutoFit/>
          </a:bodyPr>
          <a:lstStyle/>
          <a:p>
            <a:r>
              <a:rPr lang="en-US"/>
              <a:t>N/4</a:t>
            </a:r>
          </a:p>
        </p:txBody>
      </p:sp>
    </p:spTree>
    <p:custDataLst>
      <p:tags r:id="rId1"/>
    </p:custDataLst>
    <p:extLst>
      <p:ext uri="{BB962C8B-B14F-4D97-AF65-F5344CB8AC3E}">
        <p14:creationId xmlns:p14="http://schemas.microsoft.com/office/powerpoint/2010/main" val="268227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11" grpId="0" animBg="1"/>
      <p:bldP spid="12" grpId="0" animBg="1"/>
      <p:bldP spid="13" grpId="0" animBg="1"/>
      <p:bldP spid="14" grpId="0" animBg="1"/>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C8B-4FB2-E18E-F55E-120EA31BAA44}"/>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How to de-amortize the update cost ?</a:t>
            </a:r>
          </a:p>
        </p:txBody>
      </p:sp>
      <p:sp>
        <p:nvSpPr>
          <p:cNvPr id="3" name="Oval 2">
            <a:extLst>
              <a:ext uri="{FF2B5EF4-FFF2-40B4-BE49-F238E27FC236}">
                <a16:creationId xmlns:a16="http://schemas.microsoft.com/office/drawing/2014/main" id="{9191CCEB-33BC-F93D-248B-8917E929471D}"/>
              </a:ext>
            </a:extLst>
          </p:cNvPr>
          <p:cNvSpPr/>
          <p:nvPr/>
        </p:nvSpPr>
        <p:spPr>
          <a:xfrm>
            <a:off x="2491892" y="852988"/>
            <a:ext cx="4411228" cy="4231868"/>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r>
              <a:rPr lang="en-US" sz="1600">
                <a:solidFill>
                  <a:schemeClr val="tx1"/>
                </a:solidFill>
                <a:ea typeface="+mn-lt"/>
                <a:cs typeface="+mn-lt"/>
              </a:rPr>
              <a:t>[Cash et. al NDSS 2014]</a:t>
            </a:r>
            <a:endParaRPr lang="en-US" sz="1600">
              <a:solidFill>
                <a:schemeClr val="tx1"/>
              </a:solidFill>
            </a:endParaRPr>
          </a:p>
          <a:p>
            <a:pPr algn="ctr"/>
            <a:r>
              <a:rPr lang="en-US" sz="1600">
                <a:solidFill>
                  <a:schemeClr val="tx1"/>
                </a:solidFill>
                <a:ea typeface="+mn-lt"/>
                <a:cs typeface="+mn-lt"/>
              </a:rPr>
              <a:t>[Cash et. al. EUROCRYPT 2014]</a:t>
            </a:r>
            <a:endParaRPr lang="en-US" sz="1600"/>
          </a:p>
          <a:p>
            <a:pPr algn="ctr"/>
            <a:r>
              <a:rPr lang="en-US" sz="1600">
                <a:solidFill>
                  <a:schemeClr val="tx1"/>
                </a:solidFill>
                <a:ea typeface="+mn-lt"/>
                <a:cs typeface="+mn-lt"/>
              </a:rPr>
              <a:t>[Asharov et al. STOC 2016] </a:t>
            </a:r>
          </a:p>
          <a:p>
            <a:pPr algn="ctr"/>
            <a:r>
              <a:rPr lang="en-US" sz="1600">
                <a:solidFill>
                  <a:schemeClr val="tx1"/>
                </a:solidFill>
                <a:ea typeface="+mn-lt"/>
                <a:cs typeface="+mn-lt"/>
              </a:rPr>
              <a:t>  [Demertzis et. al. SIGMOD 2017]</a:t>
            </a:r>
          </a:p>
          <a:p>
            <a:pPr algn="ctr"/>
            <a:r>
              <a:rPr lang="en-US" sz="1600">
                <a:solidFill>
                  <a:schemeClr val="tx1"/>
                </a:solidFill>
                <a:ea typeface="+mn-lt"/>
                <a:cs typeface="+mn-lt"/>
              </a:rPr>
              <a:t> [Asharov et al. CRYPTO 2018]</a:t>
            </a:r>
          </a:p>
          <a:p>
            <a:pPr algn="ctr"/>
            <a:r>
              <a:rPr lang="en-US" sz="1600">
                <a:solidFill>
                  <a:schemeClr val="tx1"/>
                </a:solidFill>
                <a:ea typeface="+mn-lt"/>
                <a:cs typeface="+mn-lt"/>
              </a:rPr>
              <a:t>  [Demertzis et al. CRYPTO 2018]</a:t>
            </a:r>
            <a:endParaRPr lang="en-US" sz="1600">
              <a:ea typeface="+mn-lt"/>
              <a:cs typeface="+mn-lt"/>
            </a:endParaRPr>
          </a:p>
          <a:p>
            <a:pPr algn="ctr"/>
            <a:r>
              <a:rPr lang="en-US" sz="1600">
                <a:solidFill>
                  <a:schemeClr val="tx1"/>
                </a:solidFill>
                <a:ea typeface="+mn-lt"/>
                <a:cs typeface="+mn-lt"/>
              </a:rPr>
              <a:t>[Bossuat et al. CRYPTO 2021]</a:t>
            </a:r>
            <a:endParaRPr lang="en-US" sz="1600">
              <a:solidFill>
                <a:schemeClr val="tx1"/>
              </a:solidFill>
            </a:endParaRPr>
          </a:p>
          <a:p>
            <a:pPr algn="ctr"/>
            <a:endParaRPr lang="en-US" sz="1600">
              <a:solidFill>
                <a:schemeClr val="tx1"/>
              </a:solidFill>
              <a:ea typeface="+mn-lt"/>
              <a:cs typeface="+mn-lt"/>
            </a:endParaRPr>
          </a:p>
          <a:p>
            <a:pPr algn="ctr"/>
            <a:br>
              <a:rPr lang="en-US" sz="1600"/>
            </a:br>
            <a:endParaRPr lang="en-US" sz="1600"/>
          </a:p>
        </p:txBody>
      </p:sp>
      <p:sp>
        <p:nvSpPr>
          <p:cNvPr id="6" name="TextBox 5">
            <a:extLst>
              <a:ext uri="{FF2B5EF4-FFF2-40B4-BE49-F238E27FC236}">
                <a16:creationId xmlns:a16="http://schemas.microsoft.com/office/drawing/2014/main" id="{19817AE8-D631-D1AA-2177-5127A888F5EC}"/>
              </a:ext>
            </a:extLst>
          </p:cNvPr>
          <p:cNvSpPr txBox="1"/>
          <p:nvPr/>
        </p:nvSpPr>
        <p:spPr>
          <a:xfrm>
            <a:off x="3293760" y="1486241"/>
            <a:ext cx="280749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Static I/O-efficient SE</a:t>
            </a:r>
          </a:p>
        </p:txBody>
      </p:sp>
      <p:grpSp>
        <p:nvGrpSpPr>
          <p:cNvPr id="10" name="Group 9">
            <a:extLst>
              <a:ext uri="{FF2B5EF4-FFF2-40B4-BE49-F238E27FC236}">
                <a16:creationId xmlns:a16="http://schemas.microsoft.com/office/drawing/2014/main" id="{3F0F08A6-27A6-1726-0D0F-2D3569488242}"/>
              </a:ext>
            </a:extLst>
          </p:cNvPr>
          <p:cNvGrpSpPr/>
          <p:nvPr/>
        </p:nvGrpSpPr>
        <p:grpSpPr>
          <a:xfrm>
            <a:off x="546367" y="4967565"/>
            <a:ext cx="11971027" cy="895764"/>
            <a:chOff x="546367" y="4967565"/>
            <a:chExt cx="11971027" cy="895764"/>
          </a:xfrm>
        </p:grpSpPr>
        <p:sp>
          <p:nvSpPr>
            <p:cNvPr id="4" name="TextBox 3">
              <a:extLst>
                <a:ext uri="{FF2B5EF4-FFF2-40B4-BE49-F238E27FC236}">
                  <a16:creationId xmlns:a16="http://schemas.microsoft.com/office/drawing/2014/main" id="{35C73863-3787-297C-1FC2-84F0417D5FE4}"/>
                </a:ext>
              </a:extLst>
            </p:cNvPr>
            <p:cNvSpPr txBox="1"/>
            <p:nvPr/>
          </p:nvSpPr>
          <p:spPr>
            <a:xfrm>
              <a:off x="546367" y="5278554"/>
              <a:ext cx="11971027" cy="584775"/>
            </a:xfrm>
            <a:prstGeom prst="rect">
              <a:avLst/>
            </a:prstGeom>
            <a:noFill/>
          </p:spPr>
          <p:txBody>
            <a:bodyPr wrap="square" rtlCol="0">
              <a:spAutoFit/>
            </a:bodyPr>
            <a:lstStyle/>
            <a:p>
              <a:r>
                <a:rPr lang="en-US" sz="3200"/>
                <a:t>SDd : Static to dynamic compiler with </a:t>
              </a:r>
              <a:r>
                <a:rPr lang="en-US" sz="3200" b="1">
                  <a:solidFill>
                    <a:schemeClr val="tx2">
                      <a:lumMod val="75000"/>
                      <a:lumOff val="25000"/>
                    </a:schemeClr>
                  </a:solidFill>
                </a:rPr>
                <a:t>de-amortized</a:t>
              </a:r>
              <a:r>
                <a:rPr lang="en-US" sz="3200"/>
                <a:t> update cost</a:t>
              </a:r>
            </a:p>
          </p:txBody>
        </p:sp>
        <p:sp>
          <p:nvSpPr>
            <p:cNvPr id="5" name="TextBox 4">
              <a:extLst>
                <a:ext uri="{FF2B5EF4-FFF2-40B4-BE49-F238E27FC236}">
                  <a16:creationId xmlns:a16="http://schemas.microsoft.com/office/drawing/2014/main" id="{F1FBA24D-EC7F-C71A-72F0-ED7211DFCEFB}"/>
                </a:ext>
              </a:extLst>
            </p:cNvPr>
            <p:cNvSpPr txBox="1"/>
            <p:nvPr/>
          </p:nvSpPr>
          <p:spPr>
            <a:xfrm>
              <a:off x="9216695" y="4967565"/>
              <a:ext cx="3037090"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grpSp>
      <p:sp>
        <p:nvSpPr>
          <p:cNvPr id="9" name="TextBox 8">
            <a:extLst>
              <a:ext uri="{FF2B5EF4-FFF2-40B4-BE49-F238E27FC236}">
                <a16:creationId xmlns:a16="http://schemas.microsoft.com/office/drawing/2014/main" id="{9ED50966-6947-B55D-0A3C-2078F66E8B49}"/>
              </a:ext>
            </a:extLst>
          </p:cNvPr>
          <p:cNvSpPr txBox="1"/>
          <p:nvPr/>
        </p:nvSpPr>
        <p:spPr>
          <a:xfrm>
            <a:off x="2283899" y="5881929"/>
            <a:ext cx="3082401" cy="584775"/>
          </a:xfrm>
          <a:prstGeom prst="rect">
            <a:avLst/>
          </a:prstGeom>
          <a:noFill/>
        </p:spPr>
        <p:txBody>
          <a:bodyPr wrap="square" rtlCol="0">
            <a:spAutoFit/>
          </a:bodyPr>
          <a:lstStyle/>
          <a:p>
            <a:r>
              <a:rPr lang="en-US" sz="3200"/>
              <a:t>Does </a:t>
            </a:r>
            <a:r>
              <a:rPr lang="en-US" sz="3200" b="1">
                <a:solidFill>
                  <a:srgbClr val="FF0000"/>
                </a:solidFill>
              </a:rPr>
              <a:t>NOT</a:t>
            </a:r>
            <a:r>
              <a:rPr lang="en-US" sz="3200"/>
              <a:t> work </a:t>
            </a:r>
          </a:p>
        </p:txBody>
      </p:sp>
      <p:sp>
        <p:nvSpPr>
          <p:cNvPr id="11" name="TextBox 10">
            <a:extLst>
              <a:ext uri="{FF2B5EF4-FFF2-40B4-BE49-F238E27FC236}">
                <a16:creationId xmlns:a16="http://schemas.microsoft.com/office/drawing/2014/main" id="{524CB482-F512-1EB8-8D7C-6C3A6BC4ECBC}"/>
              </a:ext>
            </a:extLst>
          </p:cNvPr>
          <p:cNvSpPr txBox="1"/>
          <p:nvPr/>
        </p:nvSpPr>
        <p:spPr>
          <a:xfrm>
            <a:off x="5336320" y="5876333"/>
            <a:ext cx="5148649" cy="584775"/>
          </a:xfrm>
          <a:prstGeom prst="rect">
            <a:avLst/>
          </a:prstGeom>
          <a:noFill/>
        </p:spPr>
        <p:txBody>
          <a:bodyPr wrap="square" rtlCol="0">
            <a:spAutoFit/>
          </a:bodyPr>
          <a:lstStyle/>
          <a:p>
            <a:pPr algn="ctr"/>
            <a:r>
              <a:rPr lang="en-US" sz="3200" b="1">
                <a:solidFill>
                  <a:srgbClr val="FF0000"/>
                </a:solidFill>
              </a:rPr>
              <a:t>Violates Forward Privacy</a:t>
            </a:r>
          </a:p>
        </p:txBody>
      </p:sp>
      <p:sp>
        <p:nvSpPr>
          <p:cNvPr id="14" name="TextBox 13">
            <a:extLst>
              <a:ext uri="{FF2B5EF4-FFF2-40B4-BE49-F238E27FC236}">
                <a16:creationId xmlns:a16="http://schemas.microsoft.com/office/drawing/2014/main" id="{DE869A7D-631D-FDA0-EFBA-3E6C9C9D760D}"/>
              </a:ext>
            </a:extLst>
          </p:cNvPr>
          <p:cNvSpPr txBox="1"/>
          <p:nvPr/>
        </p:nvSpPr>
        <p:spPr>
          <a:xfrm>
            <a:off x="6618310" y="2225155"/>
            <a:ext cx="4724785" cy="2369880"/>
          </a:xfrm>
          <a:prstGeom prst="rect">
            <a:avLst/>
          </a:prstGeom>
          <a:noFill/>
        </p:spPr>
        <p:txBody>
          <a:bodyPr wrap="square" rtlCol="0">
            <a:spAutoFit/>
          </a:bodyPr>
          <a:lstStyle/>
          <a:p>
            <a:pPr algn="ctr"/>
            <a:r>
              <a:rPr lang="en-US" sz="4000"/>
              <a:t>=     DSE with </a:t>
            </a:r>
          </a:p>
          <a:p>
            <a:pPr algn="ctr"/>
            <a:r>
              <a:rPr lang="en-US" sz="4000" b="1">
                <a:solidFill>
                  <a:schemeClr val="tx2">
                    <a:lumMod val="75000"/>
                    <a:lumOff val="25000"/>
                  </a:schemeClr>
                </a:solidFill>
              </a:rPr>
              <a:t>  I/O-efficiency </a:t>
            </a:r>
            <a:r>
              <a:rPr lang="en-US" sz="4000"/>
              <a:t>&amp;</a:t>
            </a:r>
          </a:p>
          <a:p>
            <a:pPr algn="ctr"/>
            <a:r>
              <a:rPr lang="en-US" sz="4000" b="1">
                <a:solidFill>
                  <a:schemeClr val="tx2">
                    <a:lumMod val="75000"/>
                    <a:lumOff val="25000"/>
                  </a:schemeClr>
                </a:solidFill>
              </a:rPr>
              <a:t>  FP+BP</a:t>
            </a:r>
            <a:r>
              <a:rPr lang="en-US" sz="4000" b="1"/>
              <a:t>,</a:t>
            </a:r>
          </a:p>
          <a:p>
            <a:pPr algn="ctr"/>
            <a:r>
              <a:rPr lang="en-US" sz="2800"/>
              <a:t>   but with amortized updates</a:t>
            </a:r>
          </a:p>
        </p:txBody>
      </p:sp>
      <p:sp>
        <p:nvSpPr>
          <p:cNvPr id="15" name="TextBox 14">
            <a:extLst>
              <a:ext uri="{FF2B5EF4-FFF2-40B4-BE49-F238E27FC236}">
                <a16:creationId xmlns:a16="http://schemas.microsoft.com/office/drawing/2014/main" id="{BE4F1F79-4B28-E4B0-B27F-55D5797D042A}"/>
              </a:ext>
            </a:extLst>
          </p:cNvPr>
          <p:cNvSpPr txBox="1"/>
          <p:nvPr/>
        </p:nvSpPr>
        <p:spPr>
          <a:xfrm>
            <a:off x="639897" y="2721114"/>
            <a:ext cx="1758466" cy="707886"/>
          </a:xfrm>
          <a:prstGeom prst="rect">
            <a:avLst/>
          </a:prstGeom>
          <a:noFill/>
        </p:spPr>
        <p:txBody>
          <a:bodyPr wrap="square" rtlCol="0">
            <a:spAutoFit/>
          </a:bodyPr>
          <a:lstStyle/>
          <a:p>
            <a:r>
              <a:rPr lang="en-US" sz="4000"/>
              <a:t>SDa  +</a:t>
            </a:r>
          </a:p>
        </p:txBody>
      </p:sp>
    </p:spTree>
    <p:custDataLst>
      <p:tags r:id="rId1"/>
    </p:custDataLst>
    <p:extLst>
      <p:ext uri="{BB962C8B-B14F-4D97-AF65-F5344CB8AC3E}">
        <p14:creationId xmlns:p14="http://schemas.microsoft.com/office/powerpoint/2010/main" val="326757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SDd : de-amortized SDa</a:t>
            </a:r>
          </a:p>
        </p:txBody>
      </p:sp>
      <p:sp>
        <p:nvSpPr>
          <p:cNvPr id="2" name="TextBox 1">
            <a:extLst>
              <a:ext uri="{FF2B5EF4-FFF2-40B4-BE49-F238E27FC236}">
                <a16:creationId xmlns:a16="http://schemas.microsoft.com/office/drawing/2014/main" id="{6ACCCA14-52C8-9F28-3AA5-2EE29B388F49}"/>
              </a:ext>
            </a:extLst>
          </p:cNvPr>
          <p:cNvSpPr txBox="1"/>
          <p:nvPr/>
        </p:nvSpPr>
        <p:spPr>
          <a:xfrm>
            <a:off x="353817" y="964898"/>
            <a:ext cx="2663768" cy="461665"/>
          </a:xfrm>
          <a:prstGeom prst="rect">
            <a:avLst/>
          </a:prstGeom>
          <a:noFill/>
        </p:spPr>
        <p:txBody>
          <a:bodyPr wrap="square" rtlCol="0">
            <a:spAutoFit/>
          </a:bodyPr>
          <a:lstStyle/>
          <a:p>
            <a:r>
              <a:rPr lang="en-US" sz="2400" b="1"/>
              <a:t>   </a:t>
            </a:r>
            <a:r>
              <a:rPr lang="en-US" sz="2400" b="1" u="sng"/>
              <a:t>High-level idea:</a:t>
            </a:r>
            <a:endParaRPr lang="en-US" sz="2000"/>
          </a:p>
        </p:txBody>
      </p:sp>
      <p:sp>
        <p:nvSpPr>
          <p:cNvPr id="3" name="TextBox 2">
            <a:extLst>
              <a:ext uri="{FF2B5EF4-FFF2-40B4-BE49-F238E27FC236}">
                <a16:creationId xmlns:a16="http://schemas.microsoft.com/office/drawing/2014/main" id="{E35FEED7-0BC8-43E6-EF83-E41DC8B9F12E}"/>
              </a:ext>
            </a:extLst>
          </p:cNvPr>
          <p:cNvSpPr txBox="1"/>
          <p:nvPr/>
        </p:nvSpPr>
        <p:spPr>
          <a:xfrm>
            <a:off x="3017584" y="868156"/>
            <a:ext cx="7350234" cy="369332"/>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a:solidFill>
                  <a:srgbClr val="000000"/>
                </a:solidFill>
              </a:rPr>
              <a:t>Four</a:t>
            </a:r>
            <a:r>
              <a:rPr lang="en-US" i="0" u="none" strike="noStrike">
                <a:solidFill>
                  <a:srgbClr val="000000"/>
                </a:solidFill>
                <a:effectLst/>
              </a:rPr>
              <a:t> indexes per level instead of </a:t>
            </a:r>
            <a:r>
              <a:rPr lang="en-US">
                <a:solidFill>
                  <a:srgbClr val="000000"/>
                </a:solidFill>
              </a:rPr>
              <a:t>one</a:t>
            </a:r>
            <a:r>
              <a:rPr lang="en-US" i="0" u="none" strike="noStrike">
                <a:solidFill>
                  <a:srgbClr val="000000"/>
                </a:solidFill>
                <a:effectLst/>
              </a:rPr>
              <a:t>: NEW, OLD, OLDER, OLDEST</a:t>
            </a:r>
          </a:p>
        </p:txBody>
      </p:sp>
      <p:grpSp>
        <p:nvGrpSpPr>
          <p:cNvPr id="27" name="Group 26">
            <a:extLst>
              <a:ext uri="{FF2B5EF4-FFF2-40B4-BE49-F238E27FC236}">
                <a16:creationId xmlns:a16="http://schemas.microsoft.com/office/drawing/2014/main" id="{454C0574-9992-1A0F-C088-C0DE11492EC5}"/>
              </a:ext>
            </a:extLst>
          </p:cNvPr>
          <p:cNvGrpSpPr/>
          <p:nvPr/>
        </p:nvGrpSpPr>
        <p:grpSpPr>
          <a:xfrm>
            <a:off x="2710872" y="2299153"/>
            <a:ext cx="9019309" cy="3337591"/>
            <a:chOff x="2720109" y="2165226"/>
            <a:chExt cx="9019309" cy="3337591"/>
          </a:xfrm>
        </p:grpSpPr>
        <p:grpSp>
          <p:nvGrpSpPr>
            <p:cNvPr id="4" name="Group 3">
              <a:extLst>
                <a:ext uri="{FF2B5EF4-FFF2-40B4-BE49-F238E27FC236}">
                  <a16:creationId xmlns:a16="http://schemas.microsoft.com/office/drawing/2014/main" id="{684060B8-057D-3736-F8ED-51461AD4AE2F}"/>
                </a:ext>
              </a:extLst>
            </p:cNvPr>
            <p:cNvGrpSpPr/>
            <p:nvPr/>
          </p:nvGrpSpPr>
          <p:grpSpPr>
            <a:xfrm>
              <a:off x="2720109" y="2165227"/>
              <a:ext cx="946728" cy="3337590"/>
              <a:chOff x="2438400" y="1416803"/>
              <a:chExt cx="946728" cy="3337590"/>
            </a:xfrm>
            <a:solidFill>
              <a:schemeClr val="bg2"/>
            </a:solidFill>
          </p:grpSpPr>
          <p:sp>
            <p:nvSpPr>
              <p:cNvPr id="6" name="Rectangle 5">
                <a:extLst>
                  <a:ext uri="{FF2B5EF4-FFF2-40B4-BE49-F238E27FC236}">
                    <a16:creationId xmlns:a16="http://schemas.microsoft.com/office/drawing/2014/main" id="{A5D13612-25B5-7881-5A9A-3FF6388C6F6F}"/>
                  </a:ext>
                </a:extLst>
              </p:cNvPr>
              <p:cNvSpPr/>
              <p:nvPr/>
            </p:nvSpPr>
            <p:spPr>
              <a:xfrm>
                <a:off x="2438400" y="4024721"/>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0</a:t>
                </a:r>
              </a:p>
            </p:txBody>
          </p:sp>
          <p:sp>
            <p:nvSpPr>
              <p:cNvPr id="7" name="Rectangle 6">
                <a:extLst>
                  <a:ext uri="{FF2B5EF4-FFF2-40B4-BE49-F238E27FC236}">
                    <a16:creationId xmlns:a16="http://schemas.microsoft.com/office/drawing/2014/main" id="{A677F52C-432A-4E71-BF6A-C3E911F6E6DF}"/>
                  </a:ext>
                </a:extLst>
              </p:cNvPr>
              <p:cNvSpPr/>
              <p:nvPr/>
            </p:nvSpPr>
            <p:spPr>
              <a:xfrm>
                <a:off x="2438400" y="3162580"/>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0</a:t>
                </a:r>
              </a:p>
            </p:txBody>
          </p:sp>
          <p:sp>
            <p:nvSpPr>
              <p:cNvPr id="8" name="Rectangle 7">
                <a:extLst>
                  <a:ext uri="{FF2B5EF4-FFF2-40B4-BE49-F238E27FC236}">
                    <a16:creationId xmlns:a16="http://schemas.microsoft.com/office/drawing/2014/main" id="{7F662B20-17D3-5C55-B32D-9F9A4D04715B}"/>
                  </a:ext>
                </a:extLst>
              </p:cNvPr>
              <p:cNvSpPr/>
              <p:nvPr/>
            </p:nvSpPr>
            <p:spPr>
              <a:xfrm>
                <a:off x="2438400" y="2289692"/>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0</a:t>
                </a:r>
              </a:p>
            </p:txBody>
          </p:sp>
          <p:sp>
            <p:nvSpPr>
              <p:cNvPr id="9" name="Rectangle 8">
                <a:extLst>
                  <a:ext uri="{FF2B5EF4-FFF2-40B4-BE49-F238E27FC236}">
                    <a16:creationId xmlns:a16="http://schemas.microsoft.com/office/drawing/2014/main" id="{0F561450-5729-482E-11D2-861ABF31141A}"/>
                  </a:ext>
                </a:extLst>
              </p:cNvPr>
              <p:cNvSpPr/>
              <p:nvPr/>
            </p:nvSpPr>
            <p:spPr>
              <a:xfrm>
                <a:off x="2438400" y="1416803"/>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0</a:t>
                </a:r>
                <a:endParaRPr lang="en-US" sz="1400"/>
              </a:p>
            </p:txBody>
          </p:sp>
        </p:grpSp>
        <p:grpSp>
          <p:nvGrpSpPr>
            <p:cNvPr id="10" name="Group 9">
              <a:extLst>
                <a:ext uri="{FF2B5EF4-FFF2-40B4-BE49-F238E27FC236}">
                  <a16:creationId xmlns:a16="http://schemas.microsoft.com/office/drawing/2014/main" id="{336BB4E0-441B-EA9B-2C7D-BFE492F8E210}"/>
                </a:ext>
              </a:extLst>
            </p:cNvPr>
            <p:cNvGrpSpPr/>
            <p:nvPr/>
          </p:nvGrpSpPr>
          <p:grpSpPr>
            <a:xfrm>
              <a:off x="4442690" y="2165226"/>
              <a:ext cx="1584038" cy="3337591"/>
              <a:chOff x="4160981" y="950367"/>
              <a:chExt cx="1584038" cy="3337591"/>
            </a:xfrm>
          </p:grpSpPr>
          <p:sp>
            <p:nvSpPr>
              <p:cNvPr id="11" name="Rectangle 10">
                <a:extLst>
                  <a:ext uri="{FF2B5EF4-FFF2-40B4-BE49-F238E27FC236}">
                    <a16:creationId xmlns:a16="http://schemas.microsoft.com/office/drawing/2014/main" id="{1C2525F5-7BF4-464D-79C8-4E2D01C18088}"/>
                  </a:ext>
                </a:extLst>
              </p:cNvPr>
              <p:cNvSpPr/>
              <p:nvPr/>
            </p:nvSpPr>
            <p:spPr>
              <a:xfrm>
                <a:off x="4160982" y="3558286"/>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1</a:t>
                </a:r>
                <a:endParaRPr lang="en-US" sz="1400"/>
              </a:p>
            </p:txBody>
          </p:sp>
          <p:sp>
            <p:nvSpPr>
              <p:cNvPr id="12" name="Rectangle 11">
                <a:extLst>
                  <a:ext uri="{FF2B5EF4-FFF2-40B4-BE49-F238E27FC236}">
                    <a16:creationId xmlns:a16="http://schemas.microsoft.com/office/drawing/2014/main" id="{0A8BB4FF-07EC-EEE4-5D52-13E3FF88EF40}"/>
                  </a:ext>
                </a:extLst>
              </p:cNvPr>
              <p:cNvSpPr/>
              <p:nvPr/>
            </p:nvSpPr>
            <p:spPr>
              <a:xfrm>
                <a:off x="4160982" y="182325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1</a:t>
                </a:r>
                <a:endParaRPr lang="en-US" sz="1400"/>
              </a:p>
            </p:txBody>
          </p:sp>
          <p:sp>
            <p:nvSpPr>
              <p:cNvPr id="13" name="Rectangle 12">
                <a:extLst>
                  <a:ext uri="{FF2B5EF4-FFF2-40B4-BE49-F238E27FC236}">
                    <a16:creationId xmlns:a16="http://schemas.microsoft.com/office/drawing/2014/main" id="{B7FE1E36-64D7-9DED-AB39-8DB32FC6DC2C}"/>
                  </a:ext>
                </a:extLst>
              </p:cNvPr>
              <p:cNvSpPr/>
              <p:nvPr/>
            </p:nvSpPr>
            <p:spPr>
              <a:xfrm>
                <a:off x="4160982" y="2696144"/>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1</a:t>
                </a:r>
                <a:endParaRPr lang="en-US" sz="1400"/>
              </a:p>
            </p:txBody>
          </p:sp>
          <p:sp>
            <p:nvSpPr>
              <p:cNvPr id="14" name="Rectangle 13">
                <a:extLst>
                  <a:ext uri="{FF2B5EF4-FFF2-40B4-BE49-F238E27FC236}">
                    <a16:creationId xmlns:a16="http://schemas.microsoft.com/office/drawing/2014/main" id="{9566CFAE-30F1-7AC4-3F8C-D0F156A6A173}"/>
                  </a:ext>
                </a:extLst>
              </p:cNvPr>
              <p:cNvSpPr/>
              <p:nvPr/>
            </p:nvSpPr>
            <p:spPr>
              <a:xfrm>
                <a:off x="4160981" y="95036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1</a:t>
                </a:r>
                <a:endParaRPr lang="en-US" sz="1400"/>
              </a:p>
            </p:txBody>
          </p:sp>
        </p:grpSp>
        <p:grpSp>
          <p:nvGrpSpPr>
            <p:cNvPr id="15" name="Group 14">
              <a:extLst>
                <a:ext uri="{FF2B5EF4-FFF2-40B4-BE49-F238E27FC236}">
                  <a16:creationId xmlns:a16="http://schemas.microsoft.com/office/drawing/2014/main" id="{9DBF599A-2DCA-9E61-C7D0-48BAFE360B3A}"/>
                </a:ext>
              </a:extLst>
            </p:cNvPr>
            <p:cNvGrpSpPr/>
            <p:nvPr/>
          </p:nvGrpSpPr>
          <p:grpSpPr>
            <a:xfrm>
              <a:off x="6802579" y="2165226"/>
              <a:ext cx="2877130" cy="3337591"/>
              <a:chOff x="6520870" y="950367"/>
              <a:chExt cx="2877130" cy="3337591"/>
            </a:xfrm>
          </p:grpSpPr>
          <p:sp>
            <p:nvSpPr>
              <p:cNvPr id="16" name="Rectangle 15">
                <a:extLst>
                  <a:ext uri="{FF2B5EF4-FFF2-40B4-BE49-F238E27FC236}">
                    <a16:creationId xmlns:a16="http://schemas.microsoft.com/office/drawing/2014/main" id="{B6DB74CC-FFCE-3C9B-61F2-2E1B503DCD39}"/>
                  </a:ext>
                </a:extLst>
              </p:cNvPr>
              <p:cNvSpPr/>
              <p:nvPr/>
            </p:nvSpPr>
            <p:spPr>
              <a:xfrm>
                <a:off x="6520873" y="3558286"/>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2</a:t>
                </a:r>
                <a:endParaRPr lang="en-US" sz="1400"/>
              </a:p>
            </p:txBody>
          </p:sp>
          <p:sp>
            <p:nvSpPr>
              <p:cNvPr id="17" name="Rectangle 16">
                <a:extLst>
                  <a:ext uri="{FF2B5EF4-FFF2-40B4-BE49-F238E27FC236}">
                    <a16:creationId xmlns:a16="http://schemas.microsoft.com/office/drawing/2014/main" id="{B3327397-0D10-EEFF-3141-22129A2CF910}"/>
                  </a:ext>
                </a:extLst>
              </p:cNvPr>
              <p:cNvSpPr/>
              <p:nvPr/>
            </p:nvSpPr>
            <p:spPr>
              <a:xfrm>
                <a:off x="6520872" y="2696144"/>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2</a:t>
                </a:r>
                <a:endParaRPr lang="en-US" sz="1400"/>
              </a:p>
            </p:txBody>
          </p:sp>
          <p:sp>
            <p:nvSpPr>
              <p:cNvPr id="19" name="Rectangle 18">
                <a:extLst>
                  <a:ext uri="{FF2B5EF4-FFF2-40B4-BE49-F238E27FC236}">
                    <a16:creationId xmlns:a16="http://schemas.microsoft.com/office/drawing/2014/main" id="{0499C620-153D-1E0D-31A9-744E69195A46}"/>
                  </a:ext>
                </a:extLst>
              </p:cNvPr>
              <p:cNvSpPr/>
              <p:nvPr/>
            </p:nvSpPr>
            <p:spPr>
              <a:xfrm>
                <a:off x="6520871" y="182325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2</a:t>
                </a:r>
                <a:endParaRPr lang="en-US" sz="1400"/>
              </a:p>
            </p:txBody>
          </p:sp>
          <p:sp>
            <p:nvSpPr>
              <p:cNvPr id="20" name="Rectangle 19">
                <a:extLst>
                  <a:ext uri="{FF2B5EF4-FFF2-40B4-BE49-F238E27FC236}">
                    <a16:creationId xmlns:a16="http://schemas.microsoft.com/office/drawing/2014/main" id="{E64F17F8-C093-F7B3-357B-3C23B0979D53}"/>
                  </a:ext>
                </a:extLst>
              </p:cNvPr>
              <p:cNvSpPr/>
              <p:nvPr/>
            </p:nvSpPr>
            <p:spPr>
              <a:xfrm>
                <a:off x="6520870" y="95036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2</a:t>
                </a:r>
                <a:endParaRPr lang="en-US" sz="1400"/>
              </a:p>
            </p:txBody>
          </p:sp>
        </p:grpSp>
        <p:sp>
          <p:nvSpPr>
            <p:cNvPr id="26" name="TextBox 25">
              <a:extLst>
                <a:ext uri="{FF2B5EF4-FFF2-40B4-BE49-F238E27FC236}">
                  <a16:creationId xmlns:a16="http://schemas.microsoft.com/office/drawing/2014/main" id="{65161A1A-4938-CB95-0174-25DCFF93083C}"/>
                </a:ext>
              </a:extLst>
            </p:cNvPr>
            <p:cNvSpPr txBox="1"/>
            <p:nvPr/>
          </p:nvSpPr>
          <p:spPr>
            <a:xfrm>
              <a:off x="10016836" y="3292764"/>
              <a:ext cx="1722582" cy="646331"/>
            </a:xfrm>
            <a:prstGeom prst="rect">
              <a:avLst/>
            </a:prstGeom>
            <a:noFill/>
          </p:spPr>
          <p:txBody>
            <a:bodyPr wrap="square" rtlCol="0">
              <a:spAutoFit/>
            </a:bodyPr>
            <a:lstStyle/>
            <a:p>
              <a:r>
                <a:rPr lang="en-US"/>
                <a:t>… up to</a:t>
              </a:r>
            </a:p>
            <a:p>
              <a:r>
                <a:rPr lang="en-US"/>
                <a:t>  logN-1 levels</a:t>
              </a:r>
            </a:p>
          </p:txBody>
        </p:sp>
      </p:grpSp>
      <p:sp>
        <p:nvSpPr>
          <p:cNvPr id="18" name="TextBox 17">
            <a:extLst>
              <a:ext uri="{FF2B5EF4-FFF2-40B4-BE49-F238E27FC236}">
                <a16:creationId xmlns:a16="http://schemas.microsoft.com/office/drawing/2014/main" id="{15627BA1-D7F1-CB2A-5E20-0BA8E7B0AC09}"/>
              </a:ext>
            </a:extLst>
          </p:cNvPr>
          <p:cNvSpPr txBox="1"/>
          <p:nvPr/>
        </p:nvSpPr>
        <p:spPr>
          <a:xfrm>
            <a:off x="9234135" y="4838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grpSp>
        <p:nvGrpSpPr>
          <p:cNvPr id="21" name="Group 20">
            <a:extLst>
              <a:ext uri="{FF2B5EF4-FFF2-40B4-BE49-F238E27FC236}">
                <a16:creationId xmlns:a16="http://schemas.microsoft.com/office/drawing/2014/main" id="{B013DA76-15E1-FFB1-4E23-4FF1F3EF704B}"/>
              </a:ext>
            </a:extLst>
          </p:cNvPr>
          <p:cNvGrpSpPr/>
          <p:nvPr/>
        </p:nvGrpSpPr>
        <p:grpSpPr>
          <a:xfrm>
            <a:off x="-43058" y="1292902"/>
            <a:ext cx="1442038" cy="1562477"/>
            <a:chOff x="546368" y="2429639"/>
            <a:chExt cx="1442038" cy="1562477"/>
          </a:xfrm>
        </p:grpSpPr>
        <p:pic>
          <p:nvPicPr>
            <p:cNvPr id="22" name="Graphic 21" descr="User with solid fill">
              <a:extLst>
                <a:ext uri="{FF2B5EF4-FFF2-40B4-BE49-F238E27FC236}">
                  <a16:creationId xmlns:a16="http://schemas.microsoft.com/office/drawing/2014/main" id="{7F52FF83-810C-FB0A-59F7-01D8A9734D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23" name="Graphic 22" descr="Key with solid fill">
              <a:extLst>
                <a:ext uri="{FF2B5EF4-FFF2-40B4-BE49-F238E27FC236}">
                  <a16:creationId xmlns:a16="http://schemas.microsoft.com/office/drawing/2014/main" id="{4E6BB494-50FB-3E1A-94C6-5C30D078FC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24" name="Group 23">
            <a:extLst>
              <a:ext uri="{FF2B5EF4-FFF2-40B4-BE49-F238E27FC236}">
                <a16:creationId xmlns:a16="http://schemas.microsoft.com/office/drawing/2014/main" id="{02836C1E-1F1B-882F-FBF8-54251D246703}"/>
              </a:ext>
            </a:extLst>
          </p:cNvPr>
          <p:cNvGrpSpPr/>
          <p:nvPr/>
        </p:nvGrpSpPr>
        <p:grpSpPr>
          <a:xfrm>
            <a:off x="9880015" y="1089263"/>
            <a:ext cx="2363905" cy="2227576"/>
            <a:chOff x="9260381" y="1006305"/>
            <a:chExt cx="2363905" cy="2227576"/>
          </a:xfrm>
        </p:grpSpPr>
        <p:grpSp>
          <p:nvGrpSpPr>
            <p:cNvPr id="25" name="Group 24">
              <a:extLst>
                <a:ext uri="{FF2B5EF4-FFF2-40B4-BE49-F238E27FC236}">
                  <a16:creationId xmlns:a16="http://schemas.microsoft.com/office/drawing/2014/main" id="{87F8998B-9BA6-3682-F85D-B59034002EC0}"/>
                </a:ext>
              </a:extLst>
            </p:cNvPr>
            <p:cNvGrpSpPr/>
            <p:nvPr/>
          </p:nvGrpSpPr>
          <p:grpSpPr>
            <a:xfrm>
              <a:off x="9260381" y="1160323"/>
              <a:ext cx="2363905" cy="2073558"/>
              <a:chOff x="8260476" y="2138228"/>
              <a:chExt cx="1078734" cy="1105406"/>
            </a:xfrm>
          </p:grpSpPr>
          <p:pic>
            <p:nvPicPr>
              <p:cNvPr id="30" name="Graphic 29" descr="Database with solid fill">
                <a:extLst>
                  <a:ext uri="{FF2B5EF4-FFF2-40B4-BE49-F238E27FC236}">
                    <a16:creationId xmlns:a16="http://schemas.microsoft.com/office/drawing/2014/main" id="{03B5DE4E-A868-9823-EF11-6251B03C43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31" name="Graphic 30" descr="Cloud with solid fill">
                <a:extLst>
                  <a:ext uri="{FF2B5EF4-FFF2-40B4-BE49-F238E27FC236}">
                    <a16:creationId xmlns:a16="http://schemas.microsoft.com/office/drawing/2014/main" id="{B58A2460-754F-FB6C-E05B-0D8480BCE9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28" name="Graphic 27" descr="Devil face with solid fill with solid fill">
              <a:extLst>
                <a:ext uri="{FF2B5EF4-FFF2-40B4-BE49-F238E27FC236}">
                  <a16:creationId xmlns:a16="http://schemas.microsoft.com/office/drawing/2014/main" id="{BCF45995-6FF8-4541-A703-055B4E8240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29" name="Graphic 28" descr="Lock with solid fill">
              <a:extLst>
                <a:ext uri="{FF2B5EF4-FFF2-40B4-BE49-F238E27FC236}">
                  <a16:creationId xmlns:a16="http://schemas.microsoft.com/office/drawing/2014/main" id="{055749A7-3EE2-FD6D-BC11-168ACAABBC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grpSp>
        <p:nvGrpSpPr>
          <p:cNvPr id="38" name="Group 37">
            <a:extLst>
              <a:ext uri="{FF2B5EF4-FFF2-40B4-BE49-F238E27FC236}">
                <a16:creationId xmlns:a16="http://schemas.microsoft.com/office/drawing/2014/main" id="{6A306281-F117-D57E-D407-7DFD2CFF430E}"/>
              </a:ext>
            </a:extLst>
          </p:cNvPr>
          <p:cNvGrpSpPr/>
          <p:nvPr/>
        </p:nvGrpSpPr>
        <p:grpSpPr>
          <a:xfrm>
            <a:off x="2751169" y="5769211"/>
            <a:ext cx="6890116" cy="566565"/>
            <a:chOff x="2751169" y="5769211"/>
            <a:chExt cx="6890116" cy="566565"/>
          </a:xfrm>
        </p:grpSpPr>
        <p:sp>
          <p:nvSpPr>
            <p:cNvPr id="32" name="TextBox 31">
              <a:extLst>
                <a:ext uri="{FF2B5EF4-FFF2-40B4-BE49-F238E27FC236}">
                  <a16:creationId xmlns:a16="http://schemas.microsoft.com/office/drawing/2014/main" id="{08DDB4DD-35EF-4A1E-ACFF-5E69682307F7}"/>
                </a:ext>
              </a:extLst>
            </p:cNvPr>
            <p:cNvSpPr txBox="1"/>
            <p:nvPr/>
          </p:nvSpPr>
          <p:spPr>
            <a:xfrm>
              <a:off x="3015476" y="5966444"/>
              <a:ext cx="609902" cy="369332"/>
            </a:xfrm>
            <a:prstGeom prst="rect">
              <a:avLst/>
            </a:prstGeom>
            <a:noFill/>
          </p:spPr>
          <p:txBody>
            <a:bodyPr wrap="square" rtlCol="0">
              <a:spAutoFit/>
            </a:bodyPr>
            <a:lstStyle/>
            <a:p>
              <a:r>
                <a:rPr lang="en-US"/>
                <a:t>2</a:t>
              </a:r>
              <a:r>
                <a:rPr lang="en-US" baseline="30000"/>
                <a:t>0</a:t>
              </a:r>
            </a:p>
          </p:txBody>
        </p:sp>
        <p:sp>
          <p:nvSpPr>
            <p:cNvPr id="33" name="TextBox 32">
              <a:extLst>
                <a:ext uri="{FF2B5EF4-FFF2-40B4-BE49-F238E27FC236}">
                  <a16:creationId xmlns:a16="http://schemas.microsoft.com/office/drawing/2014/main" id="{810D1B70-65B0-9AC6-1B64-C76AB89AD53E}"/>
                </a:ext>
              </a:extLst>
            </p:cNvPr>
            <p:cNvSpPr txBox="1"/>
            <p:nvPr/>
          </p:nvSpPr>
          <p:spPr>
            <a:xfrm>
              <a:off x="5110327" y="5966444"/>
              <a:ext cx="609902" cy="369332"/>
            </a:xfrm>
            <a:prstGeom prst="rect">
              <a:avLst/>
            </a:prstGeom>
            <a:noFill/>
          </p:spPr>
          <p:txBody>
            <a:bodyPr wrap="square" rtlCol="0">
              <a:spAutoFit/>
            </a:bodyPr>
            <a:lstStyle/>
            <a:p>
              <a:r>
                <a:rPr lang="en-US"/>
                <a:t>2</a:t>
              </a:r>
              <a:r>
                <a:rPr lang="en-US" baseline="30000"/>
                <a:t>1</a:t>
              </a:r>
            </a:p>
          </p:txBody>
        </p:sp>
        <p:sp>
          <p:nvSpPr>
            <p:cNvPr id="34" name="TextBox 33">
              <a:extLst>
                <a:ext uri="{FF2B5EF4-FFF2-40B4-BE49-F238E27FC236}">
                  <a16:creationId xmlns:a16="http://schemas.microsoft.com/office/drawing/2014/main" id="{C42F8432-5CF1-3977-5B03-C58B99F3C940}"/>
                </a:ext>
              </a:extLst>
            </p:cNvPr>
            <p:cNvSpPr txBox="1"/>
            <p:nvPr/>
          </p:nvSpPr>
          <p:spPr>
            <a:xfrm>
              <a:off x="8120078" y="5966444"/>
              <a:ext cx="609902" cy="369332"/>
            </a:xfrm>
            <a:prstGeom prst="rect">
              <a:avLst/>
            </a:prstGeom>
            <a:noFill/>
          </p:spPr>
          <p:txBody>
            <a:bodyPr wrap="square" rtlCol="0">
              <a:spAutoFit/>
            </a:bodyPr>
            <a:lstStyle/>
            <a:p>
              <a:r>
                <a:rPr lang="en-US"/>
                <a:t>2</a:t>
              </a:r>
              <a:r>
                <a:rPr lang="en-US" baseline="30000"/>
                <a:t>2</a:t>
              </a:r>
            </a:p>
          </p:txBody>
        </p:sp>
        <p:sp>
          <p:nvSpPr>
            <p:cNvPr id="35" name="Left Brace 34">
              <a:extLst>
                <a:ext uri="{FF2B5EF4-FFF2-40B4-BE49-F238E27FC236}">
                  <a16:creationId xmlns:a16="http://schemas.microsoft.com/office/drawing/2014/main" id="{E43F2ED7-0AE1-0D3C-868B-29F60E1652EE}"/>
                </a:ext>
              </a:extLst>
            </p:cNvPr>
            <p:cNvSpPr/>
            <p:nvPr/>
          </p:nvSpPr>
          <p:spPr>
            <a:xfrm rot="16200000">
              <a:off x="3074030" y="5446351"/>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F17D4113-702F-B0EB-4C32-F109200DD000}"/>
                </a:ext>
              </a:extLst>
            </p:cNvPr>
            <p:cNvSpPr/>
            <p:nvPr/>
          </p:nvSpPr>
          <p:spPr>
            <a:xfrm rot="16200000">
              <a:off x="5115826" y="5143829"/>
              <a:ext cx="220412" cy="14711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E79FEB96-605E-EF68-1E43-1EF77877CEF0}"/>
                </a:ext>
              </a:extLst>
            </p:cNvPr>
            <p:cNvSpPr/>
            <p:nvPr/>
          </p:nvSpPr>
          <p:spPr>
            <a:xfrm rot="16200000">
              <a:off x="8142409" y="4490748"/>
              <a:ext cx="220412" cy="27773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86386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E7FE270-0EC3-9718-891D-42B1BB3D293C}"/>
              </a:ext>
            </a:extLst>
          </p:cNvPr>
          <p:cNvGrpSpPr/>
          <p:nvPr/>
        </p:nvGrpSpPr>
        <p:grpSpPr>
          <a:xfrm>
            <a:off x="2710872" y="2299153"/>
            <a:ext cx="6959600" cy="3337591"/>
            <a:chOff x="2720109" y="2165226"/>
            <a:chExt cx="6959600" cy="3337591"/>
          </a:xfrm>
        </p:grpSpPr>
        <p:grpSp>
          <p:nvGrpSpPr>
            <p:cNvPr id="32" name="Group 31">
              <a:extLst>
                <a:ext uri="{FF2B5EF4-FFF2-40B4-BE49-F238E27FC236}">
                  <a16:creationId xmlns:a16="http://schemas.microsoft.com/office/drawing/2014/main" id="{7D03F5E4-8A00-ABD5-BC48-23AA05C9CEFC}"/>
                </a:ext>
              </a:extLst>
            </p:cNvPr>
            <p:cNvGrpSpPr/>
            <p:nvPr/>
          </p:nvGrpSpPr>
          <p:grpSpPr>
            <a:xfrm>
              <a:off x="2720109" y="2165227"/>
              <a:ext cx="946728" cy="3337590"/>
              <a:chOff x="2438400" y="1416803"/>
              <a:chExt cx="946728" cy="3337590"/>
            </a:xfrm>
            <a:solidFill>
              <a:schemeClr val="bg2"/>
            </a:solidFill>
          </p:grpSpPr>
          <p:sp>
            <p:nvSpPr>
              <p:cNvPr id="44" name="Rectangle 43">
                <a:extLst>
                  <a:ext uri="{FF2B5EF4-FFF2-40B4-BE49-F238E27FC236}">
                    <a16:creationId xmlns:a16="http://schemas.microsoft.com/office/drawing/2014/main" id="{E2D9C988-9A7F-D995-6D05-2030CD64F87E}"/>
                  </a:ext>
                </a:extLst>
              </p:cNvPr>
              <p:cNvSpPr/>
              <p:nvPr/>
            </p:nvSpPr>
            <p:spPr>
              <a:xfrm>
                <a:off x="2438400" y="4024721"/>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0</a:t>
                </a:r>
              </a:p>
            </p:txBody>
          </p:sp>
          <p:sp>
            <p:nvSpPr>
              <p:cNvPr id="45" name="Rectangle 44">
                <a:extLst>
                  <a:ext uri="{FF2B5EF4-FFF2-40B4-BE49-F238E27FC236}">
                    <a16:creationId xmlns:a16="http://schemas.microsoft.com/office/drawing/2014/main" id="{52CE5BEF-FCA5-E3F1-FC8B-F9D50E42F1F3}"/>
                  </a:ext>
                </a:extLst>
              </p:cNvPr>
              <p:cNvSpPr/>
              <p:nvPr/>
            </p:nvSpPr>
            <p:spPr>
              <a:xfrm>
                <a:off x="2438400" y="3162580"/>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0</a:t>
                </a:r>
              </a:p>
            </p:txBody>
          </p:sp>
          <p:sp>
            <p:nvSpPr>
              <p:cNvPr id="46" name="Rectangle 45">
                <a:extLst>
                  <a:ext uri="{FF2B5EF4-FFF2-40B4-BE49-F238E27FC236}">
                    <a16:creationId xmlns:a16="http://schemas.microsoft.com/office/drawing/2014/main" id="{F7C11F9E-8103-1B81-95CC-1EC3E74972E0}"/>
                  </a:ext>
                </a:extLst>
              </p:cNvPr>
              <p:cNvSpPr/>
              <p:nvPr/>
            </p:nvSpPr>
            <p:spPr>
              <a:xfrm>
                <a:off x="2438400" y="2289692"/>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0</a:t>
                </a:r>
              </a:p>
            </p:txBody>
          </p:sp>
          <p:sp>
            <p:nvSpPr>
              <p:cNvPr id="47" name="Rectangle 46">
                <a:extLst>
                  <a:ext uri="{FF2B5EF4-FFF2-40B4-BE49-F238E27FC236}">
                    <a16:creationId xmlns:a16="http://schemas.microsoft.com/office/drawing/2014/main" id="{DDA8193D-5F38-1A1A-F5BC-DD2BDB460A9E}"/>
                  </a:ext>
                </a:extLst>
              </p:cNvPr>
              <p:cNvSpPr/>
              <p:nvPr/>
            </p:nvSpPr>
            <p:spPr>
              <a:xfrm>
                <a:off x="2438400" y="1416803"/>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0</a:t>
                </a:r>
                <a:endParaRPr lang="en-US" sz="1400"/>
              </a:p>
            </p:txBody>
          </p:sp>
        </p:grpSp>
        <p:grpSp>
          <p:nvGrpSpPr>
            <p:cNvPr id="33" name="Group 32">
              <a:extLst>
                <a:ext uri="{FF2B5EF4-FFF2-40B4-BE49-F238E27FC236}">
                  <a16:creationId xmlns:a16="http://schemas.microsoft.com/office/drawing/2014/main" id="{D92A6C87-4752-A424-6FD0-3501CEE5A2D4}"/>
                </a:ext>
              </a:extLst>
            </p:cNvPr>
            <p:cNvGrpSpPr/>
            <p:nvPr/>
          </p:nvGrpSpPr>
          <p:grpSpPr>
            <a:xfrm>
              <a:off x="4442690" y="2165226"/>
              <a:ext cx="1584038" cy="3337591"/>
              <a:chOff x="4160981" y="950367"/>
              <a:chExt cx="1584038" cy="3337591"/>
            </a:xfrm>
          </p:grpSpPr>
          <p:sp>
            <p:nvSpPr>
              <p:cNvPr id="40" name="Rectangle 39">
                <a:extLst>
                  <a:ext uri="{FF2B5EF4-FFF2-40B4-BE49-F238E27FC236}">
                    <a16:creationId xmlns:a16="http://schemas.microsoft.com/office/drawing/2014/main" id="{60CA5DBC-1E55-E393-64AC-39D200A4B5E3}"/>
                  </a:ext>
                </a:extLst>
              </p:cNvPr>
              <p:cNvSpPr/>
              <p:nvPr/>
            </p:nvSpPr>
            <p:spPr>
              <a:xfrm>
                <a:off x="4160982" y="3558286"/>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1</a:t>
                </a:r>
                <a:endParaRPr lang="en-US" sz="1400"/>
              </a:p>
            </p:txBody>
          </p:sp>
          <p:sp>
            <p:nvSpPr>
              <p:cNvPr id="41" name="Rectangle 40">
                <a:extLst>
                  <a:ext uri="{FF2B5EF4-FFF2-40B4-BE49-F238E27FC236}">
                    <a16:creationId xmlns:a16="http://schemas.microsoft.com/office/drawing/2014/main" id="{A388C781-5CF3-ABA4-AC82-23B40716BD7A}"/>
                  </a:ext>
                </a:extLst>
              </p:cNvPr>
              <p:cNvSpPr/>
              <p:nvPr/>
            </p:nvSpPr>
            <p:spPr>
              <a:xfrm>
                <a:off x="4160982" y="182325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1</a:t>
                </a:r>
                <a:endParaRPr lang="en-US" sz="1400"/>
              </a:p>
            </p:txBody>
          </p:sp>
          <p:sp>
            <p:nvSpPr>
              <p:cNvPr id="42" name="Rectangle 41">
                <a:extLst>
                  <a:ext uri="{FF2B5EF4-FFF2-40B4-BE49-F238E27FC236}">
                    <a16:creationId xmlns:a16="http://schemas.microsoft.com/office/drawing/2014/main" id="{1B10DC31-62CA-F16E-F9DD-39C07DF5B143}"/>
                  </a:ext>
                </a:extLst>
              </p:cNvPr>
              <p:cNvSpPr/>
              <p:nvPr/>
            </p:nvSpPr>
            <p:spPr>
              <a:xfrm>
                <a:off x="4160982" y="2696144"/>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1</a:t>
                </a:r>
                <a:endParaRPr lang="en-US" sz="1400"/>
              </a:p>
            </p:txBody>
          </p:sp>
          <p:sp>
            <p:nvSpPr>
              <p:cNvPr id="43" name="Rectangle 42">
                <a:extLst>
                  <a:ext uri="{FF2B5EF4-FFF2-40B4-BE49-F238E27FC236}">
                    <a16:creationId xmlns:a16="http://schemas.microsoft.com/office/drawing/2014/main" id="{9C291BDC-EAA6-F26F-5C6E-F27474841616}"/>
                  </a:ext>
                </a:extLst>
              </p:cNvPr>
              <p:cNvSpPr/>
              <p:nvPr/>
            </p:nvSpPr>
            <p:spPr>
              <a:xfrm>
                <a:off x="4160981" y="95036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1</a:t>
                </a:r>
                <a:endParaRPr lang="en-US" sz="1400"/>
              </a:p>
            </p:txBody>
          </p:sp>
        </p:grpSp>
        <p:grpSp>
          <p:nvGrpSpPr>
            <p:cNvPr id="34" name="Group 33">
              <a:extLst>
                <a:ext uri="{FF2B5EF4-FFF2-40B4-BE49-F238E27FC236}">
                  <a16:creationId xmlns:a16="http://schemas.microsoft.com/office/drawing/2014/main" id="{93237E16-6B4D-136F-9E39-71E46E99FE6F}"/>
                </a:ext>
              </a:extLst>
            </p:cNvPr>
            <p:cNvGrpSpPr/>
            <p:nvPr/>
          </p:nvGrpSpPr>
          <p:grpSpPr>
            <a:xfrm>
              <a:off x="6802579" y="2165226"/>
              <a:ext cx="2877130" cy="3337591"/>
              <a:chOff x="6520870" y="950367"/>
              <a:chExt cx="2877130" cy="3337591"/>
            </a:xfrm>
          </p:grpSpPr>
          <p:sp>
            <p:nvSpPr>
              <p:cNvPr id="36" name="Rectangle 35">
                <a:extLst>
                  <a:ext uri="{FF2B5EF4-FFF2-40B4-BE49-F238E27FC236}">
                    <a16:creationId xmlns:a16="http://schemas.microsoft.com/office/drawing/2014/main" id="{48F10C6F-E481-2093-A3BC-34BDAB179415}"/>
                  </a:ext>
                </a:extLst>
              </p:cNvPr>
              <p:cNvSpPr/>
              <p:nvPr/>
            </p:nvSpPr>
            <p:spPr>
              <a:xfrm>
                <a:off x="6520873" y="3558286"/>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2</a:t>
                </a:r>
                <a:endParaRPr lang="en-US" sz="1400"/>
              </a:p>
            </p:txBody>
          </p:sp>
          <p:sp>
            <p:nvSpPr>
              <p:cNvPr id="37" name="Rectangle 36">
                <a:extLst>
                  <a:ext uri="{FF2B5EF4-FFF2-40B4-BE49-F238E27FC236}">
                    <a16:creationId xmlns:a16="http://schemas.microsoft.com/office/drawing/2014/main" id="{BBEF89A0-2C23-B123-9104-D7B65064BFE2}"/>
                  </a:ext>
                </a:extLst>
              </p:cNvPr>
              <p:cNvSpPr/>
              <p:nvPr/>
            </p:nvSpPr>
            <p:spPr>
              <a:xfrm>
                <a:off x="6520872" y="2696144"/>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2</a:t>
                </a:r>
                <a:endParaRPr lang="en-US" sz="1400"/>
              </a:p>
            </p:txBody>
          </p:sp>
          <p:sp>
            <p:nvSpPr>
              <p:cNvPr id="38" name="Rectangle 37">
                <a:extLst>
                  <a:ext uri="{FF2B5EF4-FFF2-40B4-BE49-F238E27FC236}">
                    <a16:creationId xmlns:a16="http://schemas.microsoft.com/office/drawing/2014/main" id="{4AA73E39-79F4-8E0D-EF12-743E390AA1D1}"/>
                  </a:ext>
                </a:extLst>
              </p:cNvPr>
              <p:cNvSpPr/>
              <p:nvPr/>
            </p:nvSpPr>
            <p:spPr>
              <a:xfrm>
                <a:off x="6520871" y="182325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2</a:t>
                </a:r>
                <a:endParaRPr lang="en-US" sz="1400"/>
              </a:p>
            </p:txBody>
          </p:sp>
          <p:sp>
            <p:nvSpPr>
              <p:cNvPr id="39" name="Rectangle 38">
                <a:extLst>
                  <a:ext uri="{FF2B5EF4-FFF2-40B4-BE49-F238E27FC236}">
                    <a16:creationId xmlns:a16="http://schemas.microsoft.com/office/drawing/2014/main" id="{5985A655-1BB8-8A26-D8EC-773F2A18A7B2}"/>
                  </a:ext>
                </a:extLst>
              </p:cNvPr>
              <p:cNvSpPr/>
              <p:nvPr/>
            </p:nvSpPr>
            <p:spPr>
              <a:xfrm>
                <a:off x="6520870" y="95036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2</a:t>
                </a:r>
                <a:endParaRPr lang="en-US" sz="1400"/>
              </a:p>
            </p:txBody>
          </p:sp>
        </p:grpSp>
      </p:gr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SDd : de-amortized SDa</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cxnSp>
        <p:nvCxnSpPr>
          <p:cNvPr id="19" name="Straight Arrow Connector 18">
            <a:extLst>
              <a:ext uri="{FF2B5EF4-FFF2-40B4-BE49-F238E27FC236}">
                <a16:creationId xmlns:a16="http://schemas.microsoft.com/office/drawing/2014/main" id="{CECF3EE3-785E-741C-348A-BD9AE23B8B84}"/>
              </a:ext>
            </a:extLst>
          </p:cNvPr>
          <p:cNvCxnSpPr>
            <a:cxnSpLocks/>
            <a:endCxn id="30" idx="1"/>
          </p:cNvCxnSpPr>
          <p:nvPr/>
        </p:nvCxnSpPr>
        <p:spPr>
          <a:xfrm>
            <a:off x="795825" y="2770909"/>
            <a:ext cx="1902636" cy="24866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5F32DF91-CB22-ED1A-B902-D5627B7168FB}"/>
              </a:ext>
            </a:extLst>
          </p:cNvPr>
          <p:cNvGrpSpPr/>
          <p:nvPr/>
        </p:nvGrpSpPr>
        <p:grpSpPr>
          <a:xfrm>
            <a:off x="2698461" y="5072905"/>
            <a:ext cx="946728" cy="369332"/>
            <a:chOff x="1898073" y="3961310"/>
            <a:chExt cx="1029707" cy="369332"/>
          </a:xfrm>
        </p:grpSpPr>
        <p:sp>
          <p:nvSpPr>
            <p:cNvPr id="30" name="TextBox 29">
              <a:extLst>
                <a:ext uri="{FF2B5EF4-FFF2-40B4-BE49-F238E27FC236}">
                  <a16:creationId xmlns:a16="http://schemas.microsoft.com/office/drawing/2014/main" id="{BC5AC279-DE62-BD33-DA9A-77E48D0B3448}"/>
                </a:ext>
              </a:extLst>
            </p:cNvPr>
            <p:cNvSpPr txBox="1"/>
            <p:nvPr/>
          </p:nvSpPr>
          <p:spPr>
            <a:xfrm>
              <a:off x="1898073" y="3961310"/>
              <a:ext cx="1029707" cy="369332"/>
            </a:xfrm>
            <a:prstGeom prst="rect">
              <a:avLst/>
            </a:prstGeom>
            <a:solidFill>
              <a:schemeClr val="bg2"/>
            </a:solidFill>
          </p:spPr>
          <p:txBody>
            <a:bodyPr wrap="square" rtlCol="0">
              <a:spAutoFit/>
            </a:bodyPr>
            <a:lstStyle/>
            <a:p>
              <a:r>
                <a:rPr lang="en-US"/>
                <a:t>(      , </a:t>
              </a:r>
              <a:r>
                <a:rPr lang="en-US" sz="1600"/>
                <a:t>F1</a:t>
              </a:r>
              <a:r>
                <a:rPr lang="en-US"/>
                <a:t>)</a:t>
              </a:r>
            </a:p>
          </p:txBody>
        </p:sp>
        <p:pic>
          <p:nvPicPr>
            <p:cNvPr id="31" name="Graphic 30" descr="Cat with solid fill">
              <a:extLst>
                <a:ext uri="{FF2B5EF4-FFF2-40B4-BE49-F238E27FC236}">
                  <a16:creationId xmlns:a16="http://schemas.microsoft.com/office/drawing/2014/main" id="{A1302C99-EFA6-3316-A418-32F264F56F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38220" y="4005371"/>
              <a:ext cx="387730" cy="298773"/>
            </a:xfrm>
            <a:prstGeom prst="rect">
              <a:avLst/>
            </a:prstGeom>
          </p:spPr>
        </p:pic>
      </p:grpSp>
      <p:sp>
        <p:nvSpPr>
          <p:cNvPr id="48" name="TextBox 47">
            <a:extLst>
              <a:ext uri="{FF2B5EF4-FFF2-40B4-BE49-F238E27FC236}">
                <a16:creationId xmlns:a16="http://schemas.microsoft.com/office/drawing/2014/main" id="{D68B5ACD-5CDB-FF3D-EE14-3B6C65B96758}"/>
              </a:ext>
            </a:extLst>
          </p:cNvPr>
          <p:cNvSpPr txBox="1"/>
          <p:nvPr/>
        </p:nvSpPr>
        <p:spPr>
          <a:xfrm>
            <a:off x="3017584" y="868156"/>
            <a:ext cx="7350234" cy="923330"/>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a:solidFill>
                  <a:srgbClr val="000000"/>
                </a:solidFill>
              </a:rPr>
              <a:t>Four</a:t>
            </a:r>
            <a:r>
              <a:rPr lang="en-US" i="0" u="none" strike="noStrike">
                <a:solidFill>
                  <a:srgbClr val="000000"/>
                </a:solidFill>
                <a:effectLst/>
              </a:rPr>
              <a:t> indexes per level instead of one: NEW, OLD, OLDER, OLDEST</a:t>
            </a:r>
          </a:p>
          <a:p>
            <a:pPr marL="342900" indent="-342900" rtl="0" fontAlgn="base">
              <a:spcBef>
                <a:spcPts val="0"/>
              </a:spcBef>
              <a:spcAft>
                <a:spcPts val="0"/>
              </a:spcAft>
              <a:buFont typeface="+mj-lt"/>
              <a:buAutoNum type="arabicPeriod"/>
            </a:pPr>
            <a:r>
              <a:rPr lang="en-US" i="0" u="none" strike="noStrike">
                <a:solidFill>
                  <a:srgbClr val="000000"/>
                </a:solidFill>
                <a:effectLst/>
              </a:rPr>
              <a:t>Update happens at NEW</a:t>
            </a:r>
            <a:r>
              <a:rPr lang="en-US" i="0" u="none" strike="noStrike" baseline="-25000">
                <a:solidFill>
                  <a:srgbClr val="000000"/>
                </a:solidFill>
                <a:effectLst/>
              </a:rPr>
              <a:t>0</a:t>
            </a:r>
          </a:p>
          <a:p>
            <a:pPr marL="342900" indent="-342900" fontAlgn="base">
              <a:buFont typeface="+mj-lt"/>
              <a:buAutoNum type="arabicPeriod"/>
            </a:pPr>
            <a:r>
              <a:rPr lang="en-US" i="0" u="none" strike="noStrike">
                <a:solidFill>
                  <a:srgbClr val="000000"/>
                </a:solidFill>
                <a:effectLst/>
              </a:rPr>
              <a:t> When </a:t>
            </a:r>
            <a:r>
              <a:rPr lang="en-US" i="0" u="none" strike="noStrike" err="1">
                <a:solidFill>
                  <a:srgbClr val="000000"/>
                </a:solidFill>
                <a:effectLst/>
              </a:rPr>
              <a:t>NEW</a:t>
            </a:r>
            <a:r>
              <a:rPr lang="en-US" i="0" u="none" strike="noStrike" baseline="-25000" err="1">
                <a:solidFill>
                  <a:srgbClr val="000000"/>
                </a:solidFill>
                <a:effectLst/>
              </a:rPr>
              <a:t>i</a:t>
            </a:r>
            <a:r>
              <a:rPr lang="en-US" i="0" u="none" strike="noStrike">
                <a:solidFill>
                  <a:srgbClr val="000000"/>
                </a:solidFill>
                <a:effectLst/>
              </a:rPr>
              <a:t> is full it is moved to empty old index</a:t>
            </a:r>
            <a:endParaRPr lang="en-US" i="0" u="none" strike="noStrike" baseline="-25000">
              <a:solidFill>
                <a:srgbClr val="000000"/>
              </a:solidFill>
              <a:effectLst/>
            </a:endParaRPr>
          </a:p>
        </p:txBody>
      </p:sp>
      <p:sp>
        <p:nvSpPr>
          <p:cNvPr id="49" name="TextBox 48">
            <a:extLst>
              <a:ext uri="{FF2B5EF4-FFF2-40B4-BE49-F238E27FC236}">
                <a16:creationId xmlns:a16="http://schemas.microsoft.com/office/drawing/2014/main" id="{4801832C-911A-A21F-8ADA-5C8F0E98DD80}"/>
              </a:ext>
            </a:extLst>
          </p:cNvPr>
          <p:cNvSpPr txBox="1"/>
          <p:nvPr/>
        </p:nvSpPr>
        <p:spPr>
          <a:xfrm>
            <a:off x="353817" y="964898"/>
            <a:ext cx="2948782" cy="461665"/>
          </a:xfrm>
          <a:prstGeom prst="rect">
            <a:avLst/>
          </a:prstGeom>
          <a:noFill/>
        </p:spPr>
        <p:txBody>
          <a:bodyPr wrap="square" rtlCol="0">
            <a:spAutoFit/>
          </a:bodyPr>
          <a:lstStyle/>
          <a:p>
            <a:r>
              <a:rPr lang="en-US" sz="2400" b="1"/>
              <a:t>   </a:t>
            </a:r>
            <a:r>
              <a:rPr lang="en-US" sz="2400" b="1" u="sng"/>
              <a:t>High-level idea:</a:t>
            </a:r>
            <a:endParaRPr lang="en-US" sz="2000"/>
          </a:p>
        </p:txBody>
      </p:sp>
      <p:sp>
        <p:nvSpPr>
          <p:cNvPr id="50" name="TextBox 49">
            <a:extLst>
              <a:ext uri="{FF2B5EF4-FFF2-40B4-BE49-F238E27FC236}">
                <a16:creationId xmlns:a16="http://schemas.microsoft.com/office/drawing/2014/main" id="{6ED86C06-D7B9-CB48-7ABD-40A53736F489}"/>
              </a:ext>
            </a:extLst>
          </p:cNvPr>
          <p:cNvSpPr txBox="1"/>
          <p:nvPr/>
        </p:nvSpPr>
        <p:spPr>
          <a:xfrm>
            <a:off x="9234135" y="4838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grpSp>
        <p:nvGrpSpPr>
          <p:cNvPr id="22" name="Group 21">
            <a:extLst>
              <a:ext uri="{FF2B5EF4-FFF2-40B4-BE49-F238E27FC236}">
                <a16:creationId xmlns:a16="http://schemas.microsoft.com/office/drawing/2014/main" id="{D90904AB-3808-BA51-217D-DC4A8387E153}"/>
              </a:ext>
            </a:extLst>
          </p:cNvPr>
          <p:cNvGrpSpPr/>
          <p:nvPr/>
        </p:nvGrpSpPr>
        <p:grpSpPr>
          <a:xfrm>
            <a:off x="2751169" y="5769211"/>
            <a:ext cx="6890116" cy="566565"/>
            <a:chOff x="2751169" y="5769211"/>
            <a:chExt cx="6890116" cy="566565"/>
          </a:xfrm>
        </p:grpSpPr>
        <p:sp>
          <p:nvSpPr>
            <p:cNvPr id="23" name="TextBox 22">
              <a:extLst>
                <a:ext uri="{FF2B5EF4-FFF2-40B4-BE49-F238E27FC236}">
                  <a16:creationId xmlns:a16="http://schemas.microsoft.com/office/drawing/2014/main" id="{F1D432BC-9688-E227-311A-D4FA9876365D}"/>
                </a:ext>
              </a:extLst>
            </p:cNvPr>
            <p:cNvSpPr txBox="1"/>
            <p:nvPr/>
          </p:nvSpPr>
          <p:spPr>
            <a:xfrm>
              <a:off x="3015476" y="5966444"/>
              <a:ext cx="609902" cy="369332"/>
            </a:xfrm>
            <a:prstGeom prst="rect">
              <a:avLst/>
            </a:prstGeom>
            <a:noFill/>
          </p:spPr>
          <p:txBody>
            <a:bodyPr wrap="square" rtlCol="0">
              <a:spAutoFit/>
            </a:bodyPr>
            <a:lstStyle/>
            <a:p>
              <a:r>
                <a:rPr lang="en-US"/>
                <a:t>2</a:t>
              </a:r>
              <a:r>
                <a:rPr lang="en-US" baseline="30000"/>
                <a:t>0</a:t>
              </a:r>
            </a:p>
          </p:txBody>
        </p:sp>
        <p:sp>
          <p:nvSpPr>
            <p:cNvPr id="24" name="TextBox 23">
              <a:extLst>
                <a:ext uri="{FF2B5EF4-FFF2-40B4-BE49-F238E27FC236}">
                  <a16:creationId xmlns:a16="http://schemas.microsoft.com/office/drawing/2014/main" id="{4EEB91E1-8E97-1970-F3E0-8548DBD26557}"/>
                </a:ext>
              </a:extLst>
            </p:cNvPr>
            <p:cNvSpPr txBox="1"/>
            <p:nvPr/>
          </p:nvSpPr>
          <p:spPr>
            <a:xfrm>
              <a:off x="5110327" y="5966444"/>
              <a:ext cx="609902" cy="369332"/>
            </a:xfrm>
            <a:prstGeom prst="rect">
              <a:avLst/>
            </a:prstGeom>
            <a:noFill/>
          </p:spPr>
          <p:txBody>
            <a:bodyPr wrap="square" rtlCol="0">
              <a:spAutoFit/>
            </a:bodyPr>
            <a:lstStyle/>
            <a:p>
              <a:r>
                <a:rPr lang="en-US"/>
                <a:t>2</a:t>
              </a:r>
              <a:r>
                <a:rPr lang="en-US" baseline="30000"/>
                <a:t>1</a:t>
              </a:r>
            </a:p>
          </p:txBody>
        </p:sp>
        <p:sp>
          <p:nvSpPr>
            <p:cNvPr id="25" name="TextBox 24">
              <a:extLst>
                <a:ext uri="{FF2B5EF4-FFF2-40B4-BE49-F238E27FC236}">
                  <a16:creationId xmlns:a16="http://schemas.microsoft.com/office/drawing/2014/main" id="{4CCCBBF8-A038-CE88-0604-F248BC713AD5}"/>
                </a:ext>
              </a:extLst>
            </p:cNvPr>
            <p:cNvSpPr txBox="1"/>
            <p:nvPr/>
          </p:nvSpPr>
          <p:spPr>
            <a:xfrm>
              <a:off x="8120078" y="5966444"/>
              <a:ext cx="609902" cy="369332"/>
            </a:xfrm>
            <a:prstGeom prst="rect">
              <a:avLst/>
            </a:prstGeom>
            <a:noFill/>
          </p:spPr>
          <p:txBody>
            <a:bodyPr wrap="square" rtlCol="0">
              <a:spAutoFit/>
            </a:bodyPr>
            <a:lstStyle/>
            <a:p>
              <a:r>
                <a:rPr lang="en-US"/>
                <a:t>2</a:t>
              </a:r>
              <a:r>
                <a:rPr lang="en-US" baseline="30000"/>
                <a:t>2</a:t>
              </a:r>
            </a:p>
          </p:txBody>
        </p:sp>
        <p:sp>
          <p:nvSpPr>
            <p:cNvPr id="26" name="Left Brace 25">
              <a:extLst>
                <a:ext uri="{FF2B5EF4-FFF2-40B4-BE49-F238E27FC236}">
                  <a16:creationId xmlns:a16="http://schemas.microsoft.com/office/drawing/2014/main" id="{512BC11D-21E5-2865-1E08-D499D5B56BF2}"/>
                </a:ext>
              </a:extLst>
            </p:cNvPr>
            <p:cNvSpPr/>
            <p:nvPr/>
          </p:nvSpPr>
          <p:spPr>
            <a:xfrm rot="16200000">
              <a:off x="3074030" y="5446351"/>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Left Brace 26">
              <a:extLst>
                <a:ext uri="{FF2B5EF4-FFF2-40B4-BE49-F238E27FC236}">
                  <a16:creationId xmlns:a16="http://schemas.microsoft.com/office/drawing/2014/main" id="{8CF6734E-5B63-C6C6-9432-4F30DF732B4A}"/>
                </a:ext>
              </a:extLst>
            </p:cNvPr>
            <p:cNvSpPr/>
            <p:nvPr/>
          </p:nvSpPr>
          <p:spPr>
            <a:xfrm rot="16200000">
              <a:off x="5115826" y="5143829"/>
              <a:ext cx="220412" cy="14711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3961EFEB-AE42-5B82-AB53-15EB37965150}"/>
                </a:ext>
              </a:extLst>
            </p:cNvPr>
            <p:cNvSpPr/>
            <p:nvPr/>
          </p:nvSpPr>
          <p:spPr>
            <a:xfrm rot="16200000">
              <a:off x="8142409" y="4490748"/>
              <a:ext cx="220412" cy="27773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 name="TextBox 28">
            <a:extLst>
              <a:ext uri="{FF2B5EF4-FFF2-40B4-BE49-F238E27FC236}">
                <a16:creationId xmlns:a16="http://schemas.microsoft.com/office/drawing/2014/main" id="{644DDDDF-FD36-41F6-FFEF-65264E3F03FE}"/>
              </a:ext>
            </a:extLst>
          </p:cNvPr>
          <p:cNvSpPr txBox="1"/>
          <p:nvPr/>
        </p:nvSpPr>
        <p:spPr>
          <a:xfrm>
            <a:off x="10007599" y="3426691"/>
            <a:ext cx="1722582" cy="646331"/>
          </a:xfrm>
          <a:prstGeom prst="rect">
            <a:avLst/>
          </a:prstGeom>
          <a:noFill/>
        </p:spPr>
        <p:txBody>
          <a:bodyPr wrap="square" rtlCol="0">
            <a:spAutoFit/>
          </a:bodyPr>
          <a:lstStyle/>
          <a:p>
            <a:r>
              <a:rPr lang="en-US"/>
              <a:t>… up to</a:t>
            </a:r>
          </a:p>
          <a:p>
            <a:r>
              <a:rPr lang="en-US"/>
              <a:t>  logN-1 levels</a:t>
            </a:r>
          </a:p>
        </p:txBody>
      </p:sp>
    </p:spTree>
    <p:custDataLst>
      <p:tags r:id="rId1"/>
    </p:custDataLst>
    <p:extLst>
      <p:ext uri="{BB962C8B-B14F-4D97-AF65-F5344CB8AC3E}">
        <p14:creationId xmlns:p14="http://schemas.microsoft.com/office/powerpoint/2010/main" val="415862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75E-6 3.33333E-6 L 0.0013 -0.37824 " pathEditMode="relative" rAng="0" ptsTypes="AA">
                                      <p:cBhvr>
                                        <p:cTn id="12" dur="2000" fill="hold"/>
                                        <p:tgtEl>
                                          <p:spTgt spid="20"/>
                                        </p:tgtEl>
                                        <p:attrNameLst>
                                          <p:attrName>ppt_x</p:attrName>
                                          <p:attrName>ppt_y</p:attrName>
                                        </p:attrNameLst>
                                      </p:cBhvr>
                                      <p:rCtr x="65" y="-18912"/>
                                    </p:animMotion>
                                  </p:childTnLst>
                                </p:cTn>
                              </p:par>
                              <p:par>
                                <p:cTn id="13" presetID="1" presetClass="entr" presetSubtype="0" fill="hold" nodeType="with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0C92CA7-C4E6-E86E-78B3-C276B31815D9}"/>
              </a:ext>
            </a:extLst>
          </p:cNvPr>
          <p:cNvGrpSpPr/>
          <p:nvPr/>
        </p:nvGrpSpPr>
        <p:grpSpPr>
          <a:xfrm>
            <a:off x="2710872" y="2299153"/>
            <a:ext cx="6959600" cy="3337591"/>
            <a:chOff x="2720109" y="2165226"/>
            <a:chExt cx="6959600" cy="3337591"/>
          </a:xfrm>
        </p:grpSpPr>
        <p:grpSp>
          <p:nvGrpSpPr>
            <p:cNvPr id="33" name="Group 32">
              <a:extLst>
                <a:ext uri="{FF2B5EF4-FFF2-40B4-BE49-F238E27FC236}">
                  <a16:creationId xmlns:a16="http://schemas.microsoft.com/office/drawing/2014/main" id="{7D629C48-8B67-4245-262D-27EDA7FD27AA}"/>
                </a:ext>
              </a:extLst>
            </p:cNvPr>
            <p:cNvGrpSpPr/>
            <p:nvPr/>
          </p:nvGrpSpPr>
          <p:grpSpPr>
            <a:xfrm>
              <a:off x="2720109" y="2165227"/>
              <a:ext cx="946728" cy="3337590"/>
              <a:chOff x="2438400" y="1416803"/>
              <a:chExt cx="946728" cy="3337590"/>
            </a:xfrm>
            <a:solidFill>
              <a:schemeClr val="bg2"/>
            </a:solidFill>
          </p:grpSpPr>
          <p:sp>
            <p:nvSpPr>
              <p:cNvPr id="51" name="Rectangle 50">
                <a:extLst>
                  <a:ext uri="{FF2B5EF4-FFF2-40B4-BE49-F238E27FC236}">
                    <a16:creationId xmlns:a16="http://schemas.microsoft.com/office/drawing/2014/main" id="{D289E7D6-35BA-9941-F219-BEA32C65C5D1}"/>
                  </a:ext>
                </a:extLst>
              </p:cNvPr>
              <p:cNvSpPr/>
              <p:nvPr/>
            </p:nvSpPr>
            <p:spPr>
              <a:xfrm>
                <a:off x="2438400" y="1416803"/>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0</a:t>
                </a:r>
                <a:endParaRPr lang="en-US" sz="1400"/>
              </a:p>
            </p:txBody>
          </p:sp>
          <p:sp>
            <p:nvSpPr>
              <p:cNvPr id="48" name="Rectangle 47">
                <a:extLst>
                  <a:ext uri="{FF2B5EF4-FFF2-40B4-BE49-F238E27FC236}">
                    <a16:creationId xmlns:a16="http://schemas.microsoft.com/office/drawing/2014/main" id="{B2F29682-3946-6E35-818D-C9F420533644}"/>
                  </a:ext>
                </a:extLst>
              </p:cNvPr>
              <p:cNvSpPr/>
              <p:nvPr/>
            </p:nvSpPr>
            <p:spPr>
              <a:xfrm>
                <a:off x="2438400" y="4024721"/>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0</a:t>
                </a:r>
              </a:p>
            </p:txBody>
          </p:sp>
          <p:sp>
            <p:nvSpPr>
              <p:cNvPr id="49" name="Rectangle 48">
                <a:extLst>
                  <a:ext uri="{FF2B5EF4-FFF2-40B4-BE49-F238E27FC236}">
                    <a16:creationId xmlns:a16="http://schemas.microsoft.com/office/drawing/2014/main" id="{48B95D31-553C-967F-F137-B40FD05CAADE}"/>
                  </a:ext>
                </a:extLst>
              </p:cNvPr>
              <p:cNvSpPr/>
              <p:nvPr/>
            </p:nvSpPr>
            <p:spPr>
              <a:xfrm>
                <a:off x="2438400" y="3162580"/>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0</a:t>
                </a:r>
              </a:p>
            </p:txBody>
          </p:sp>
          <p:sp>
            <p:nvSpPr>
              <p:cNvPr id="50" name="Rectangle 49">
                <a:extLst>
                  <a:ext uri="{FF2B5EF4-FFF2-40B4-BE49-F238E27FC236}">
                    <a16:creationId xmlns:a16="http://schemas.microsoft.com/office/drawing/2014/main" id="{7310C9DC-7400-5DC2-090D-347CEC79BB3C}"/>
                  </a:ext>
                </a:extLst>
              </p:cNvPr>
              <p:cNvSpPr/>
              <p:nvPr/>
            </p:nvSpPr>
            <p:spPr>
              <a:xfrm>
                <a:off x="2438400" y="2289692"/>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0</a:t>
                </a:r>
              </a:p>
            </p:txBody>
          </p:sp>
        </p:grpSp>
        <p:grpSp>
          <p:nvGrpSpPr>
            <p:cNvPr id="37" name="Group 36">
              <a:extLst>
                <a:ext uri="{FF2B5EF4-FFF2-40B4-BE49-F238E27FC236}">
                  <a16:creationId xmlns:a16="http://schemas.microsoft.com/office/drawing/2014/main" id="{6D8F22F7-5A20-56DB-A2E6-B76405B28009}"/>
                </a:ext>
              </a:extLst>
            </p:cNvPr>
            <p:cNvGrpSpPr/>
            <p:nvPr/>
          </p:nvGrpSpPr>
          <p:grpSpPr>
            <a:xfrm>
              <a:off x="4442690" y="2165226"/>
              <a:ext cx="1584038" cy="3337591"/>
              <a:chOff x="4160981" y="950367"/>
              <a:chExt cx="1584038" cy="3337591"/>
            </a:xfrm>
          </p:grpSpPr>
          <p:sp>
            <p:nvSpPr>
              <p:cNvPr id="44" name="Rectangle 43">
                <a:extLst>
                  <a:ext uri="{FF2B5EF4-FFF2-40B4-BE49-F238E27FC236}">
                    <a16:creationId xmlns:a16="http://schemas.microsoft.com/office/drawing/2014/main" id="{26704D45-CCA5-262B-073B-16D46567FC75}"/>
                  </a:ext>
                </a:extLst>
              </p:cNvPr>
              <p:cNvSpPr/>
              <p:nvPr/>
            </p:nvSpPr>
            <p:spPr>
              <a:xfrm>
                <a:off x="4160982" y="3558286"/>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1</a:t>
                </a:r>
                <a:endParaRPr lang="en-US" sz="1400"/>
              </a:p>
            </p:txBody>
          </p:sp>
          <p:sp>
            <p:nvSpPr>
              <p:cNvPr id="45" name="Rectangle 44">
                <a:extLst>
                  <a:ext uri="{FF2B5EF4-FFF2-40B4-BE49-F238E27FC236}">
                    <a16:creationId xmlns:a16="http://schemas.microsoft.com/office/drawing/2014/main" id="{03527006-0802-145D-64F9-CC25EE608EBD}"/>
                  </a:ext>
                </a:extLst>
              </p:cNvPr>
              <p:cNvSpPr/>
              <p:nvPr/>
            </p:nvSpPr>
            <p:spPr>
              <a:xfrm>
                <a:off x="4160982" y="182325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1</a:t>
                </a:r>
                <a:endParaRPr lang="en-US" sz="1400"/>
              </a:p>
            </p:txBody>
          </p:sp>
          <p:sp>
            <p:nvSpPr>
              <p:cNvPr id="46" name="Rectangle 45">
                <a:extLst>
                  <a:ext uri="{FF2B5EF4-FFF2-40B4-BE49-F238E27FC236}">
                    <a16:creationId xmlns:a16="http://schemas.microsoft.com/office/drawing/2014/main" id="{9ABEDEAB-4C12-127C-200D-645E60273B25}"/>
                  </a:ext>
                </a:extLst>
              </p:cNvPr>
              <p:cNvSpPr/>
              <p:nvPr/>
            </p:nvSpPr>
            <p:spPr>
              <a:xfrm>
                <a:off x="4160982" y="2696144"/>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1</a:t>
                </a:r>
                <a:endParaRPr lang="en-US" sz="1400"/>
              </a:p>
            </p:txBody>
          </p:sp>
          <p:sp>
            <p:nvSpPr>
              <p:cNvPr id="47" name="Rectangle 46">
                <a:extLst>
                  <a:ext uri="{FF2B5EF4-FFF2-40B4-BE49-F238E27FC236}">
                    <a16:creationId xmlns:a16="http://schemas.microsoft.com/office/drawing/2014/main" id="{737FCCCC-47D8-9E22-3460-D9AAF12043D8}"/>
                  </a:ext>
                </a:extLst>
              </p:cNvPr>
              <p:cNvSpPr/>
              <p:nvPr/>
            </p:nvSpPr>
            <p:spPr>
              <a:xfrm>
                <a:off x="4160981" y="95036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1</a:t>
                </a:r>
                <a:endParaRPr lang="en-US" sz="1400"/>
              </a:p>
            </p:txBody>
          </p:sp>
        </p:grpSp>
        <p:grpSp>
          <p:nvGrpSpPr>
            <p:cNvPr id="38" name="Group 37">
              <a:extLst>
                <a:ext uri="{FF2B5EF4-FFF2-40B4-BE49-F238E27FC236}">
                  <a16:creationId xmlns:a16="http://schemas.microsoft.com/office/drawing/2014/main" id="{7D82ABFA-9252-A475-000D-6CBB0224C8AE}"/>
                </a:ext>
              </a:extLst>
            </p:cNvPr>
            <p:cNvGrpSpPr/>
            <p:nvPr/>
          </p:nvGrpSpPr>
          <p:grpSpPr>
            <a:xfrm>
              <a:off x="6802579" y="2165226"/>
              <a:ext cx="2877130" cy="3337591"/>
              <a:chOff x="6520870" y="950367"/>
              <a:chExt cx="2877130" cy="3337591"/>
            </a:xfrm>
          </p:grpSpPr>
          <p:sp>
            <p:nvSpPr>
              <p:cNvPr id="40" name="Rectangle 39">
                <a:extLst>
                  <a:ext uri="{FF2B5EF4-FFF2-40B4-BE49-F238E27FC236}">
                    <a16:creationId xmlns:a16="http://schemas.microsoft.com/office/drawing/2014/main" id="{772D98D1-9A83-DE38-31EC-1AEC00B593AF}"/>
                  </a:ext>
                </a:extLst>
              </p:cNvPr>
              <p:cNvSpPr/>
              <p:nvPr/>
            </p:nvSpPr>
            <p:spPr>
              <a:xfrm>
                <a:off x="6520873" y="3558286"/>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2</a:t>
                </a:r>
                <a:endParaRPr lang="en-US" sz="1400"/>
              </a:p>
            </p:txBody>
          </p:sp>
          <p:sp>
            <p:nvSpPr>
              <p:cNvPr id="41" name="Rectangle 40">
                <a:extLst>
                  <a:ext uri="{FF2B5EF4-FFF2-40B4-BE49-F238E27FC236}">
                    <a16:creationId xmlns:a16="http://schemas.microsoft.com/office/drawing/2014/main" id="{AE577D85-11E2-2CA2-AA75-92EC07D23584}"/>
                  </a:ext>
                </a:extLst>
              </p:cNvPr>
              <p:cNvSpPr/>
              <p:nvPr/>
            </p:nvSpPr>
            <p:spPr>
              <a:xfrm>
                <a:off x="6520872" y="2696144"/>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2</a:t>
                </a:r>
                <a:endParaRPr lang="en-US" sz="1400"/>
              </a:p>
            </p:txBody>
          </p:sp>
          <p:sp>
            <p:nvSpPr>
              <p:cNvPr id="42" name="Rectangle 41">
                <a:extLst>
                  <a:ext uri="{FF2B5EF4-FFF2-40B4-BE49-F238E27FC236}">
                    <a16:creationId xmlns:a16="http://schemas.microsoft.com/office/drawing/2014/main" id="{91B69353-8541-3212-2F7F-D0EC6D596863}"/>
                  </a:ext>
                </a:extLst>
              </p:cNvPr>
              <p:cNvSpPr/>
              <p:nvPr/>
            </p:nvSpPr>
            <p:spPr>
              <a:xfrm>
                <a:off x="6520871" y="182325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2</a:t>
                </a:r>
                <a:endParaRPr lang="en-US" sz="1400"/>
              </a:p>
            </p:txBody>
          </p:sp>
          <p:sp>
            <p:nvSpPr>
              <p:cNvPr id="43" name="Rectangle 42">
                <a:extLst>
                  <a:ext uri="{FF2B5EF4-FFF2-40B4-BE49-F238E27FC236}">
                    <a16:creationId xmlns:a16="http://schemas.microsoft.com/office/drawing/2014/main" id="{181EBE86-1187-666B-E9C5-ACAA22AB0D09}"/>
                  </a:ext>
                </a:extLst>
              </p:cNvPr>
              <p:cNvSpPr/>
              <p:nvPr/>
            </p:nvSpPr>
            <p:spPr>
              <a:xfrm>
                <a:off x="6520870" y="95036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2</a:t>
                </a:r>
                <a:endParaRPr lang="en-US" sz="1400"/>
              </a:p>
            </p:txBody>
          </p:sp>
        </p:grpSp>
      </p:gr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SDd : de-amortized SDa</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cxnSp>
        <p:nvCxnSpPr>
          <p:cNvPr id="19" name="Straight Arrow Connector 18">
            <a:extLst>
              <a:ext uri="{FF2B5EF4-FFF2-40B4-BE49-F238E27FC236}">
                <a16:creationId xmlns:a16="http://schemas.microsoft.com/office/drawing/2014/main" id="{CECF3EE3-785E-741C-348A-BD9AE23B8B84}"/>
              </a:ext>
            </a:extLst>
          </p:cNvPr>
          <p:cNvCxnSpPr>
            <a:cxnSpLocks/>
            <a:endCxn id="36" idx="1"/>
          </p:cNvCxnSpPr>
          <p:nvPr/>
        </p:nvCxnSpPr>
        <p:spPr>
          <a:xfrm>
            <a:off x="808182" y="2770909"/>
            <a:ext cx="1902691" cy="2500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0FFB997-48D6-8ACB-01B6-338CD5642064}"/>
              </a:ext>
            </a:extLst>
          </p:cNvPr>
          <p:cNvSpPr txBox="1"/>
          <p:nvPr/>
        </p:nvSpPr>
        <p:spPr>
          <a:xfrm>
            <a:off x="9234135" y="4838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grpSp>
        <p:nvGrpSpPr>
          <p:cNvPr id="20" name="Group 19">
            <a:extLst>
              <a:ext uri="{FF2B5EF4-FFF2-40B4-BE49-F238E27FC236}">
                <a16:creationId xmlns:a16="http://schemas.microsoft.com/office/drawing/2014/main" id="{5F32DF91-CB22-ED1A-B902-D5627B7168FB}"/>
              </a:ext>
            </a:extLst>
          </p:cNvPr>
          <p:cNvGrpSpPr/>
          <p:nvPr/>
        </p:nvGrpSpPr>
        <p:grpSpPr>
          <a:xfrm>
            <a:off x="2712113" y="2496274"/>
            <a:ext cx="946728" cy="369332"/>
            <a:chOff x="1898073" y="3961310"/>
            <a:chExt cx="1029707" cy="369332"/>
          </a:xfrm>
        </p:grpSpPr>
        <p:sp>
          <p:nvSpPr>
            <p:cNvPr id="30" name="TextBox 29">
              <a:extLst>
                <a:ext uri="{FF2B5EF4-FFF2-40B4-BE49-F238E27FC236}">
                  <a16:creationId xmlns:a16="http://schemas.microsoft.com/office/drawing/2014/main" id="{BC5AC279-DE62-BD33-DA9A-77E48D0B3448}"/>
                </a:ext>
              </a:extLst>
            </p:cNvPr>
            <p:cNvSpPr txBox="1"/>
            <p:nvPr/>
          </p:nvSpPr>
          <p:spPr>
            <a:xfrm>
              <a:off x="1898073" y="3961310"/>
              <a:ext cx="1029707" cy="369332"/>
            </a:xfrm>
            <a:prstGeom prst="rect">
              <a:avLst/>
            </a:prstGeom>
            <a:solidFill>
              <a:schemeClr val="bg2"/>
            </a:solidFill>
          </p:spPr>
          <p:txBody>
            <a:bodyPr wrap="square" rtlCol="0">
              <a:spAutoFit/>
            </a:bodyPr>
            <a:lstStyle/>
            <a:p>
              <a:r>
                <a:rPr lang="en-US"/>
                <a:t>(      , </a:t>
              </a:r>
              <a:r>
                <a:rPr lang="en-US" sz="1600"/>
                <a:t>F1</a:t>
              </a:r>
              <a:r>
                <a:rPr lang="en-US"/>
                <a:t>)</a:t>
              </a:r>
            </a:p>
          </p:txBody>
        </p:sp>
        <p:pic>
          <p:nvPicPr>
            <p:cNvPr id="31" name="Graphic 30" descr="Cat with solid fill">
              <a:extLst>
                <a:ext uri="{FF2B5EF4-FFF2-40B4-BE49-F238E27FC236}">
                  <a16:creationId xmlns:a16="http://schemas.microsoft.com/office/drawing/2014/main" id="{A1302C99-EFA6-3316-A418-32F264F56F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38220" y="4005371"/>
              <a:ext cx="387730" cy="298773"/>
            </a:xfrm>
            <a:prstGeom prst="rect">
              <a:avLst/>
            </a:prstGeom>
          </p:spPr>
        </p:pic>
      </p:grpSp>
      <p:grpSp>
        <p:nvGrpSpPr>
          <p:cNvPr id="34" name="Group 33">
            <a:extLst>
              <a:ext uri="{FF2B5EF4-FFF2-40B4-BE49-F238E27FC236}">
                <a16:creationId xmlns:a16="http://schemas.microsoft.com/office/drawing/2014/main" id="{6198A2BB-0F3E-9398-6984-6234158F1C77}"/>
              </a:ext>
            </a:extLst>
          </p:cNvPr>
          <p:cNvGrpSpPr/>
          <p:nvPr/>
        </p:nvGrpSpPr>
        <p:grpSpPr>
          <a:xfrm>
            <a:off x="2710873" y="5087242"/>
            <a:ext cx="946728" cy="369332"/>
            <a:chOff x="1812682" y="4074689"/>
            <a:chExt cx="1029707" cy="369332"/>
          </a:xfrm>
        </p:grpSpPr>
        <p:sp>
          <p:nvSpPr>
            <p:cNvPr id="36" name="TextBox 35">
              <a:extLst>
                <a:ext uri="{FF2B5EF4-FFF2-40B4-BE49-F238E27FC236}">
                  <a16:creationId xmlns:a16="http://schemas.microsoft.com/office/drawing/2014/main" id="{F3FD7AB2-7F2E-CD80-3850-A8BA9944F5D9}"/>
                </a:ext>
              </a:extLst>
            </p:cNvPr>
            <p:cNvSpPr txBox="1"/>
            <p:nvPr/>
          </p:nvSpPr>
          <p:spPr>
            <a:xfrm>
              <a:off x="1812682" y="4074689"/>
              <a:ext cx="1029707" cy="369332"/>
            </a:xfrm>
            <a:prstGeom prst="rect">
              <a:avLst/>
            </a:prstGeom>
            <a:solidFill>
              <a:schemeClr val="bg2"/>
            </a:solidFill>
          </p:spPr>
          <p:txBody>
            <a:bodyPr wrap="square" rtlCol="0">
              <a:spAutoFit/>
            </a:bodyPr>
            <a:lstStyle/>
            <a:p>
              <a:r>
                <a:rPr lang="en-US"/>
                <a:t>(      , </a:t>
              </a:r>
              <a:r>
                <a:rPr lang="en-US" sz="1600"/>
                <a:t>F1</a:t>
              </a:r>
              <a:r>
                <a:rPr lang="en-US"/>
                <a:t>)</a:t>
              </a:r>
            </a:p>
          </p:txBody>
        </p:sp>
        <p:pic>
          <p:nvPicPr>
            <p:cNvPr id="35" name="Graphic 34" descr="Puppy with solid fill">
              <a:extLst>
                <a:ext uri="{FF2B5EF4-FFF2-40B4-BE49-F238E27FC236}">
                  <a16:creationId xmlns:a16="http://schemas.microsoft.com/office/drawing/2014/main" id="{26004054-2D63-0AD4-BFA5-CF539769A67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82215" y="4085514"/>
              <a:ext cx="345320" cy="345320"/>
            </a:xfrm>
            <a:prstGeom prst="rect">
              <a:avLst/>
            </a:prstGeom>
          </p:spPr>
        </p:pic>
      </p:grpSp>
      <p:sp>
        <p:nvSpPr>
          <p:cNvPr id="53" name="TextBox 52">
            <a:extLst>
              <a:ext uri="{FF2B5EF4-FFF2-40B4-BE49-F238E27FC236}">
                <a16:creationId xmlns:a16="http://schemas.microsoft.com/office/drawing/2014/main" id="{9227A3B2-A307-CE29-209A-3D84B7D1E3B8}"/>
              </a:ext>
            </a:extLst>
          </p:cNvPr>
          <p:cNvSpPr txBox="1"/>
          <p:nvPr/>
        </p:nvSpPr>
        <p:spPr>
          <a:xfrm>
            <a:off x="3017584" y="868156"/>
            <a:ext cx="7350234" cy="923330"/>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a:solidFill>
                  <a:srgbClr val="000000"/>
                </a:solidFill>
              </a:rPr>
              <a:t>Four</a:t>
            </a:r>
            <a:r>
              <a:rPr lang="en-US" i="0" u="none" strike="noStrike">
                <a:solidFill>
                  <a:srgbClr val="000000"/>
                </a:solidFill>
                <a:effectLst/>
              </a:rPr>
              <a:t> indexes per level instead of one: NEW, OLD, OLDER, OLDEST</a:t>
            </a:r>
          </a:p>
          <a:p>
            <a:pPr marL="342900" indent="-342900" rtl="0" fontAlgn="base">
              <a:spcBef>
                <a:spcPts val="0"/>
              </a:spcBef>
              <a:spcAft>
                <a:spcPts val="0"/>
              </a:spcAft>
              <a:buFont typeface="+mj-lt"/>
              <a:buAutoNum type="arabicPeriod"/>
            </a:pPr>
            <a:r>
              <a:rPr lang="en-US" i="0" u="none" strike="noStrike">
                <a:solidFill>
                  <a:srgbClr val="000000"/>
                </a:solidFill>
                <a:effectLst/>
              </a:rPr>
              <a:t>Update happens at NEW</a:t>
            </a:r>
            <a:r>
              <a:rPr lang="en-US" i="0" u="none" strike="noStrike" baseline="-25000">
                <a:solidFill>
                  <a:srgbClr val="000000"/>
                </a:solidFill>
                <a:effectLst/>
              </a:rPr>
              <a:t>0</a:t>
            </a:r>
          </a:p>
          <a:p>
            <a:pPr marL="342900" indent="-342900" fontAlgn="base">
              <a:buFont typeface="+mj-lt"/>
              <a:buAutoNum type="arabicPeriod"/>
            </a:pPr>
            <a:r>
              <a:rPr lang="en-US" i="0" u="none" strike="noStrike">
                <a:solidFill>
                  <a:srgbClr val="000000"/>
                </a:solidFill>
                <a:effectLst/>
              </a:rPr>
              <a:t> When </a:t>
            </a:r>
            <a:r>
              <a:rPr lang="en-US" i="0" u="none" strike="noStrike" err="1">
                <a:solidFill>
                  <a:srgbClr val="000000"/>
                </a:solidFill>
                <a:effectLst/>
              </a:rPr>
              <a:t>NEW</a:t>
            </a:r>
            <a:r>
              <a:rPr lang="en-US" i="0" u="none" strike="noStrike" baseline="-25000" err="1">
                <a:solidFill>
                  <a:srgbClr val="000000"/>
                </a:solidFill>
                <a:effectLst/>
              </a:rPr>
              <a:t>i</a:t>
            </a:r>
            <a:r>
              <a:rPr lang="en-US" i="0" u="none" strike="noStrike">
                <a:solidFill>
                  <a:srgbClr val="000000"/>
                </a:solidFill>
                <a:effectLst/>
              </a:rPr>
              <a:t> is full it is moved to empty old index</a:t>
            </a:r>
            <a:endParaRPr lang="en-US" i="0" u="none" strike="noStrike" baseline="-25000">
              <a:solidFill>
                <a:srgbClr val="000000"/>
              </a:solidFill>
              <a:effectLst/>
            </a:endParaRPr>
          </a:p>
        </p:txBody>
      </p:sp>
      <p:sp>
        <p:nvSpPr>
          <p:cNvPr id="12" name="TextBox 11">
            <a:extLst>
              <a:ext uri="{FF2B5EF4-FFF2-40B4-BE49-F238E27FC236}">
                <a16:creationId xmlns:a16="http://schemas.microsoft.com/office/drawing/2014/main" id="{2CE700A1-4785-95DE-E3AB-54D21A73226D}"/>
              </a:ext>
            </a:extLst>
          </p:cNvPr>
          <p:cNvSpPr txBox="1"/>
          <p:nvPr/>
        </p:nvSpPr>
        <p:spPr>
          <a:xfrm>
            <a:off x="353817" y="964898"/>
            <a:ext cx="2663768" cy="461665"/>
          </a:xfrm>
          <a:prstGeom prst="rect">
            <a:avLst/>
          </a:prstGeom>
          <a:noFill/>
        </p:spPr>
        <p:txBody>
          <a:bodyPr wrap="square" rtlCol="0">
            <a:spAutoFit/>
          </a:bodyPr>
          <a:lstStyle/>
          <a:p>
            <a:r>
              <a:rPr lang="en-US" sz="2400" b="1"/>
              <a:t>   </a:t>
            </a:r>
            <a:r>
              <a:rPr lang="en-US" sz="2400" b="1" u="sng"/>
              <a:t>High-level idea:</a:t>
            </a:r>
            <a:endParaRPr lang="en-US" sz="2000"/>
          </a:p>
        </p:txBody>
      </p:sp>
      <p:grpSp>
        <p:nvGrpSpPr>
          <p:cNvPr id="23" name="Group 22">
            <a:extLst>
              <a:ext uri="{FF2B5EF4-FFF2-40B4-BE49-F238E27FC236}">
                <a16:creationId xmlns:a16="http://schemas.microsoft.com/office/drawing/2014/main" id="{30146E5D-9E00-8692-D9A0-7E1926AC1126}"/>
              </a:ext>
            </a:extLst>
          </p:cNvPr>
          <p:cNvGrpSpPr/>
          <p:nvPr/>
        </p:nvGrpSpPr>
        <p:grpSpPr>
          <a:xfrm>
            <a:off x="2751169" y="5769211"/>
            <a:ext cx="6890116" cy="566565"/>
            <a:chOff x="2751169" y="5769211"/>
            <a:chExt cx="6890116" cy="566565"/>
          </a:xfrm>
        </p:grpSpPr>
        <p:sp>
          <p:nvSpPr>
            <p:cNvPr id="24" name="TextBox 23">
              <a:extLst>
                <a:ext uri="{FF2B5EF4-FFF2-40B4-BE49-F238E27FC236}">
                  <a16:creationId xmlns:a16="http://schemas.microsoft.com/office/drawing/2014/main" id="{E9318107-17DA-35D8-4A38-2FF92FC06BB0}"/>
                </a:ext>
              </a:extLst>
            </p:cNvPr>
            <p:cNvSpPr txBox="1"/>
            <p:nvPr/>
          </p:nvSpPr>
          <p:spPr>
            <a:xfrm>
              <a:off x="3015476" y="5966444"/>
              <a:ext cx="609902" cy="369332"/>
            </a:xfrm>
            <a:prstGeom prst="rect">
              <a:avLst/>
            </a:prstGeom>
            <a:noFill/>
          </p:spPr>
          <p:txBody>
            <a:bodyPr wrap="square" rtlCol="0">
              <a:spAutoFit/>
            </a:bodyPr>
            <a:lstStyle/>
            <a:p>
              <a:r>
                <a:rPr lang="en-US"/>
                <a:t>2</a:t>
              </a:r>
              <a:r>
                <a:rPr lang="en-US" baseline="30000"/>
                <a:t>0</a:t>
              </a:r>
            </a:p>
          </p:txBody>
        </p:sp>
        <p:sp>
          <p:nvSpPr>
            <p:cNvPr id="25" name="TextBox 24">
              <a:extLst>
                <a:ext uri="{FF2B5EF4-FFF2-40B4-BE49-F238E27FC236}">
                  <a16:creationId xmlns:a16="http://schemas.microsoft.com/office/drawing/2014/main" id="{01DA48BB-B776-1EF8-BF27-D679A06D364A}"/>
                </a:ext>
              </a:extLst>
            </p:cNvPr>
            <p:cNvSpPr txBox="1"/>
            <p:nvPr/>
          </p:nvSpPr>
          <p:spPr>
            <a:xfrm>
              <a:off x="5110327" y="5966444"/>
              <a:ext cx="609902" cy="369332"/>
            </a:xfrm>
            <a:prstGeom prst="rect">
              <a:avLst/>
            </a:prstGeom>
            <a:noFill/>
          </p:spPr>
          <p:txBody>
            <a:bodyPr wrap="square" rtlCol="0">
              <a:spAutoFit/>
            </a:bodyPr>
            <a:lstStyle/>
            <a:p>
              <a:r>
                <a:rPr lang="en-US"/>
                <a:t>2</a:t>
              </a:r>
              <a:r>
                <a:rPr lang="en-US" baseline="30000"/>
                <a:t>1</a:t>
              </a:r>
            </a:p>
          </p:txBody>
        </p:sp>
        <p:sp>
          <p:nvSpPr>
            <p:cNvPr id="26" name="TextBox 25">
              <a:extLst>
                <a:ext uri="{FF2B5EF4-FFF2-40B4-BE49-F238E27FC236}">
                  <a16:creationId xmlns:a16="http://schemas.microsoft.com/office/drawing/2014/main" id="{DCBAD277-8F51-1DC5-ADF4-7269BD19E5E7}"/>
                </a:ext>
              </a:extLst>
            </p:cNvPr>
            <p:cNvSpPr txBox="1"/>
            <p:nvPr/>
          </p:nvSpPr>
          <p:spPr>
            <a:xfrm>
              <a:off x="8120078" y="5966444"/>
              <a:ext cx="609902" cy="369332"/>
            </a:xfrm>
            <a:prstGeom prst="rect">
              <a:avLst/>
            </a:prstGeom>
            <a:noFill/>
          </p:spPr>
          <p:txBody>
            <a:bodyPr wrap="square" rtlCol="0">
              <a:spAutoFit/>
            </a:bodyPr>
            <a:lstStyle/>
            <a:p>
              <a:r>
                <a:rPr lang="en-US"/>
                <a:t>2</a:t>
              </a:r>
              <a:r>
                <a:rPr lang="en-US" baseline="30000"/>
                <a:t>2</a:t>
              </a:r>
            </a:p>
          </p:txBody>
        </p:sp>
        <p:sp>
          <p:nvSpPr>
            <p:cNvPr id="27" name="Left Brace 26">
              <a:extLst>
                <a:ext uri="{FF2B5EF4-FFF2-40B4-BE49-F238E27FC236}">
                  <a16:creationId xmlns:a16="http://schemas.microsoft.com/office/drawing/2014/main" id="{65D62BFB-579B-917D-A522-13B308D16A2C}"/>
                </a:ext>
              </a:extLst>
            </p:cNvPr>
            <p:cNvSpPr/>
            <p:nvPr/>
          </p:nvSpPr>
          <p:spPr>
            <a:xfrm rot="16200000">
              <a:off x="3074030" y="5446351"/>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76169771-C011-1D7D-476B-8F6E6061D5C4}"/>
                </a:ext>
              </a:extLst>
            </p:cNvPr>
            <p:cNvSpPr/>
            <p:nvPr/>
          </p:nvSpPr>
          <p:spPr>
            <a:xfrm rot="16200000">
              <a:off x="5115826" y="5143829"/>
              <a:ext cx="220412" cy="14711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F2607C99-97EC-3C58-9EA5-9FA91301279E}"/>
                </a:ext>
              </a:extLst>
            </p:cNvPr>
            <p:cNvSpPr/>
            <p:nvPr/>
          </p:nvSpPr>
          <p:spPr>
            <a:xfrm rot="16200000">
              <a:off x="8142409" y="4490748"/>
              <a:ext cx="220412" cy="27773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2" name="TextBox 51">
            <a:extLst>
              <a:ext uri="{FF2B5EF4-FFF2-40B4-BE49-F238E27FC236}">
                <a16:creationId xmlns:a16="http://schemas.microsoft.com/office/drawing/2014/main" id="{6E46948A-9114-7474-458D-59E34A0BA51E}"/>
              </a:ext>
            </a:extLst>
          </p:cNvPr>
          <p:cNvSpPr txBox="1"/>
          <p:nvPr/>
        </p:nvSpPr>
        <p:spPr>
          <a:xfrm>
            <a:off x="10007599" y="3426691"/>
            <a:ext cx="1722582" cy="646331"/>
          </a:xfrm>
          <a:prstGeom prst="rect">
            <a:avLst/>
          </a:prstGeom>
          <a:noFill/>
        </p:spPr>
        <p:txBody>
          <a:bodyPr wrap="square" rtlCol="0">
            <a:spAutoFit/>
          </a:bodyPr>
          <a:lstStyle/>
          <a:p>
            <a:r>
              <a:rPr lang="en-US"/>
              <a:t>… up to</a:t>
            </a:r>
          </a:p>
          <a:p>
            <a:r>
              <a:rPr lang="en-US"/>
              <a:t>  logN-1 levels</a:t>
            </a:r>
          </a:p>
        </p:txBody>
      </p:sp>
    </p:spTree>
    <p:custDataLst>
      <p:tags r:id="rId1"/>
    </p:custDataLst>
    <p:extLst>
      <p:ext uri="{BB962C8B-B14F-4D97-AF65-F5344CB8AC3E}">
        <p14:creationId xmlns:p14="http://schemas.microsoft.com/office/powerpoint/2010/main" val="2127411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08333E-6 1.11022E-16 L 2.08333E-6 -0.24491 " pathEditMode="relative" rAng="0" ptsTypes="AA">
                                      <p:cBhvr>
                                        <p:cTn id="12" dur="2000" fill="hold"/>
                                        <p:tgtEl>
                                          <p:spTgt spid="34"/>
                                        </p:tgtEl>
                                        <p:attrNameLst>
                                          <p:attrName>ppt_x</p:attrName>
                                          <p:attrName>ppt_y</p:attrName>
                                        </p:attrNameLst>
                                      </p:cBhvr>
                                      <p:rCtr x="0" y="-1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199EC84-81FC-97C7-D6E9-5EDAFF5B1AD6}"/>
              </a:ext>
            </a:extLst>
          </p:cNvPr>
          <p:cNvGrpSpPr/>
          <p:nvPr/>
        </p:nvGrpSpPr>
        <p:grpSpPr>
          <a:xfrm>
            <a:off x="2710872" y="2299153"/>
            <a:ext cx="6959600" cy="3337591"/>
            <a:chOff x="2720109" y="2165226"/>
            <a:chExt cx="6959600" cy="3337591"/>
          </a:xfrm>
        </p:grpSpPr>
        <p:grpSp>
          <p:nvGrpSpPr>
            <p:cNvPr id="39" name="Group 38">
              <a:extLst>
                <a:ext uri="{FF2B5EF4-FFF2-40B4-BE49-F238E27FC236}">
                  <a16:creationId xmlns:a16="http://schemas.microsoft.com/office/drawing/2014/main" id="{B2D83C55-B7BC-A680-7081-43D7D2D2E9B4}"/>
                </a:ext>
              </a:extLst>
            </p:cNvPr>
            <p:cNvGrpSpPr/>
            <p:nvPr/>
          </p:nvGrpSpPr>
          <p:grpSpPr>
            <a:xfrm>
              <a:off x="2720109" y="2165227"/>
              <a:ext cx="946728" cy="3337590"/>
              <a:chOff x="2438400" y="1416803"/>
              <a:chExt cx="946728" cy="3337590"/>
            </a:xfrm>
            <a:solidFill>
              <a:schemeClr val="bg2"/>
            </a:solidFill>
          </p:grpSpPr>
          <p:sp>
            <p:nvSpPr>
              <p:cNvPr id="56" name="Rectangle 55">
                <a:extLst>
                  <a:ext uri="{FF2B5EF4-FFF2-40B4-BE49-F238E27FC236}">
                    <a16:creationId xmlns:a16="http://schemas.microsoft.com/office/drawing/2014/main" id="{4E9F1425-833A-2CF8-3726-6664B4375F48}"/>
                  </a:ext>
                </a:extLst>
              </p:cNvPr>
              <p:cNvSpPr/>
              <p:nvPr/>
            </p:nvSpPr>
            <p:spPr>
              <a:xfrm>
                <a:off x="2438400" y="1416803"/>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0</a:t>
                </a:r>
                <a:endParaRPr lang="en-US" sz="1400"/>
              </a:p>
            </p:txBody>
          </p:sp>
          <p:sp>
            <p:nvSpPr>
              <p:cNvPr id="57" name="Rectangle 56">
                <a:extLst>
                  <a:ext uri="{FF2B5EF4-FFF2-40B4-BE49-F238E27FC236}">
                    <a16:creationId xmlns:a16="http://schemas.microsoft.com/office/drawing/2014/main" id="{2FB456AA-3735-5552-A081-E6D9E917A992}"/>
                  </a:ext>
                </a:extLst>
              </p:cNvPr>
              <p:cNvSpPr/>
              <p:nvPr/>
            </p:nvSpPr>
            <p:spPr>
              <a:xfrm>
                <a:off x="2438400" y="4024721"/>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0</a:t>
                </a:r>
              </a:p>
            </p:txBody>
          </p:sp>
          <p:sp>
            <p:nvSpPr>
              <p:cNvPr id="58" name="Rectangle 57">
                <a:extLst>
                  <a:ext uri="{FF2B5EF4-FFF2-40B4-BE49-F238E27FC236}">
                    <a16:creationId xmlns:a16="http://schemas.microsoft.com/office/drawing/2014/main" id="{28A260D8-6A37-1FC0-8781-AA7C897F3AFE}"/>
                  </a:ext>
                </a:extLst>
              </p:cNvPr>
              <p:cNvSpPr/>
              <p:nvPr/>
            </p:nvSpPr>
            <p:spPr>
              <a:xfrm>
                <a:off x="2438400" y="3162580"/>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0</a:t>
                </a:r>
              </a:p>
            </p:txBody>
          </p:sp>
          <p:sp>
            <p:nvSpPr>
              <p:cNvPr id="59" name="Rectangle 58">
                <a:extLst>
                  <a:ext uri="{FF2B5EF4-FFF2-40B4-BE49-F238E27FC236}">
                    <a16:creationId xmlns:a16="http://schemas.microsoft.com/office/drawing/2014/main" id="{A263FA7D-A509-0C69-B60F-1114CF049E73}"/>
                  </a:ext>
                </a:extLst>
              </p:cNvPr>
              <p:cNvSpPr/>
              <p:nvPr/>
            </p:nvSpPr>
            <p:spPr>
              <a:xfrm>
                <a:off x="2438400" y="2289692"/>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0</a:t>
                </a:r>
              </a:p>
            </p:txBody>
          </p:sp>
        </p:grpSp>
        <p:grpSp>
          <p:nvGrpSpPr>
            <p:cNvPr id="45" name="Group 44">
              <a:extLst>
                <a:ext uri="{FF2B5EF4-FFF2-40B4-BE49-F238E27FC236}">
                  <a16:creationId xmlns:a16="http://schemas.microsoft.com/office/drawing/2014/main" id="{7D869FAA-EA03-08D9-3C40-D1AD7ED69DAE}"/>
                </a:ext>
              </a:extLst>
            </p:cNvPr>
            <p:cNvGrpSpPr/>
            <p:nvPr/>
          </p:nvGrpSpPr>
          <p:grpSpPr>
            <a:xfrm>
              <a:off x="4442690" y="2165226"/>
              <a:ext cx="1584038" cy="3337591"/>
              <a:chOff x="4160981" y="950367"/>
              <a:chExt cx="1584038" cy="3337591"/>
            </a:xfrm>
          </p:grpSpPr>
          <p:sp>
            <p:nvSpPr>
              <p:cNvPr id="52" name="Rectangle 51">
                <a:extLst>
                  <a:ext uri="{FF2B5EF4-FFF2-40B4-BE49-F238E27FC236}">
                    <a16:creationId xmlns:a16="http://schemas.microsoft.com/office/drawing/2014/main" id="{B0AC1113-6917-E7E8-269A-8A5B7F43EFB9}"/>
                  </a:ext>
                </a:extLst>
              </p:cNvPr>
              <p:cNvSpPr/>
              <p:nvPr/>
            </p:nvSpPr>
            <p:spPr>
              <a:xfrm>
                <a:off x="4160982" y="3558286"/>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1</a:t>
                </a:r>
                <a:endParaRPr lang="en-US" sz="1400"/>
              </a:p>
            </p:txBody>
          </p:sp>
          <p:sp>
            <p:nvSpPr>
              <p:cNvPr id="53" name="Rectangle 52">
                <a:extLst>
                  <a:ext uri="{FF2B5EF4-FFF2-40B4-BE49-F238E27FC236}">
                    <a16:creationId xmlns:a16="http://schemas.microsoft.com/office/drawing/2014/main" id="{5BE08DE6-7BC5-7E95-26C9-85D6FBBEFF98}"/>
                  </a:ext>
                </a:extLst>
              </p:cNvPr>
              <p:cNvSpPr/>
              <p:nvPr/>
            </p:nvSpPr>
            <p:spPr>
              <a:xfrm>
                <a:off x="4160982" y="182325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1</a:t>
                </a:r>
                <a:endParaRPr lang="en-US" sz="1400"/>
              </a:p>
            </p:txBody>
          </p:sp>
          <p:sp>
            <p:nvSpPr>
              <p:cNvPr id="54" name="Rectangle 53">
                <a:extLst>
                  <a:ext uri="{FF2B5EF4-FFF2-40B4-BE49-F238E27FC236}">
                    <a16:creationId xmlns:a16="http://schemas.microsoft.com/office/drawing/2014/main" id="{3E2E736C-0EAC-A43A-F632-29EA0ED1198C}"/>
                  </a:ext>
                </a:extLst>
              </p:cNvPr>
              <p:cNvSpPr/>
              <p:nvPr/>
            </p:nvSpPr>
            <p:spPr>
              <a:xfrm>
                <a:off x="4160982" y="2696144"/>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1</a:t>
                </a:r>
                <a:endParaRPr lang="en-US" sz="1400"/>
              </a:p>
            </p:txBody>
          </p:sp>
          <p:sp>
            <p:nvSpPr>
              <p:cNvPr id="55" name="Rectangle 54">
                <a:extLst>
                  <a:ext uri="{FF2B5EF4-FFF2-40B4-BE49-F238E27FC236}">
                    <a16:creationId xmlns:a16="http://schemas.microsoft.com/office/drawing/2014/main" id="{811D53A6-44A8-1521-FE64-60CEBE51E57E}"/>
                  </a:ext>
                </a:extLst>
              </p:cNvPr>
              <p:cNvSpPr/>
              <p:nvPr/>
            </p:nvSpPr>
            <p:spPr>
              <a:xfrm>
                <a:off x="4160981" y="95036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1</a:t>
                </a:r>
                <a:endParaRPr lang="en-US" sz="1400"/>
              </a:p>
            </p:txBody>
          </p:sp>
        </p:grpSp>
        <p:grpSp>
          <p:nvGrpSpPr>
            <p:cNvPr id="46" name="Group 45">
              <a:extLst>
                <a:ext uri="{FF2B5EF4-FFF2-40B4-BE49-F238E27FC236}">
                  <a16:creationId xmlns:a16="http://schemas.microsoft.com/office/drawing/2014/main" id="{8E20FCB4-3BFA-684E-3E79-85ABFE7AB924}"/>
                </a:ext>
              </a:extLst>
            </p:cNvPr>
            <p:cNvGrpSpPr/>
            <p:nvPr/>
          </p:nvGrpSpPr>
          <p:grpSpPr>
            <a:xfrm>
              <a:off x="6802579" y="2165226"/>
              <a:ext cx="2877130" cy="3337591"/>
              <a:chOff x="6520870" y="950367"/>
              <a:chExt cx="2877130" cy="3337591"/>
            </a:xfrm>
          </p:grpSpPr>
          <p:sp>
            <p:nvSpPr>
              <p:cNvPr id="48" name="Rectangle 47">
                <a:extLst>
                  <a:ext uri="{FF2B5EF4-FFF2-40B4-BE49-F238E27FC236}">
                    <a16:creationId xmlns:a16="http://schemas.microsoft.com/office/drawing/2014/main" id="{F9D0BCE2-E9DA-88B3-0CB7-FBBD888DAA4D}"/>
                  </a:ext>
                </a:extLst>
              </p:cNvPr>
              <p:cNvSpPr/>
              <p:nvPr/>
            </p:nvSpPr>
            <p:spPr>
              <a:xfrm>
                <a:off x="6520873" y="3558286"/>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2</a:t>
                </a:r>
                <a:endParaRPr lang="en-US" sz="1400"/>
              </a:p>
            </p:txBody>
          </p:sp>
          <p:sp>
            <p:nvSpPr>
              <p:cNvPr id="49" name="Rectangle 48">
                <a:extLst>
                  <a:ext uri="{FF2B5EF4-FFF2-40B4-BE49-F238E27FC236}">
                    <a16:creationId xmlns:a16="http://schemas.microsoft.com/office/drawing/2014/main" id="{E9BA88CA-47F8-F4CB-B657-34E0EBD7EEC6}"/>
                  </a:ext>
                </a:extLst>
              </p:cNvPr>
              <p:cNvSpPr/>
              <p:nvPr/>
            </p:nvSpPr>
            <p:spPr>
              <a:xfrm>
                <a:off x="6520872" y="2696144"/>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2</a:t>
                </a:r>
                <a:endParaRPr lang="en-US" sz="1400"/>
              </a:p>
            </p:txBody>
          </p:sp>
          <p:sp>
            <p:nvSpPr>
              <p:cNvPr id="50" name="Rectangle 49">
                <a:extLst>
                  <a:ext uri="{FF2B5EF4-FFF2-40B4-BE49-F238E27FC236}">
                    <a16:creationId xmlns:a16="http://schemas.microsoft.com/office/drawing/2014/main" id="{4E2AC996-D086-6C1A-7B02-2208EE74E22A}"/>
                  </a:ext>
                </a:extLst>
              </p:cNvPr>
              <p:cNvSpPr/>
              <p:nvPr/>
            </p:nvSpPr>
            <p:spPr>
              <a:xfrm>
                <a:off x="6520871" y="182325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2</a:t>
                </a:r>
                <a:endParaRPr lang="en-US" sz="1400"/>
              </a:p>
            </p:txBody>
          </p:sp>
          <p:sp>
            <p:nvSpPr>
              <p:cNvPr id="51" name="Rectangle 50">
                <a:extLst>
                  <a:ext uri="{FF2B5EF4-FFF2-40B4-BE49-F238E27FC236}">
                    <a16:creationId xmlns:a16="http://schemas.microsoft.com/office/drawing/2014/main" id="{15CBBE8A-69E0-A894-69A9-55F36DC2628D}"/>
                  </a:ext>
                </a:extLst>
              </p:cNvPr>
              <p:cNvSpPr/>
              <p:nvPr/>
            </p:nvSpPr>
            <p:spPr>
              <a:xfrm>
                <a:off x="6520870" y="95036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2</a:t>
                </a:r>
                <a:endParaRPr lang="en-US" sz="1400"/>
              </a:p>
            </p:txBody>
          </p:sp>
        </p:grpSp>
      </p:gr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SDd : de-amortized SDa</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37" name="TextBox 36">
            <a:extLst>
              <a:ext uri="{FF2B5EF4-FFF2-40B4-BE49-F238E27FC236}">
                <a16:creationId xmlns:a16="http://schemas.microsoft.com/office/drawing/2014/main" id="{ED675068-983C-9022-8304-CD6E42E92850}"/>
              </a:ext>
            </a:extLst>
          </p:cNvPr>
          <p:cNvSpPr txBox="1"/>
          <p:nvPr/>
        </p:nvSpPr>
        <p:spPr>
          <a:xfrm>
            <a:off x="9234135" y="4838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sp>
        <p:nvSpPr>
          <p:cNvPr id="61" name="TextBox 60">
            <a:extLst>
              <a:ext uri="{FF2B5EF4-FFF2-40B4-BE49-F238E27FC236}">
                <a16:creationId xmlns:a16="http://schemas.microsoft.com/office/drawing/2014/main" id="{44B55BF8-834D-FB36-06AC-BA41E3E05A6F}"/>
              </a:ext>
            </a:extLst>
          </p:cNvPr>
          <p:cNvSpPr txBox="1"/>
          <p:nvPr/>
        </p:nvSpPr>
        <p:spPr>
          <a:xfrm>
            <a:off x="3017584" y="868156"/>
            <a:ext cx="7350234" cy="1384995"/>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a:solidFill>
                  <a:srgbClr val="000000"/>
                </a:solidFill>
              </a:rPr>
              <a:t>Four</a:t>
            </a:r>
            <a:r>
              <a:rPr lang="en-US" i="0" u="none" strike="noStrike">
                <a:solidFill>
                  <a:srgbClr val="000000"/>
                </a:solidFill>
                <a:effectLst/>
              </a:rPr>
              <a:t> indexes per level instead of one: NEW, OLD, OLDER, OLDEST</a:t>
            </a:r>
          </a:p>
          <a:p>
            <a:pPr marL="342900" indent="-342900" rtl="0" fontAlgn="base">
              <a:spcBef>
                <a:spcPts val="0"/>
              </a:spcBef>
              <a:spcAft>
                <a:spcPts val="0"/>
              </a:spcAft>
              <a:buFont typeface="+mj-lt"/>
              <a:buAutoNum type="arabicPeriod"/>
            </a:pPr>
            <a:r>
              <a:rPr lang="en-US" i="0" u="none" strike="noStrike">
                <a:solidFill>
                  <a:srgbClr val="000000"/>
                </a:solidFill>
                <a:effectLst/>
              </a:rPr>
              <a:t>Update happens at NEW</a:t>
            </a:r>
            <a:r>
              <a:rPr lang="en-US" i="0" u="none" strike="noStrike" baseline="-25000">
                <a:solidFill>
                  <a:srgbClr val="000000"/>
                </a:solidFill>
                <a:effectLst/>
              </a:rPr>
              <a:t>0</a:t>
            </a:r>
          </a:p>
          <a:p>
            <a:pPr marL="342900" indent="-342900" fontAlgn="base">
              <a:buFont typeface="+mj-lt"/>
              <a:buAutoNum type="arabicPeriod"/>
            </a:pPr>
            <a:r>
              <a:rPr lang="en-US" i="0" u="none" strike="noStrike">
                <a:solidFill>
                  <a:srgbClr val="000000"/>
                </a:solidFill>
                <a:effectLst/>
              </a:rPr>
              <a:t> When </a:t>
            </a:r>
            <a:r>
              <a:rPr lang="en-US" i="0" u="none" strike="noStrike" err="1">
                <a:solidFill>
                  <a:srgbClr val="000000"/>
                </a:solidFill>
                <a:effectLst/>
              </a:rPr>
              <a:t>NEW</a:t>
            </a:r>
            <a:r>
              <a:rPr lang="en-US" i="0" u="none" strike="noStrike" baseline="-25000" err="1">
                <a:solidFill>
                  <a:srgbClr val="000000"/>
                </a:solidFill>
                <a:effectLst/>
              </a:rPr>
              <a:t>i</a:t>
            </a:r>
            <a:r>
              <a:rPr lang="en-US" i="0" u="none" strike="noStrike">
                <a:solidFill>
                  <a:srgbClr val="000000"/>
                </a:solidFill>
                <a:effectLst/>
              </a:rPr>
              <a:t> is full it is moved to empty old index</a:t>
            </a:r>
          </a:p>
          <a:p>
            <a:pPr marL="342900" indent="-342900" fontAlgn="base">
              <a:buFont typeface="+mj-lt"/>
              <a:buAutoNum type="arabicPeriod"/>
            </a:pPr>
            <a:r>
              <a:rPr lang="en-US" err="1">
                <a:solidFill>
                  <a:srgbClr val="000000"/>
                </a:solidFill>
              </a:rPr>
              <a:t>OLDEST</a:t>
            </a:r>
            <a:r>
              <a:rPr lang="en-US" baseline="-25000" err="1">
                <a:solidFill>
                  <a:srgbClr val="000000"/>
                </a:solidFill>
              </a:rPr>
              <a:t>i</a:t>
            </a:r>
            <a:r>
              <a:rPr lang="en-US">
                <a:solidFill>
                  <a:srgbClr val="000000"/>
                </a:solidFill>
              </a:rPr>
              <a:t> and </a:t>
            </a:r>
            <a:r>
              <a:rPr lang="en-US" err="1">
                <a:solidFill>
                  <a:srgbClr val="000000"/>
                </a:solidFill>
              </a:rPr>
              <a:t>OLDER</a:t>
            </a:r>
            <a:r>
              <a:rPr lang="en-US" baseline="-25000" err="1">
                <a:solidFill>
                  <a:srgbClr val="000000"/>
                </a:solidFill>
              </a:rPr>
              <a:t>i</a:t>
            </a:r>
            <a:r>
              <a:rPr lang="en-US">
                <a:solidFill>
                  <a:srgbClr val="000000"/>
                </a:solidFill>
              </a:rPr>
              <a:t> are merged to create NEW</a:t>
            </a:r>
            <a:r>
              <a:rPr lang="en-US" baseline="-25000">
                <a:solidFill>
                  <a:srgbClr val="000000"/>
                </a:solidFill>
              </a:rPr>
              <a:t>i+1</a:t>
            </a:r>
            <a:endParaRPr lang="en-US" i="0" u="none" strike="noStrike">
              <a:solidFill>
                <a:srgbClr val="000000"/>
              </a:solidFill>
              <a:effectLst/>
            </a:endParaRPr>
          </a:p>
          <a:p>
            <a:pPr marL="342900" indent="-342900" fontAlgn="base">
              <a:buFont typeface="+mj-lt"/>
              <a:buAutoNum type="arabicPeriod"/>
            </a:pPr>
            <a:endParaRPr lang="en-US" i="0" u="none" strike="noStrike" baseline="-25000">
              <a:solidFill>
                <a:srgbClr val="000000"/>
              </a:solidFill>
              <a:effectLst/>
            </a:endParaRPr>
          </a:p>
        </p:txBody>
      </p:sp>
      <p:grpSp>
        <p:nvGrpSpPr>
          <p:cNvPr id="65" name="Group 64">
            <a:extLst>
              <a:ext uri="{FF2B5EF4-FFF2-40B4-BE49-F238E27FC236}">
                <a16:creationId xmlns:a16="http://schemas.microsoft.com/office/drawing/2014/main" id="{F6538B9D-26A1-F69C-0F38-91E89445D54C}"/>
              </a:ext>
            </a:extLst>
          </p:cNvPr>
          <p:cNvGrpSpPr/>
          <p:nvPr/>
        </p:nvGrpSpPr>
        <p:grpSpPr>
          <a:xfrm>
            <a:off x="2710871" y="2510317"/>
            <a:ext cx="928978" cy="369332"/>
            <a:chOff x="708939" y="5211657"/>
            <a:chExt cx="928978" cy="369332"/>
          </a:xfrm>
        </p:grpSpPr>
        <p:grpSp>
          <p:nvGrpSpPr>
            <p:cNvPr id="20" name="Group 19">
              <a:extLst>
                <a:ext uri="{FF2B5EF4-FFF2-40B4-BE49-F238E27FC236}">
                  <a16:creationId xmlns:a16="http://schemas.microsoft.com/office/drawing/2014/main" id="{5F32DF91-CB22-ED1A-B902-D5627B7168FB}"/>
                </a:ext>
              </a:extLst>
            </p:cNvPr>
            <p:cNvGrpSpPr/>
            <p:nvPr/>
          </p:nvGrpSpPr>
          <p:grpSpPr>
            <a:xfrm>
              <a:off x="708939" y="5211657"/>
              <a:ext cx="928978" cy="369332"/>
              <a:chOff x="1898073" y="3961310"/>
              <a:chExt cx="1029707" cy="369332"/>
            </a:xfrm>
            <a:noFill/>
          </p:grpSpPr>
          <p:sp>
            <p:nvSpPr>
              <p:cNvPr id="30" name="TextBox 29">
                <a:extLst>
                  <a:ext uri="{FF2B5EF4-FFF2-40B4-BE49-F238E27FC236}">
                    <a16:creationId xmlns:a16="http://schemas.microsoft.com/office/drawing/2014/main" id="{BC5AC279-DE62-BD33-DA9A-77E48D0B3448}"/>
                  </a:ext>
                </a:extLst>
              </p:cNvPr>
              <p:cNvSpPr txBox="1"/>
              <p:nvPr/>
            </p:nvSpPr>
            <p:spPr>
              <a:xfrm>
                <a:off x="1898073" y="3961310"/>
                <a:ext cx="1029707" cy="369332"/>
              </a:xfrm>
              <a:prstGeom prst="rect">
                <a:avLst/>
              </a:prstGeom>
              <a:solidFill>
                <a:schemeClr val="bg2"/>
              </a:solidFill>
            </p:spPr>
            <p:txBody>
              <a:bodyPr wrap="square" rtlCol="0">
                <a:spAutoFit/>
              </a:bodyPr>
              <a:lstStyle/>
              <a:p>
                <a:r>
                  <a:rPr lang="en-US"/>
                  <a:t>(      , </a:t>
                </a:r>
                <a:r>
                  <a:rPr lang="en-US" sz="1600"/>
                  <a:t>F1</a:t>
                </a:r>
                <a:r>
                  <a:rPr lang="en-US"/>
                  <a:t>)</a:t>
                </a:r>
              </a:p>
            </p:txBody>
          </p:sp>
          <p:pic>
            <p:nvPicPr>
              <p:cNvPr id="31" name="Graphic 30" descr="Cat with solid fill">
                <a:extLst>
                  <a:ext uri="{FF2B5EF4-FFF2-40B4-BE49-F238E27FC236}">
                    <a16:creationId xmlns:a16="http://schemas.microsoft.com/office/drawing/2014/main" id="{A1302C99-EFA6-3316-A418-32F264F56F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11340" y="4005371"/>
                <a:ext cx="387730" cy="298773"/>
              </a:xfrm>
              <a:prstGeom prst="rect">
                <a:avLst/>
              </a:prstGeom>
            </p:spPr>
          </p:pic>
        </p:grpSp>
        <p:pic>
          <p:nvPicPr>
            <p:cNvPr id="64" name="Graphic 63" descr="Cat with solid fill">
              <a:extLst>
                <a:ext uri="{FF2B5EF4-FFF2-40B4-BE49-F238E27FC236}">
                  <a16:creationId xmlns:a16="http://schemas.microsoft.com/office/drawing/2014/main" id="{CC156917-F7FB-84A2-B3FC-C8B74000260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47037" y="5243989"/>
              <a:ext cx="349801" cy="298773"/>
            </a:xfrm>
            <a:prstGeom prst="rect">
              <a:avLst/>
            </a:prstGeom>
          </p:spPr>
        </p:pic>
      </p:grpSp>
      <p:grpSp>
        <p:nvGrpSpPr>
          <p:cNvPr id="63" name="Group 62">
            <a:extLst>
              <a:ext uri="{FF2B5EF4-FFF2-40B4-BE49-F238E27FC236}">
                <a16:creationId xmlns:a16="http://schemas.microsoft.com/office/drawing/2014/main" id="{BBC8658A-CEA4-882D-9F2A-BDB62D8FDC9B}"/>
              </a:ext>
            </a:extLst>
          </p:cNvPr>
          <p:cNvGrpSpPr/>
          <p:nvPr/>
        </p:nvGrpSpPr>
        <p:grpSpPr>
          <a:xfrm>
            <a:off x="2711255" y="3380819"/>
            <a:ext cx="946728" cy="369332"/>
            <a:chOff x="1293754" y="3352213"/>
            <a:chExt cx="946728" cy="369332"/>
          </a:xfrm>
        </p:grpSpPr>
        <p:grpSp>
          <p:nvGrpSpPr>
            <p:cNvPr id="40" name="Group 39">
              <a:extLst>
                <a:ext uri="{FF2B5EF4-FFF2-40B4-BE49-F238E27FC236}">
                  <a16:creationId xmlns:a16="http://schemas.microsoft.com/office/drawing/2014/main" id="{905223BA-860B-7D8D-319A-B10D8E296B04}"/>
                </a:ext>
              </a:extLst>
            </p:cNvPr>
            <p:cNvGrpSpPr/>
            <p:nvPr/>
          </p:nvGrpSpPr>
          <p:grpSpPr>
            <a:xfrm>
              <a:off x="1293754" y="3352213"/>
              <a:ext cx="946728" cy="369332"/>
              <a:chOff x="1812682" y="4074689"/>
              <a:chExt cx="1029707" cy="369332"/>
            </a:xfrm>
            <a:noFill/>
          </p:grpSpPr>
          <p:sp>
            <p:nvSpPr>
              <p:cNvPr id="42" name="TextBox 41">
                <a:extLst>
                  <a:ext uri="{FF2B5EF4-FFF2-40B4-BE49-F238E27FC236}">
                    <a16:creationId xmlns:a16="http://schemas.microsoft.com/office/drawing/2014/main" id="{29B3D8A3-876D-B3FB-9FB0-0A8BD718C5F1}"/>
                  </a:ext>
                </a:extLst>
              </p:cNvPr>
              <p:cNvSpPr txBox="1"/>
              <p:nvPr/>
            </p:nvSpPr>
            <p:spPr>
              <a:xfrm>
                <a:off x="1812682" y="4074689"/>
                <a:ext cx="1029707" cy="369332"/>
              </a:xfrm>
              <a:prstGeom prst="rect">
                <a:avLst/>
              </a:prstGeom>
              <a:solidFill>
                <a:schemeClr val="bg2"/>
              </a:solidFill>
            </p:spPr>
            <p:txBody>
              <a:bodyPr wrap="square" rtlCol="0">
                <a:spAutoFit/>
              </a:bodyPr>
              <a:lstStyle/>
              <a:p>
                <a:r>
                  <a:rPr lang="en-US"/>
                  <a:t>(      , </a:t>
                </a:r>
                <a:r>
                  <a:rPr lang="en-US" sz="1600"/>
                  <a:t>F1</a:t>
                </a:r>
                <a:r>
                  <a:rPr lang="en-US"/>
                  <a:t>)</a:t>
                </a:r>
              </a:p>
            </p:txBody>
          </p:sp>
          <p:pic>
            <p:nvPicPr>
              <p:cNvPr id="41" name="Graphic 40" descr="Puppy with solid fill">
                <a:extLst>
                  <a:ext uri="{FF2B5EF4-FFF2-40B4-BE49-F238E27FC236}">
                    <a16:creationId xmlns:a16="http://schemas.microsoft.com/office/drawing/2014/main" id="{8BA14199-E1D7-C6BE-1D3D-A69B18FBFB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982215" y="4085514"/>
                <a:ext cx="345320" cy="345320"/>
              </a:xfrm>
              <a:prstGeom prst="rect">
                <a:avLst/>
              </a:prstGeom>
            </p:spPr>
          </p:pic>
        </p:grpSp>
        <p:pic>
          <p:nvPicPr>
            <p:cNvPr id="62" name="Graphic 61" descr="Puppy with solid fill">
              <a:extLst>
                <a:ext uri="{FF2B5EF4-FFF2-40B4-BE49-F238E27FC236}">
                  <a16:creationId xmlns:a16="http://schemas.microsoft.com/office/drawing/2014/main" id="{FF429DD9-BE82-E2B9-6537-A84A0ACF185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48474" y="3358874"/>
              <a:ext cx="314339" cy="345320"/>
            </a:xfrm>
            <a:prstGeom prst="rect">
              <a:avLst/>
            </a:prstGeom>
          </p:spPr>
        </p:pic>
      </p:grpSp>
      <p:cxnSp>
        <p:nvCxnSpPr>
          <p:cNvPr id="66" name="Straight Arrow Connector 65">
            <a:extLst>
              <a:ext uri="{FF2B5EF4-FFF2-40B4-BE49-F238E27FC236}">
                <a16:creationId xmlns:a16="http://schemas.microsoft.com/office/drawing/2014/main" id="{E52F7617-96BF-380C-1CB7-8E49780B2C16}"/>
              </a:ext>
            </a:extLst>
          </p:cNvPr>
          <p:cNvCxnSpPr>
            <a:cxnSpLocks/>
          </p:cNvCxnSpPr>
          <p:nvPr/>
        </p:nvCxnSpPr>
        <p:spPr>
          <a:xfrm>
            <a:off x="808182" y="2770909"/>
            <a:ext cx="1902691" cy="2500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Isosceles Triangle 66">
            <a:extLst>
              <a:ext uri="{FF2B5EF4-FFF2-40B4-BE49-F238E27FC236}">
                <a16:creationId xmlns:a16="http://schemas.microsoft.com/office/drawing/2014/main" id="{35D13B50-9D28-6B7C-EB2D-945D5EE60D36}"/>
              </a:ext>
            </a:extLst>
          </p:cNvPr>
          <p:cNvSpPr/>
          <p:nvPr/>
        </p:nvSpPr>
        <p:spPr>
          <a:xfrm>
            <a:off x="3232887" y="5679294"/>
            <a:ext cx="1584037" cy="935172"/>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OMAP</a:t>
            </a:r>
            <a:r>
              <a:rPr lang="en-US" sz="1400" b="1" baseline="-25000">
                <a:solidFill>
                  <a:schemeClr val="tx1"/>
                </a:solidFill>
              </a:rPr>
              <a:t>0</a:t>
            </a:r>
          </a:p>
        </p:txBody>
      </p:sp>
      <p:sp>
        <p:nvSpPr>
          <p:cNvPr id="69" name="Isosceles Triangle 68">
            <a:extLst>
              <a:ext uri="{FF2B5EF4-FFF2-40B4-BE49-F238E27FC236}">
                <a16:creationId xmlns:a16="http://schemas.microsoft.com/office/drawing/2014/main" id="{44F7108C-E260-8AD9-C59A-7A940456D5F6}"/>
              </a:ext>
            </a:extLst>
          </p:cNvPr>
          <p:cNvSpPr/>
          <p:nvPr/>
        </p:nvSpPr>
        <p:spPr>
          <a:xfrm>
            <a:off x="5590605" y="5645411"/>
            <a:ext cx="1584037" cy="935172"/>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OMAP</a:t>
            </a:r>
            <a:r>
              <a:rPr lang="en-US" sz="1400" b="1" baseline="-25000">
                <a:solidFill>
                  <a:schemeClr val="tx1"/>
                </a:solidFill>
              </a:rPr>
              <a:t>1</a:t>
            </a:r>
          </a:p>
        </p:txBody>
      </p:sp>
      <p:sp>
        <p:nvSpPr>
          <p:cNvPr id="12" name="TextBox 11">
            <a:extLst>
              <a:ext uri="{FF2B5EF4-FFF2-40B4-BE49-F238E27FC236}">
                <a16:creationId xmlns:a16="http://schemas.microsoft.com/office/drawing/2014/main" id="{C32EEAD2-6609-09B3-81A9-1406524A89FE}"/>
              </a:ext>
            </a:extLst>
          </p:cNvPr>
          <p:cNvSpPr txBox="1"/>
          <p:nvPr/>
        </p:nvSpPr>
        <p:spPr>
          <a:xfrm>
            <a:off x="353817" y="964898"/>
            <a:ext cx="2663768" cy="461665"/>
          </a:xfrm>
          <a:prstGeom prst="rect">
            <a:avLst/>
          </a:prstGeom>
          <a:noFill/>
        </p:spPr>
        <p:txBody>
          <a:bodyPr wrap="square" rtlCol="0">
            <a:spAutoFit/>
          </a:bodyPr>
          <a:lstStyle/>
          <a:p>
            <a:r>
              <a:rPr lang="en-US" sz="2400" b="1"/>
              <a:t>   </a:t>
            </a:r>
            <a:r>
              <a:rPr lang="en-US" sz="2400" b="1" u="sng"/>
              <a:t>High-level idea:</a:t>
            </a:r>
            <a:endParaRPr lang="en-US" sz="2000"/>
          </a:p>
        </p:txBody>
      </p:sp>
      <p:grpSp>
        <p:nvGrpSpPr>
          <p:cNvPr id="29" name="Group 28">
            <a:extLst>
              <a:ext uri="{FF2B5EF4-FFF2-40B4-BE49-F238E27FC236}">
                <a16:creationId xmlns:a16="http://schemas.microsoft.com/office/drawing/2014/main" id="{8488D5B2-9667-D5B0-E4BE-C2845E1EFE47}"/>
              </a:ext>
            </a:extLst>
          </p:cNvPr>
          <p:cNvGrpSpPr/>
          <p:nvPr/>
        </p:nvGrpSpPr>
        <p:grpSpPr>
          <a:xfrm>
            <a:off x="2751169" y="5769211"/>
            <a:ext cx="6890116" cy="566565"/>
            <a:chOff x="2751169" y="5769211"/>
            <a:chExt cx="6890116" cy="566565"/>
          </a:xfrm>
        </p:grpSpPr>
        <p:sp>
          <p:nvSpPr>
            <p:cNvPr id="32" name="TextBox 31">
              <a:extLst>
                <a:ext uri="{FF2B5EF4-FFF2-40B4-BE49-F238E27FC236}">
                  <a16:creationId xmlns:a16="http://schemas.microsoft.com/office/drawing/2014/main" id="{E2700E6B-473B-C106-E4CE-6B3A43899702}"/>
                </a:ext>
              </a:extLst>
            </p:cNvPr>
            <p:cNvSpPr txBox="1"/>
            <p:nvPr/>
          </p:nvSpPr>
          <p:spPr>
            <a:xfrm>
              <a:off x="3015476" y="5966444"/>
              <a:ext cx="609902" cy="369332"/>
            </a:xfrm>
            <a:prstGeom prst="rect">
              <a:avLst/>
            </a:prstGeom>
            <a:noFill/>
          </p:spPr>
          <p:txBody>
            <a:bodyPr wrap="square" rtlCol="0">
              <a:spAutoFit/>
            </a:bodyPr>
            <a:lstStyle/>
            <a:p>
              <a:r>
                <a:rPr lang="en-US"/>
                <a:t>2</a:t>
              </a:r>
              <a:r>
                <a:rPr lang="en-US" baseline="30000"/>
                <a:t>0</a:t>
              </a:r>
            </a:p>
          </p:txBody>
        </p:sp>
        <p:sp>
          <p:nvSpPr>
            <p:cNvPr id="33" name="TextBox 32">
              <a:extLst>
                <a:ext uri="{FF2B5EF4-FFF2-40B4-BE49-F238E27FC236}">
                  <a16:creationId xmlns:a16="http://schemas.microsoft.com/office/drawing/2014/main" id="{77F2147D-F5F1-7AF3-1064-FF986AA24149}"/>
                </a:ext>
              </a:extLst>
            </p:cNvPr>
            <p:cNvSpPr txBox="1"/>
            <p:nvPr/>
          </p:nvSpPr>
          <p:spPr>
            <a:xfrm>
              <a:off x="5110327" y="5966444"/>
              <a:ext cx="609902" cy="369332"/>
            </a:xfrm>
            <a:prstGeom prst="rect">
              <a:avLst/>
            </a:prstGeom>
            <a:noFill/>
          </p:spPr>
          <p:txBody>
            <a:bodyPr wrap="square" rtlCol="0">
              <a:spAutoFit/>
            </a:bodyPr>
            <a:lstStyle/>
            <a:p>
              <a:r>
                <a:rPr lang="en-US"/>
                <a:t>2</a:t>
              </a:r>
              <a:r>
                <a:rPr lang="en-US" baseline="30000"/>
                <a:t>1</a:t>
              </a:r>
            </a:p>
          </p:txBody>
        </p:sp>
        <p:sp>
          <p:nvSpPr>
            <p:cNvPr id="34" name="TextBox 33">
              <a:extLst>
                <a:ext uri="{FF2B5EF4-FFF2-40B4-BE49-F238E27FC236}">
                  <a16:creationId xmlns:a16="http://schemas.microsoft.com/office/drawing/2014/main" id="{59223BE4-44A3-C77A-71B9-D0AA5AD4A912}"/>
                </a:ext>
              </a:extLst>
            </p:cNvPr>
            <p:cNvSpPr txBox="1"/>
            <p:nvPr/>
          </p:nvSpPr>
          <p:spPr>
            <a:xfrm>
              <a:off x="8120078" y="5966444"/>
              <a:ext cx="609902" cy="369332"/>
            </a:xfrm>
            <a:prstGeom prst="rect">
              <a:avLst/>
            </a:prstGeom>
            <a:noFill/>
          </p:spPr>
          <p:txBody>
            <a:bodyPr wrap="square" rtlCol="0">
              <a:spAutoFit/>
            </a:bodyPr>
            <a:lstStyle/>
            <a:p>
              <a:r>
                <a:rPr lang="en-US"/>
                <a:t>2</a:t>
              </a:r>
              <a:r>
                <a:rPr lang="en-US" baseline="30000"/>
                <a:t>2</a:t>
              </a:r>
            </a:p>
          </p:txBody>
        </p:sp>
        <p:sp>
          <p:nvSpPr>
            <p:cNvPr id="35" name="Left Brace 34">
              <a:extLst>
                <a:ext uri="{FF2B5EF4-FFF2-40B4-BE49-F238E27FC236}">
                  <a16:creationId xmlns:a16="http://schemas.microsoft.com/office/drawing/2014/main" id="{129CCE71-3581-FE46-2BC6-03B6DDFD8800}"/>
                </a:ext>
              </a:extLst>
            </p:cNvPr>
            <p:cNvSpPr/>
            <p:nvPr/>
          </p:nvSpPr>
          <p:spPr>
            <a:xfrm rot="16200000">
              <a:off x="3074030" y="5446351"/>
              <a:ext cx="220411" cy="8661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7CF9DAB5-C436-7C3A-1D25-5187F6D8952A}"/>
                </a:ext>
              </a:extLst>
            </p:cNvPr>
            <p:cNvSpPr/>
            <p:nvPr/>
          </p:nvSpPr>
          <p:spPr>
            <a:xfrm rot="16200000">
              <a:off x="5115826" y="5143829"/>
              <a:ext cx="220412" cy="14711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e 42">
              <a:extLst>
                <a:ext uri="{FF2B5EF4-FFF2-40B4-BE49-F238E27FC236}">
                  <a16:creationId xmlns:a16="http://schemas.microsoft.com/office/drawing/2014/main" id="{86A3C427-7607-FEA6-62BC-BE682FD1964D}"/>
                </a:ext>
              </a:extLst>
            </p:cNvPr>
            <p:cNvSpPr/>
            <p:nvPr/>
          </p:nvSpPr>
          <p:spPr>
            <a:xfrm rot="16200000">
              <a:off x="8142409" y="4490748"/>
              <a:ext cx="220412" cy="27773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4" name="TextBox 43">
            <a:extLst>
              <a:ext uri="{FF2B5EF4-FFF2-40B4-BE49-F238E27FC236}">
                <a16:creationId xmlns:a16="http://schemas.microsoft.com/office/drawing/2014/main" id="{0601F45D-06DC-AAA2-13E4-EF1264DC7384}"/>
              </a:ext>
            </a:extLst>
          </p:cNvPr>
          <p:cNvSpPr txBox="1"/>
          <p:nvPr/>
        </p:nvSpPr>
        <p:spPr>
          <a:xfrm>
            <a:off x="10007599" y="3426691"/>
            <a:ext cx="1722582" cy="646331"/>
          </a:xfrm>
          <a:prstGeom prst="rect">
            <a:avLst/>
          </a:prstGeom>
          <a:noFill/>
        </p:spPr>
        <p:txBody>
          <a:bodyPr wrap="square" rtlCol="0">
            <a:spAutoFit/>
          </a:bodyPr>
          <a:lstStyle/>
          <a:p>
            <a:r>
              <a:rPr lang="en-US"/>
              <a:t>… up to</a:t>
            </a:r>
          </a:p>
          <a:p>
            <a:r>
              <a:rPr lang="en-US"/>
              <a:t>  logN-1 levels</a:t>
            </a:r>
          </a:p>
        </p:txBody>
      </p:sp>
    </p:spTree>
    <p:custDataLst>
      <p:tags r:id="rId1"/>
    </p:custDataLst>
    <p:extLst>
      <p:ext uri="{BB962C8B-B14F-4D97-AF65-F5344CB8AC3E}">
        <p14:creationId xmlns:p14="http://schemas.microsoft.com/office/powerpoint/2010/main" val="189899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08333E-6 2.59259E-6 L 0.16471 0.27477 " pathEditMode="relative" rAng="0" ptsTypes="AA">
                                      <p:cBhvr>
                                        <p:cTn id="6" dur="2000" fill="hold"/>
                                        <p:tgtEl>
                                          <p:spTgt spid="63"/>
                                        </p:tgtEl>
                                        <p:attrNameLst>
                                          <p:attrName>ppt_x</p:attrName>
                                          <p:attrName>ppt_y</p:attrName>
                                        </p:attrNameLst>
                                      </p:cBhvr>
                                      <p:rCtr x="8229" y="13727"/>
                                    </p:animMotion>
                                  </p:childTnLst>
                                </p:cTn>
                              </p:par>
                              <p:par>
                                <p:cTn id="7" presetID="42" presetClass="path" presetSubtype="0" accel="50000" decel="50000" fill="hold" nodeType="withEffect">
                                  <p:stCondLst>
                                    <p:cond delay="0"/>
                                  </p:stCondLst>
                                  <p:childTnLst>
                                    <p:animMotion origin="layout" path="M -0.00091 0.00162 L 0.16341 0.35348 " pathEditMode="relative" rAng="0" ptsTypes="AA">
                                      <p:cBhvr>
                                        <p:cTn id="8" dur="2000" fill="hold"/>
                                        <p:tgtEl>
                                          <p:spTgt spid="65"/>
                                        </p:tgtEl>
                                        <p:attrNameLst>
                                          <p:attrName>ppt_x</p:attrName>
                                          <p:attrName>ppt_y</p:attrName>
                                        </p:attrNameLst>
                                      </p:cBhvr>
                                      <p:rCtr x="8216" y="1759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C8B-4FB2-E18E-F55E-120EA31BAA44}"/>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SDd is NOT locality friendly</a:t>
            </a:r>
          </a:p>
        </p:txBody>
      </p:sp>
      <p:sp>
        <p:nvSpPr>
          <p:cNvPr id="3" name="Oval 2">
            <a:extLst>
              <a:ext uri="{FF2B5EF4-FFF2-40B4-BE49-F238E27FC236}">
                <a16:creationId xmlns:a16="http://schemas.microsoft.com/office/drawing/2014/main" id="{9191CCEB-33BC-F93D-248B-8917E929471D}"/>
              </a:ext>
            </a:extLst>
          </p:cNvPr>
          <p:cNvSpPr/>
          <p:nvPr/>
        </p:nvSpPr>
        <p:spPr>
          <a:xfrm>
            <a:off x="2491892" y="852988"/>
            <a:ext cx="4411228" cy="4231868"/>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r>
              <a:rPr lang="en-US" sz="1600">
                <a:solidFill>
                  <a:schemeClr val="tx1"/>
                </a:solidFill>
                <a:ea typeface="+mn-lt"/>
                <a:cs typeface="+mn-lt"/>
              </a:rPr>
              <a:t>[Cash et. al NDSS 2014]</a:t>
            </a:r>
            <a:endParaRPr lang="en-US" sz="1600">
              <a:solidFill>
                <a:schemeClr val="tx1"/>
              </a:solidFill>
            </a:endParaRPr>
          </a:p>
          <a:p>
            <a:pPr algn="ctr"/>
            <a:r>
              <a:rPr lang="en-US" sz="1600">
                <a:solidFill>
                  <a:schemeClr val="tx1"/>
                </a:solidFill>
                <a:ea typeface="+mn-lt"/>
                <a:cs typeface="+mn-lt"/>
              </a:rPr>
              <a:t>[Cash et. al. EUROCRYPT 2014]</a:t>
            </a:r>
            <a:endParaRPr lang="en-US" sz="1600"/>
          </a:p>
          <a:p>
            <a:pPr algn="ctr"/>
            <a:r>
              <a:rPr lang="en-US" sz="1600">
                <a:solidFill>
                  <a:schemeClr val="tx1"/>
                </a:solidFill>
                <a:ea typeface="+mn-lt"/>
                <a:cs typeface="+mn-lt"/>
              </a:rPr>
              <a:t>[Asharov et al. STOC 2016] </a:t>
            </a:r>
          </a:p>
          <a:p>
            <a:pPr algn="ctr"/>
            <a:r>
              <a:rPr lang="en-US" sz="1600">
                <a:solidFill>
                  <a:schemeClr val="tx1"/>
                </a:solidFill>
                <a:ea typeface="+mn-lt"/>
                <a:cs typeface="+mn-lt"/>
              </a:rPr>
              <a:t>  [Demertzis et. al. SIGMOD 2017]</a:t>
            </a:r>
          </a:p>
          <a:p>
            <a:pPr algn="ctr"/>
            <a:r>
              <a:rPr lang="en-US" sz="1600">
                <a:solidFill>
                  <a:schemeClr val="tx1"/>
                </a:solidFill>
                <a:ea typeface="+mn-lt"/>
                <a:cs typeface="+mn-lt"/>
              </a:rPr>
              <a:t> [Asharov et al. CRYPTO 2018]</a:t>
            </a:r>
          </a:p>
          <a:p>
            <a:pPr algn="ctr"/>
            <a:r>
              <a:rPr lang="en-US" sz="1600">
                <a:solidFill>
                  <a:schemeClr val="tx1"/>
                </a:solidFill>
                <a:ea typeface="+mn-lt"/>
                <a:cs typeface="+mn-lt"/>
              </a:rPr>
              <a:t>  [Demertzis et al. CRYPTO 2018]</a:t>
            </a:r>
            <a:endParaRPr lang="en-US" sz="1600">
              <a:ea typeface="+mn-lt"/>
              <a:cs typeface="+mn-lt"/>
            </a:endParaRPr>
          </a:p>
          <a:p>
            <a:pPr algn="ctr"/>
            <a:r>
              <a:rPr lang="en-US" sz="1600">
                <a:solidFill>
                  <a:schemeClr val="tx1"/>
                </a:solidFill>
                <a:ea typeface="+mn-lt"/>
                <a:cs typeface="+mn-lt"/>
              </a:rPr>
              <a:t>[Bossuat et al. CRYPTO 2021]</a:t>
            </a:r>
            <a:endParaRPr lang="en-US" sz="1600">
              <a:solidFill>
                <a:schemeClr val="tx1"/>
              </a:solidFill>
            </a:endParaRPr>
          </a:p>
          <a:p>
            <a:pPr algn="ctr"/>
            <a:endParaRPr lang="en-US" sz="1600">
              <a:solidFill>
                <a:schemeClr val="tx1"/>
              </a:solidFill>
              <a:ea typeface="+mn-lt"/>
              <a:cs typeface="+mn-lt"/>
            </a:endParaRPr>
          </a:p>
          <a:p>
            <a:pPr algn="ctr"/>
            <a:br>
              <a:rPr lang="en-US" sz="1600"/>
            </a:br>
            <a:endParaRPr lang="en-US" sz="1600"/>
          </a:p>
        </p:txBody>
      </p:sp>
      <p:sp>
        <p:nvSpPr>
          <p:cNvPr id="6" name="TextBox 5">
            <a:extLst>
              <a:ext uri="{FF2B5EF4-FFF2-40B4-BE49-F238E27FC236}">
                <a16:creationId xmlns:a16="http://schemas.microsoft.com/office/drawing/2014/main" id="{19817AE8-D631-D1AA-2177-5127A888F5EC}"/>
              </a:ext>
            </a:extLst>
          </p:cNvPr>
          <p:cNvSpPr txBox="1"/>
          <p:nvPr/>
        </p:nvSpPr>
        <p:spPr>
          <a:xfrm>
            <a:off x="3293760" y="1486241"/>
            <a:ext cx="280749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Static I/O-efficient SE</a:t>
            </a:r>
          </a:p>
        </p:txBody>
      </p:sp>
      <p:sp>
        <p:nvSpPr>
          <p:cNvPr id="7" name="TextBox 6">
            <a:extLst>
              <a:ext uri="{FF2B5EF4-FFF2-40B4-BE49-F238E27FC236}">
                <a16:creationId xmlns:a16="http://schemas.microsoft.com/office/drawing/2014/main" id="{B5A0E20D-0084-1512-D44B-B3BEFF3E6737}"/>
              </a:ext>
            </a:extLst>
          </p:cNvPr>
          <p:cNvSpPr txBox="1"/>
          <p:nvPr/>
        </p:nvSpPr>
        <p:spPr>
          <a:xfrm>
            <a:off x="708712" y="2719742"/>
            <a:ext cx="1758466" cy="707886"/>
          </a:xfrm>
          <a:prstGeom prst="rect">
            <a:avLst/>
          </a:prstGeom>
          <a:noFill/>
        </p:spPr>
        <p:txBody>
          <a:bodyPr wrap="square" rtlCol="0">
            <a:spAutoFit/>
          </a:bodyPr>
          <a:lstStyle/>
          <a:p>
            <a:r>
              <a:rPr lang="en-US" sz="4000"/>
              <a:t>SDd  +</a:t>
            </a:r>
          </a:p>
        </p:txBody>
      </p:sp>
      <p:grpSp>
        <p:nvGrpSpPr>
          <p:cNvPr id="10" name="Group 9">
            <a:extLst>
              <a:ext uri="{FF2B5EF4-FFF2-40B4-BE49-F238E27FC236}">
                <a16:creationId xmlns:a16="http://schemas.microsoft.com/office/drawing/2014/main" id="{3F0F08A6-27A6-1726-0D0F-2D3569488242}"/>
              </a:ext>
            </a:extLst>
          </p:cNvPr>
          <p:cNvGrpSpPr/>
          <p:nvPr/>
        </p:nvGrpSpPr>
        <p:grpSpPr>
          <a:xfrm>
            <a:off x="546367" y="4967565"/>
            <a:ext cx="11971027" cy="895764"/>
            <a:chOff x="546367" y="4967565"/>
            <a:chExt cx="11971027" cy="895764"/>
          </a:xfrm>
        </p:grpSpPr>
        <p:sp>
          <p:nvSpPr>
            <p:cNvPr id="4" name="TextBox 3">
              <a:extLst>
                <a:ext uri="{FF2B5EF4-FFF2-40B4-BE49-F238E27FC236}">
                  <a16:creationId xmlns:a16="http://schemas.microsoft.com/office/drawing/2014/main" id="{35C73863-3787-297C-1FC2-84F0417D5FE4}"/>
                </a:ext>
              </a:extLst>
            </p:cNvPr>
            <p:cNvSpPr txBox="1"/>
            <p:nvPr/>
          </p:nvSpPr>
          <p:spPr>
            <a:xfrm>
              <a:off x="546367" y="5278554"/>
              <a:ext cx="11971027" cy="584775"/>
            </a:xfrm>
            <a:prstGeom prst="rect">
              <a:avLst/>
            </a:prstGeom>
            <a:noFill/>
          </p:spPr>
          <p:txBody>
            <a:bodyPr wrap="square" rtlCol="0">
              <a:spAutoFit/>
            </a:bodyPr>
            <a:lstStyle/>
            <a:p>
              <a:r>
                <a:rPr lang="en-US" sz="3200"/>
                <a:t>SDd : Static to dynamic compiler with </a:t>
              </a:r>
              <a:r>
                <a:rPr lang="en-US" sz="3200" b="1">
                  <a:solidFill>
                    <a:schemeClr val="tx2">
                      <a:lumMod val="75000"/>
                      <a:lumOff val="25000"/>
                    </a:schemeClr>
                  </a:solidFill>
                </a:rPr>
                <a:t>de-amortized</a:t>
              </a:r>
              <a:r>
                <a:rPr lang="en-US" sz="3200"/>
                <a:t> update cost</a:t>
              </a:r>
            </a:p>
          </p:txBody>
        </p:sp>
        <p:sp>
          <p:nvSpPr>
            <p:cNvPr id="5" name="TextBox 4">
              <a:extLst>
                <a:ext uri="{FF2B5EF4-FFF2-40B4-BE49-F238E27FC236}">
                  <a16:creationId xmlns:a16="http://schemas.microsoft.com/office/drawing/2014/main" id="{F1FBA24D-EC7F-C71A-72F0-ED7211DFCEFB}"/>
                </a:ext>
              </a:extLst>
            </p:cNvPr>
            <p:cNvSpPr txBox="1"/>
            <p:nvPr/>
          </p:nvSpPr>
          <p:spPr>
            <a:xfrm>
              <a:off x="9216695" y="4967565"/>
              <a:ext cx="3037090"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grpSp>
      <p:sp>
        <p:nvSpPr>
          <p:cNvPr id="11" name="TextBox 10">
            <a:extLst>
              <a:ext uri="{FF2B5EF4-FFF2-40B4-BE49-F238E27FC236}">
                <a16:creationId xmlns:a16="http://schemas.microsoft.com/office/drawing/2014/main" id="{0463A676-F840-6511-A251-5B71AF12246E}"/>
              </a:ext>
            </a:extLst>
          </p:cNvPr>
          <p:cNvSpPr txBox="1"/>
          <p:nvPr/>
        </p:nvSpPr>
        <p:spPr>
          <a:xfrm>
            <a:off x="7634929" y="2480200"/>
            <a:ext cx="4235792" cy="492443"/>
          </a:xfrm>
          <a:prstGeom prst="rect">
            <a:avLst/>
          </a:prstGeom>
          <a:noFill/>
        </p:spPr>
        <p:txBody>
          <a:bodyPr wrap="square" rtlCol="0">
            <a:spAutoFit/>
          </a:bodyPr>
          <a:lstStyle/>
          <a:p>
            <a:r>
              <a:rPr lang="en-US" sz="2600"/>
              <a:t>One-choice Allocation (1C)</a:t>
            </a:r>
          </a:p>
        </p:txBody>
      </p:sp>
      <p:sp>
        <p:nvSpPr>
          <p:cNvPr id="16" name="Rectangle: Rounded Corners 15">
            <a:extLst>
              <a:ext uri="{FF2B5EF4-FFF2-40B4-BE49-F238E27FC236}">
                <a16:creationId xmlns:a16="http://schemas.microsoft.com/office/drawing/2014/main" id="{A558A6B4-DCC3-A0D5-5C30-14B271230106}"/>
              </a:ext>
            </a:extLst>
          </p:cNvPr>
          <p:cNvSpPr/>
          <p:nvPr/>
        </p:nvSpPr>
        <p:spPr>
          <a:xfrm>
            <a:off x="3413741" y="2556784"/>
            <a:ext cx="2519465" cy="329360"/>
          </a:xfrm>
          <a:prstGeom prst="roundRect">
            <a:avLst/>
          </a:prstGeom>
          <a:solidFill>
            <a:srgbClr val="FF0000">
              <a:alpha val="1200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876C7CB-8CEB-8B1A-CA7F-7C0A9E04D952}"/>
              </a:ext>
            </a:extLst>
          </p:cNvPr>
          <p:cNvCxnSpPr>
            <a:cxnSpLocks/>
          </p:cNvCxnSpPr>
          <p:nvPr/>
        </p:nvCxnSpPr>
        <p:spPr>
          <a:xfrm>
            <a:off x="5982634" y="2721464"/>
            <a:ext cx="1701723" cy="4958"/>
          </a:xfrm>
          <a:prstGeom prst="straightConnector1">
            <a:avLst/>
          </a:prstGeom>
          <a:ln w="57150">
            <a:solidFill>
              <a:schemeClr val="tx2">
                <a:lumMod val="75000"/>
                <a:lumOff val="2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70052AD-D899-F75D-C785-0860C641B106}"/>
              </a:ext>
            </a:extLst>
          </p:cNvPr>
          <p:cNvSpPr txBox="1"/>
          <p:nvPr/>
        </p:nvSpPr>
        <p:spPr>
          <a:xfrm>
            <a:off x="2283899" y="5881929"/>
            <a:ext cx="3082401" cy="584775"/>
          </a:xfrm>
          <a:prstGeom prst="rect">
            <a:avLst/>
          </a:prstGeom>
          <a:noFill/>
        </p:spPr>
        <p:txBody>
          <a:bodyPr wrap="square" rtlCol="0">
            <a:spAutoFit/>
          </a:bodyPr>
          <a:lstStyle/>
          <a:p>
            <a:r>
              <a:rPr lang="en-US" sz="3200"/>
              <a:t>Does </a:t>
            </a:r>
            <a:r>
              <a:rPr lang="en-US" sz="3200" b="1">
                <a:solidFill>
                  <a:srgbClr val="FF0000"/>
                </a:solidFill>
              </a:rPr>
              <a:t>NOT</a:t>
            </a:r>
            <a:r>
              <a:rPr lang="en-US" sz="3200"/>
              <a:t> work </a:t>
            </a:r>
          </a:p>
        </p:txBody>
      </p:sp>
      <p:sp>
        <p:nvSpPr>
          <p:cNvPr id="22" name="TextBox 21">
            <a:extLst>
              <a:ext uri="{FF2B5EF4-FFF2-40B4-BE49-F238E27FC236}">
                <a16:creationId xmlns:a16="http://schemas.microsoft.com/office/drawing/2014/main" id="{FA1A5C1C-1FDA-95F1-1D59-48C67BD0A478}"/>
              </a:ext>
            </a:extLst>
          </p:cNvPr>
          <p:cNvSpPr txBox="1"/>
          <p:nvPr/>
        </p:nvSpPr>
        <p:spPr>
          <a:xfrm>
            <a:off x="5456240" y="5870709"/>
            <a:ext cx="5148649" cy="584775"/>
          </a:xfrm>
          <a:prstGeom prst="rect">
            <a:avLst/>
          </a:prstGeom>
          <a:noFill/>
        </p:spPr>
        <p:txBody>
          <a:bodyPr wrap="square" rtlCol="0">
            <a:spAutoFit/>
          </a:bodyPr>
          <a:lstStyle/>
          <a:p>
            <a:pPr algn="ctr"/>
            <a:r>
              <a:rPr lang="en-US" sz="3200" b="1">
                <a:solidFill>
                  <a:srgbClr val="FF0000"/>
                </a:solidFill>
              </a:rPr>
              <a:t>Violates Forward Privacy</a:t>
            </a:r>
          </a:p>
        </p:txBody>
      </p:sp>
    </p:spTree>
    <p:custDataLst>
      <p:tags r:id="rId1"/>
    </p:custDataLst>
    <p:extLst>
      <p:ext uri="{BB962C8B-B14F-4D97-AF65-F5344CB8AC3E}">
        <p14:creationId xmlns:p14="http://schemas.microsoft.com/office/powerpoint/2010/main" val="69740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985102-0291-B319-D3BD-82C2DD32B5EB}"/>
              </a:ext>
            </a:extLst>
          </p:cNvPr>
          <p:cNvSpPr/>
          <p:nvPr/>
        </p:nvSpPr>
        <p:spPr>
          <a:xfrm>
            <a:off x="1951340" y="2487435"/>
            <a:ext cx="3723792" cy="252329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754C8-87B8-6673-7ABF-DF8FB36B8F37}"/>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One-Choice Allocation (1C)</a:t>
            </a:r>
          </a:p>
        </p:txBody>
      </p:sp>
      <p:sp>
        <p:nvSpPr>
          <p:cNvPr id="5" name="TextBox 4">
            <a:extLst>
              <a:ext uri="{FF2B5EF4-FFF2-40B4-BE49-F238E27FC236}">
                <a16:creationId xmlns:a16="http://schemas.microsoft.com/office/drawing/2014/main" id="{E3E63FB8-D63E-863C-B607-8F65F04FD728}"/>
              </a:ext>
            </a:extLst>
          </p:cNvPr>
          <p:cNvSpPr txBox="1"/>
          <p:nvPr/>
        </p:nvSpPr>
        <p:spPr>
          <a:xfrm>
            <a:off x="353816" y="964898"/>
            <a:ext cx="11979697" cy="461665"/>
          </a:xfrm>
          <a:prstGeom prst="rect">
            <a:avLst/>
          </a:prstGeom>
          <a:noFill/>
        </p:spPr>
        <p:txBody>
          <a:bodyPr wrap="square" rtlCol="0">
            <a:spAutoFit/>
          </a:bodyPr>
          <a:lstStyle/>
          <a:p>
            <a:r>
              <a:rPr lang="en-US" sz="2400" b="1"/>
              <a:t>   </a:t>
            </a:r>
            <a:r>
              <a:rPr lang="en-US" sz="2400" b="1" u="sng"/>
              <a:t>High-level idea:</a:t>
            </a:r>
            <a:endParaRPr lang="en-US" sz="2000"/>
          </a:p>
        </p:txBody>
      </p:sp>
      <p:sp>
        <p:nvSpPr>
          <p:cNvPr id="3" name="Cylinder 2">
            <a:extLst>
              <a:ext uri="{FF2B5EF4-FFF2-40B4-BE49-F238E27FC236}">
                <a16:creationId xmlns:a16="http://schemas.microsoft.com/office/drawing/2014/main" id="{6EE027F0-0E25-6FF4-0CEB-ED30AC480418}"/>
              </a:ext>
            </a:extLst>
          </p:cNvPr>
          <p:cNvSpPr/>
          <p:nvPr/>
        </p:nvSpPr>
        <p:spPr>
          <a:xfrm>
            <a:off x="2128471" y="2745217"/>
            <a:ext cx="914400" cy="19690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ylinder 3">
            <a:extLst>
              <a:ext uri="{FF2B5EF4-FFF2-40B4-BE49-F238E27FC236}">
                <a16:creationId xmlns:a16="http://schemas.microsoft.com/office/drawing/2014/main" id="{60220640-10FD-D924-BE88-CC58E391AF7A}"/>
              </a:ext>
            </a:extLst>
          </p:cNvPr>
          <p:cNvSpPr/>
          <p:nvPr/>
        </p:nvSpPr>
        <p:spPr>
          <a:xfrm>
            <a:off x="3343053" y="2745215"/>
            <a:ext cx="914400" cy="1969015"/>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ylinder 13">
            <a:extLst>
              <a:ext uri="{FF2B5EF4-FFF2-40B4-BE49-F238E27FC236}">
                <a16:creationId xmlns:a16="http://schemas.microsoft.com/office/drawing/2014/main" id="{B0F305D8-108F-C09C-0BC7-5AE607633572}"/>
              </a:ext>
            </a:extLst>
          </p:cNvPr>
          <p:cNvSpPr/>
          <p:nvPr/>
        </p:nvSpPr>
        <p:spPr>
          <a:xfrm>
            <a:off x="4557635" y="2745215"/>
            <a:ext cx="914400" cy="19690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474B4E4-7D39-DA4A-55EC-E9C2CA8ABB9A}"/>
              </a:ext>
            </a:extLst>
          </p:cNvPr>
          <p:cNvGrpSpPr/>
          <p:nvPr/>
        </p:nvGrpSpPr>
        <p:grpSpPr>
          <a:xfrm>
            <a:off x="2128471" y="4167281"/>
            <a:ext cx="1029707" cy="369332"/>
            <a:chOff x="1898073" y="3961310"/>
            <a:chExt cx="1029707" cy="369332"/>
          </a:xfrm>
        </p:grpSpPr>
        <p:sp>
          <p:nvSpPr>
            <p:cNvPr id="16" name="TextBox 15">
              <a:extLst>
                <a:ext uri="{FF2B5EF4-FFF2-40B4-BE49-F238E27FC236}">
                  <a16:creationId xmlns:a16="http://schemas.microsoft.com/office/drawing/2014/main" id="{3F1112E2-1E48-2B60-1453-558B8457BC03}"/>
                </a:ext>
              </a:extLst>
            </p:cNvPr>
            <p:cNvSpPr txBox="1"/>
            <p:nvPr/>
          </p:nvSpPr>
          <p:spPr>
            <a:xfrm>
              <a:off x="1898073" y="3961310"/>
              <a:ext cx="1029707" cy="369332"/>
            </a:xfrm>
            <a:prstGeom prst="rect">
              <a:avLst/>
            </a:prstGeom>
            <a:noFill/>
          </p:spPr>
          <p:txBody>
            <a:bodyPr wrap="square" rtlCol="0">
              <a:spAutoFit/>
            </a:bodyPr>
            <a:lstStyle/>
            <a:p>
              <a:r>
                <a:rPr lang="en-US"/>
                <a:t>(      , </a:t>
              </a:r>
              <a:r>
                <a:rPr lang="en-US" sz="1600"/>
                <a:t>F1</a:t>
              </a:r>
              <a:r>
                <a:rPr lang="en-US"/>
                <a:t>)</a:t>
              </a:r>
            </a:p>
          </p:txBody>
        </p:sp>
        <p:pic>
          <p:nvPicPr>
            <p:cNvPr id="17" name="Graphic 16" descr="Cat with solid fill">
              <a:extLst>
                <a:ext uri="{FF2B5EF4-FFF2-40B4-BE49-F238E27FC236}">
                  <a16:creationId xmlns:a16="http://schemas.microsoft.com/office/drawing/2014/main" id="{64A9F5CC-E7BA-EE15-6E53-CCC3B7ADD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1340" y="4005371"/>
              <a:ext cx="387730" cy="298773"/>
            </a:xfrm>
            <a:prstGeom prst="rect">
              <a:avLst/>
            </a:prstGeom>
          </p:spPr>
        </p:pic>
      </p:grpSp>
      <p:grpSp>
        <p:nvGrpSpPr>
          <p:cNvPr id="22" name="Group 21">
            <a:extLst>
              <a:ext uri="{FF2B5EF4-FFF2-40B4-BE49-F238E27FC236}">
                <a16:creationId xmlns:a16="http://schemas.microsoft.com/office/drawing/2014/main" id="{46F185F7-1BF1-DB80-7E77-FF2D446885CC}"/>
              </a:ext>
            </a:extLst>
          </p:cNvPr>
          <p:cNvGrpSpPr/>
          <p:nvPr/>
        </p:nvGrpSpPr>
        <p:grpSpPr>
          <a:xfrm>
            <a:off x="3372882" y="4167281"/>
            <a:ext cx="1029707" cy="369332"/>
            <a:chOff x="1812682" y="4074689"/>
            <a:chExt cx="1029707" cy="369332"/>
          </a:xfrm>
        </p:grpSpPr>
        <p:sp>
          <p:nvSpPr>
            <p:cNvPr id="24" name="TextBox 23">
              <a:extLst>
                <a:ext uri="{FF2B5EF4-FFF2-40B4-BE49-F238E27FC236}">
                  <a16:creationId xmlns:a16="http://schemas.microsoft.com/office/drawing/2014/main" id="{14EFBA9E-F868-2777-7251-003694368FB6}"/>
                </a:ext>
              </a:extLst>
            </p:cNvPr>
            <p:cNvSpPr txBox="1"/>
            <p:nvPr/>
          </p:nvSpPr>
          <p:spPr>
            <a:xfrm>
              <a:off x="1812682" y="4074689"/>
              <a:ext cx="1029707" cy="369332"/>
            </a:xfrm>
            <a:prstGeom prst="rect">
              <a:avLst/>
            </a:prstGeom>
            <a:noFill/>
          </p:spPr>
          <p:txBody>
            <a:bodyPr wrap="square" rtlCol="0">
              <a:spAutoFit/>
            </a:bodyPr>
            <a:lstStyle/>
            <a:p>
              <a:r>
                <a:rPr lang="en-US"/>
                <a:t>(      , </a:t>
              </a:r>
              <a:r>
                <a:rPr lang="en-US" sz="1600"/>
                <a:t>F2</a:t>
              </a:r>
              <a:r>
                <a:rPr lang="en-US"/>
                <a:t>)</a:t>
              </a:r>
            </a:p>
          </p:txBody>
        </p:sp>
        <p:pic>
          <p:nvPicPr>
            <p:cNvPr id="23" name="Graphic 22" descr="Puppy with solid fill">
              <a:extLst>
                <a:ext uri="{FF2B5EF4-FFF2-40B4-BE49-F238E27FC236}">
                  <a16:creationId xmlns:a16="http://schemas.microsoft.com/office/drawing/2014/main" id="{609FDE0B-B58C-1E57-0734-5EC6545A40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2215" y="4085514"/>
              <a:ext cx="345320" cy="345320"/>
            </a:xfrm>
            <a:prstGeom prst="rect">
              <a:avLst/>
            </a:prstGeom>
          </p:spPr>
        </p:pic>
      </p:grpSp>
      <p:grpSp>
        <p:nvGrpSpPr>
          <p:cNvPr id="25" name="Group 24">
            <a:extLst>
              <a:ext uri="{FF2B5EF4-FFF2-40B4-BE49-F238E27FC236}">
                <a16:creationId xmlns:a16="http://schemas.microsoft.com/office/drawing/2014/main" id="{EB702186-57F3-7320-69B5-36A4CA645F07}"/>
              </a:ext>
            </a:extLst>
          </p:cNvPr>
          <p:cNvGrpSpPr/>
          <p:nvPr/>
        </p:nvGrpSpPr>
        <p:grpSpPr>
          <a:xfrm>
            <a:off x="4557634" y="3275167"/>
            <a:ext cx="1029707" cy="369332"/>
            <a:chOff x="1812682" y="4074689"/>
            <a:chExt cx="1029707" cy="369332"/>
          </a:xfrm>
        </p:grpSpPr>
        <p:sp>
          <p:nvSpPr>
            <p:cNvPr id="27" name="TextBox 26">
              <a:extLst>
                <a:ext uri="{FF2B5EF4-FFF2-40B4-BE49-F238E27FC236}">
                  <a16:creationId xmlns:a16="http://schemas.microsoft.com/office/drawing/2014/main" id="{1C20EB19-FF1A-05A5-6F4C-7BEDE70D69BE}"/>
                </a:ext>
              </a:extLst>
            </p:cNvPr>
            <p:cNvSpPr txBox="1"/>
            <p:nvPr/>
          </p:nvSpPr>
          <p:spPr>
            <a:xfrm>
              <a:off x="1812682" y="4074689"/>
              <a:ext cx="1029707" cy="369332"/>
            </a:xfrm>
            <a:prstGeom prst="rect">
              <a:avLst/>
            </a:prstGeom>
            <a:noFill/>
          </p:spPr>
          <p:txBody>
            <a:bodyPr wrap="square" rtlCol="0">
              <a:spAutoFit/>
            </a:bodyPr>
            <a:lstStyle/>
            <a:p>
              <a:r>
                <a:rPr lang="en-US"/>
                <a:t>(      , </a:t>
              </a:r>
              <a:r>
                <a:rPr lang="en-US" sz="1600"/>
                <a:t>F1</a:t>
              </a:r>
              <a:r>
                <a:rPr lang="en-US"/>
                <a:t>)</a:t>
              </a:r>
            </a:p>
          </p:txBody>
        </p:sp>
        <p:pic>
          <p:nvPicPr>
            <p:cNvPr id="26" name="Graphic 25" descr="Puppy with solid fill">
              <a:extLst>
                <a:ext uri="{FF2B5EF4-FFF2-40B4-BE49-F238E27FC236}">
                  <a16:creationId xmlns:a16="http://schemas.microsoft.com/office/drawing/2014/main" id="{828F4DAB-EBEB-92CB-DEE4-923927BAB9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2215" y="4085514"/>
              <a:ext cx="345320" cy="345320"/>
            </a:xfrm>
            <a:prstGeom prst="rect">
              <a:avLst/>
            </a:prstGeom>
          </p:spPr>
        </p:pic>
      </p:grpSp>
      <p:grpSp>
        <p:nvGrpSpPr>
          <p:cNvPr id="29" name="Group 28">
            <a:extLst>
              <a:ext uri="{FF2B5EF4-FFF2-40B4-BE49-F238E27FC236}">
                <a16:creationId xmlns:a16="http://schemas.microsoft.com/office/drawing/2014/main" id="{028F67A2-DBF2-9C03-E905-24A1A9A2082D}"/>
              </a:ext>
            </a:extLst>
          </p:cNvPr>
          <p:cNvGrpSpPr/>
          <p:nvPr/>
        </p:nvGrpSpPr>
        <p:grpSpPr>
          <a:xfrm>
            <a:off x="4587464" y="4178106"/>
            <a:ext cx="1029707" cy="369332"/>
            <a:chOff x="1459153" y="4063789"/>
            <a:chExt cx="1029707" cy="369332"/>
          </a:xfrm>
        </p:grpSpPr>
        <p:sp>
          <p:nvSpPr>
            <p:cNvPr id="21" name="TextBox 20">
              <a:extLst>
                <a:ext uri="{FF2B5EF4-FFF2-40B4-BE49-F238E27FC236}">
                  <a16:creationId xmlns:a16="http://schemas.microsoft.com/office/drawing/2014/main" id="{10436573-D050-61F1-EC97-93ADFE96862C}"/>
                </a:ext>
              </a:extLst>
            </p:cNvPr>
            <p:cNvSpPr txBox="1"/>
            <p:nvPr/>
          </p:nvSpPr>
          <p:spPr>
            <a:xfrm>
              <a:off x="1459153" y="4063789"/>
              <a:ext cx="1029707" cy="369332"/>
            </a:xfrm>
            <a:prstGeom prst="rect">
              <a:avLst/>
            </a:prstGeom>
            <a:noFill/>
          </p:spPr>
          <p:txBody>
            <a:bodyPr wrap="square" rtlCol="0">
              <a:spAutoFit/>
            </a:bodyPr>
            <a:lstStyle/>
            <a:p>
              <a:r>
                <a:rPr lang="en-US"/>
                <a:t>(      , </a:t>
              </a:r>
              <a:r>
                <a:rPr lang="en-US" sz="1600"/>
                <a:t>F2</a:t>
              </a:r>
              <a:r>
                <a:rPr lang="en-US"/>
                <a:t>)</a:t>
              </a:r>
            </a:p>
          </p:txBody>
        </p:sp>
        <p:pic>
          <p:nvPicPr>
            <p:cNvPr id="28" name="Graphic 27" descr="Turtle with solid fill">
              <a:extLst>
                <a:ext uri="{FF2B5EF4-FFF2-40B4-BE49-F238E27FC236}">
                  <a16:creationId xmlns:a16="http://schemas.microsoft.com/office/drawing/2014/main" id="{70F3347F-42BB-458A-C6AC-DA982539E3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1858" y="4089991"/>
              <a:ext cx="320040" cy="320040"/>
            </a:xfrm>
            <a:prstGeom prst="rect">
              <a:avLst/>
            </a:prstGeom>
          </p:spPr>
        </p:pic>
      </p:grpSp>
      <p:grpSp>
        <p:nvGrpSpPr>
          <p:cNvPr id="30" name="Group 29">
            <a:extLst>
              <a:ext uri="{FF2B5EF4-FFF2-40B4-BE49-F238E27FC236}">
                <a16:creationId xmlns:a16="http://schemas.microsoft.com/office/drawing/2014/main" id="{688CF3BB-EFAA-453A-5947-0A17A4BD7EFB}"/>
              </a:ext>
            </a:extLst>
          </p:cNvPr>
          <p:cNvGrpSpPr/>
          <p:nvPr/>
        </p:nvGrpSpPr>
        <p:grpSpPr>
          <a:xfrm>
            <a:off x="3357015" y="3251559"/>
            <a:ext cx="1029707" cy="369332"/>
            <a:chOff x="1898073" y="3961310"/>
            <a:chExt cx="1029707" cy="369332"/>
          </a:xfrm>
        </p:grpSpPr>
        <p:sp>
          <p:nvSpPr>
            <p:cNvPr id="31" name="TextBox 30">
              <a:extLst>
                <a:ext uri="{FF2B5EF4-FFF2-40B4-BE49-F238E27FC236}">
                  <a16:creationId xmlns:a16="http://schemas.microsoft.com/office/drawing/2014/main" id="{5142D15E-2093-FE5A-C0AC-A166E4575EAC}"/>
                </a:ext>
              </a:extLst>
            </p:cNvPr>
            <p:cNvSpPr txBox="1"/>
            <p:nvPr/>
          </p:nvSpPr>
          <p:spPr>
            <a:xfrm>
              <a:off x="1898073" y="3961310"/>
              <a:ext cx="1029707" cy="369332"/>
            </a:xfrm>
            <a:prstGeom prst="rect">
              <a:avLst/>
            </a:prstGeom>
            <a:noFill/>
          </p:spPr>
          <p:txBody>
            <a:bodyPr wrap="square" rtlCol="0">
              <a:spAutoFit/>
            </a:bodyPr>
            <a:lstStyle/>
            <a:p>
              <a:r>
                <a:rPr lang="en-US"/>
                <a:t>(      , </a:t>
              </a:r>
              <a:r>
                <a:rPr lang="en-US" sz="1600"/>
                <a:t>F3</a:t>
              </a:r>
              <a:r>
                <a:rPr lang="en-US"/>
                <a:t>)</a:t>
              </a:r>
            </a:p>
          </p:txBody>
        </p:sp>
        <p:pic>
          <p:nvPicPr>
            <p:cNvPr id="32" name="Graphic 31" descr="Cat with solid fill">
              <a:extLst>
                <a:ext uri="{FF2B5EF4-FFF2-40B4-BE49-F238E27FC236}">
                  <a16:creationId xmlns:a16="http://schemas.microsoft.com/office/drawing/2014/main" id="{49A32E0A-17D7-AA02-A929-908F43C440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1340" y="4005371"/>
              <a:ext cx="387730" cy="298773"/>
            </a:xfrm>
            <a:prstGeom prst="rect">
              <a:avLst/>
            </a:prstGeom>
          </p:spPr>
        </p:pic>
      </p:grpSp>
      <p:grpSp>
        <p:nvGrpSpPr>
          <p:cNvPr id="40" name="Group 39">
            <a:extLst>
              <a:ext uri="{FF2B5EF4-FFF2-40B4-BE49-F238E27FC236}">
                <a16:creationId xmlns:a16="http://schemas.microsoft.com/office/drawing/2014/main" id="{68ED11E9-52AA-7F02-05F8-46D4FDF1EE81}"/>
              </a:ext>
            </a:extLst>
          </p:cNvPr>
          <p:cNvGrpSpPr/>
          <p:nvPr/>
        </p:nvGrpSpPr>
        <p:grpSpPr>
          <a:xfrm>
            <a:off x="4557635" y="3703615"/>
            <a:ext cx="1029707" cy="399990"/>
            <a:chOff x="2164119" y="5482750"/>
            <a:chExt cx="1029707" cy="399990"/>
          </a:xfrm>
        </p:grpSpPr>
        <p:sp>
          <p:nvSpPr>
            <p:cNvPr id="38" name="TextBox 37">
              <a:extLst>
                <a:ext uri="{FF2B5EF4-FFF2-40B4-BE49-F238E27FC236}">
                  <a16:creationId xmlns:a16="http://schemas.microsoft.com/office/drawing/2014/main" id="{26B69B29-92B5-AA4E-7066-3B7DD3FE0DF5}"/>
                </a:ext>
              </a:extLst>
            </p:cNvPr>
            <p:cNvSpPr txBox="1"/>
            <p:nvPr/>
          </p:nvSpPr>
          <p:spPr>
            <a:xfrm>
              <a:off x="2164119" y="5513408"/>
              <a:ext cx="1029707" cy="369332"/>
            </a:xfrm>
            <a:prstGeom prst="rect">
              <a:avLst/>
            </a:prstGeom>
            <a:noFill/>
          </p:spPr>
          <p:txBody>
            <a:bodyPr wrap="square" rtlCol="0">
              <a:spAutoFit/>
            </a:bodyPr>
            <a:lstStyle/>
            <a:p>
              <a:r>
                <a:rPr lang="en-US"/>
                <a:t>(      , </a:t>
              </a:r>
              <a:r>
                <a:rPr lang="en-US" sz="1600"/>
                <a:t>F1</a:t>
              </a:r>
              <a:r>
                <a:rPr lang="en-US"/>
                <a:t>)</a:t>
              </a:r>
            </a:p>
          </p:txBody>
        </p:sp>
        <p:pic>
          <p:nvPicPr>
            <p:cNvPr id="33" name="Graphic 32" descr="Rabbit with solid fill">
              <a:extLst>
                <a:ext uri="{FF2B5EF4-FFF2-40B4-BE49-F238E27FC236}">
                  <a16:creationId xmlns:a16="http://schemas.microsoft.com/office/drawing/2014/main" id="{2A6A0231-4011-5A36-58BF-BA0C57A89B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16870" y="5482750"/>
              <a:ext cx="329722" cy="383976"/>
            </a:xfrm>
            <a:prstGeom prst="rect">
              <a:avLst/>
            </a:prstGeom>
          </p:spPr>
        </p:pic>
      </p:grpSp>
      <p:sp>
        <p:nvSpPr>
          <p:cNvPr id="70" name="TextBox 69">
            <a:extLst>
              <a:ext uri="{FF2B5EF4-FFF2-40B4-BE49-F238E27FC236}">
                <a16:creationId xmlns:a16="http://schemas.microsoft.com/office/drawing/2014/main" id="{D7511338-864F-48A8-F993-E7C8A0B99FE6}"/>
              </a:ext>
            </a:extLst>
          </p:cNvPr>
          <p:cNvSpPr txBox="1"/>
          <p:nvPr/>
        </p:nvSpPr>
        <p:spPr>
          <a:xfrm>
            <a:off x="9674500" y="537628"/>
            <a:ext cx="2663872" cy="923330"/>
          </a:xfrm>
          <a:prstGeom prst="rect">
            <a:avLst/>
          </a:prstGeom>
          <a:noFill/>
        </p:spPr>
        <p:txBody>
          <a:bodyPr wrap="square">
            <a:spAutoFit/>
          </a:bodyPr>
          <a:lstStyle/>
          <a:p>
            <a:pPr rtl="0">
              <a:spcBef>
                <a:spcPts val="0"/>
              </a:spcBef>
              <a:spcAft>
                <a:spcPts val="0"/>
              </a:spcAft>
            </a:pPr>
            <a:r>
              <a:rPr lang="da-DK" sz="1800" b="0" i="0" u="none" strike="noStrike">
                <a:solidFill>
                  <a:srgbClr val="000000"/>
                </a:solidFill>
                <a:effectLst/>
                <a:latin typeface="Oswald" panose="00000500000000000000" pitchFamily="2" charset="0"/>
              </a:rPr>
              <a:t>[Asharov et al. STOC 2016]</a:t>
            </a:r>
            <a:endParaRPr lang="da-DK" b="0">
              <a:effectLst/>
            </a:endParaRPr>
          </a:p>
          <a:p>
            <a:br>
              <a:rPr lang="da-DK"/>
            </a:br>
            <a:endParaRPr lang="en-US"/>
          </a:p>
        </p:txBody>
      </p:sp>
      <p:sp>
        <p:nvSpPr>
          <p:cNvPr id="72" name="TextBox 71">
            <a:extLst>
              <a:ext uri="{FF2B5EF4-FFF2-40B4-BE49-F238E27FC236}">
                <a16:creationId xmlns:a16="http://schemas.microsoft.com/office/drawing/2014/main" id="{7A13DD43-B262-8F90-F2D6-3C23213E6177}"/>
              </a:ext>
            </a:extLst>
          </p:cNvPr>
          <p:cNvSpPr txBox="1"/>
          <p:nvPr/>
        </p:nvSpPr>
        <p:spPr>
          <a:xfrm>
            <a:off x="-119109" y="3304970"/>
            <a:ext cx="2122841" cy="830997"/>
          </a:xfrm>
          <a:prstGeom prst="rect">
            <a:avLst/>
          </a:prstGeom>
          <a:noFill/>
        </p:spPr>
        <p:txBody>
          <a:bodyPr wrap="square">
            <a:spAutoFit/>
          </a:bodyPr>
          <a:lstStyle/>
          <a:p>
            <a:pPr algn="ctr" rtl="0">
              <a:spcBef>
                <a:spcPts val="0"/>
              </a:spcBef>
              <a:spcAft>
                <a:spcPts val="0"/>
              </a:spcAft>
            </a:pPr>
            <a:br>
              <a:rPr lang="en-US" sz="1200" b="0">
                <a:effectLst/>
              </a:rPr>
            </a:br>
            <a:r>
              <a:rPr lang="en-US" sz="1200" b="0" i="0" u="none" strike="noStrike" err="1">
                <a:solidFill>
                  <a:srgbClr val="000000"/>
                </a:solidFill>
                <a:effectLst/>
                <a:latin typeface="Arial" panose="020B0604020202020204" pitchFamily="34" charset="0"/>
              </a:rPr>
              <a:t>binSize</a:t>
            </a:r>
            <a:r>
              <a:rPr lang="en-US" sz="1200" b="0" i="0" u="none" strike="noStrike">
                <a:solidFill>
                  <a:srgbClr val="000000"/>
                </a:solidFill>
                <a:effectLst/>
                <a:latin typeface="Arial" panose="020B0604020202020204" pitchFamily="34" charset="0"/>
              </a:rPr>
              <a:t> = 3logNloglogN</a:t>
            </a:r>
            <a:endParaRPr lang="en-US" sz="1200" b="0">
              <a:effectLst/>
            </a:endParaRPr>
          </a:p>
          <a:p>
            <a:br>
              <a:rPr lang="en-US" sz="1200"/>
            </a:br>
            <a:endParaRPr lang="en-US" sz="1200"/>
          </a:p>
        </p:txBody>
      </p:sp>
      <p:sp>
        <p:nvSpPr>
          <p:cNvPr id="73" name="Left Brace 72">
            <a:extLst>
              <a:ext uri="{FF2B5EF4-FFF2-40B4-BE49-F238E27FC236}">
                <a16:creationId xmlns:a16="http://schemas.microsoft.com/office/drawing/2014/main" id="{E6D1A095-4292-CE5B-CC62-18325CFE3A16}"/>
              </a:ext>
            </a:extLst>
          </p:cNvPr>
          <p:cNvSpPr/>
          <p:nvPr/>
        </p:nvSpPr>
        <p:spPr>
          <a:xfrm>
            <a:off x="1759532" y="2745215"/>
            <a:ext cx="263381" cy="186690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44CA3FA8-C3E3-B8F2-B750-462E2394D8F1}"/>
              </a:ext>
            </a:extLst>
          </p:cNvPr>
          <p:cNvSpPr txBox="1"/>
          <p:nvPr/>
        </p:nvSpPr>
        <p:spPr>
          <a:xfrm>
            <a:off x="1611798" y="5135193"/>
            <a:ext cx="4100278" cy="646331"/>
          </a:xfrm>
          <a:prstGeom prst="rect">
            <a:avLst/>
          </a:prstGeom>
          <a:noFill/>
        </p:spPr>
        <p:txBody>
          <a:bodyPr wrap="square">
            <a:spAutoFit/>
          </a:bodyPr>
          <a:lstStyle/>
          <a:p>
            <a:pPr algn="ctr" rtl="0">
              <a:spcBef>
                <a:spcPts val="0"/>
              </a:spcBef>
              <a:spcAft>
                <a:spcPts val="0"/>
              </a:spcAft>
            </a:pPr>
            <a:r>
              <a:rPr lang="en-US" sz="1200" b="0" i="0" u="none" strike="noStrike">
                <a:solidFill>
                  <a:srgbClr val="000000"/>
                </a:solidFill>
                <a:effectLst/>
                <a:latin typeface="Arial" panose="020B0604020202020204" pitchFamily="34" charset="0"/>
              </a:rPr>
              <a:t>#bins = N / </a:t>
            </a:r>
            <a:r>
              <a:rPr lang="en-US" sz="1200" b="0" i="0" u="none" strike="noStrike" err="1">
                <a:solidFill>
                  <a:srgbClr val="000000"/>
                </a:solidFill>
                <a:effectLst/>
                <a:latin typeface="Arial" panose="020B0604020202020204" pitchFamily="34" charset="0"/>
              </a:rPr>
              <a:t>logNloglogN</a:t>
            </a:r>
            <a:endParaRPr lang="en-US" sz="1200" b="0">
              <a:effectLst/>
            </a:endParaRPr>
          </a:p>
          <a:p>
            <a:br>
              <a:rPr lang="en-US" sz="1200"/>
            </a:br>
            <a:endParaRPr lang="en-US" sz="1200"/>
          </a:p>
        </p:txBody>
      </p:sp>
      <p:sp>
        <p:nvSpPr>
          <p:cNvPr id="77" name="Left Brace 76">
            <a:extLst>
              <a:ext uri="{FF2B5EF4-FFF2-40B4-BE49-F238E27FC236}">
                <a16:creationId xmlns:a16="http://schemas.microsoft.com/office/drawing/2014/main" id="{6038DBA6-F163-03E0-F551-5AD665EF083F}"/>
              </a:ext>
            </a:extLst>
          </p:cNvPr>
          <p:cNvSpPr/>
          <p:nvPr/>
        </p:nvSpPr>
        <p:spPr>
          <a:xfrm rot="16200000">
            <a:off x="3641336" y="3395905"/>
            <a:ext cx="285453" cy="337594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78" name="Table 77">
            <a:extLst>
              <a:ext uri="{FF2B5EF4-FFF2-40B4-BE49-F238E27FC236}">
                <a16:creationId xmlns:a16="http://schemas.microsoft.com/office/drawing/2014/main" id="{AE37E7E5-48C5-600B-6A2E-63E63E1B0A7D}"/>
              </a:ext>
            </a:extLst>
          </p:cNvPr>
          <p:cNvGraphicFramePr>
            <a:graphicFrameLocks noGrp="1"/>
          </p:cNvGraphicFramePr>
          <p:nvPr>
            <p:extLst>
              <p:ext uri="{D42A27DB-BD31-4B8C-83A1-F6EECF244321}">
                <p14:modId xmlns:p14="http://schemas.microsoft.com/office/powerpoint/2010/main" val="579173060"/>
              </p:ext>
            </p:extLst>
          </p:nvPr>
        </p:nvGraphicFramePr>
        <p:xfrm>
          <a:off x="2191988" y="5562472"/>
          <a:ext cx="8127999" cy="736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626193516"/>
                    </a:ext>
                  </a:extLst>
                </a:gridCol>
                <a:gridCol w="2709333">
                  <a:extLst>
                    <a:ext uri="{9D8B030D-6E8A-4147-A177-3AD203B41FA5}">
                      <a16:colId xmlns:a16="http://schemas.microsoft.com/office/drawing/2014/main" val="3501264148"/>
                    </a:ext>
                  </a:extLst>
                </a:gridCol>
                <a:gridCol w="2709333">
                  <a:extLst>
                    <a:ext uri="{9D8B030D-6E8A-4147-A177-3AD203B41FA5}">
                      <a16:colId xmlns:a16="http://schemas.microsoft.com/office/drawing/2014/main" val="3678100407"/>
                    </a:ext>
                  </a:extLst>
                </a:gridCol>
              </a:tblGrid>
              <a:tr h="0">
                <a:tc>
                  <a:txBody>
                    <a:bodyPr/>
                    <a:lstStyle/>
                    <a:p>
                      <a:pPr algn="ctr"/>
                      <a:r>
                        <a:rPr lang="en-US"/>
                        <a:t>Locality</a:t>
                      </a:r>
                    </a:p>
                  </a:txBody>
                  <a:tcPr/>
                </a:tc>
                <a:tc>
                  <a:txBody>
                    <a:bodyPr/>
                    <a:lstStyle/>
                    <a:p>
                      <a:pPr algn="ctr"/>
                      <a:r>
                        <a:rPr lang="en-US"/>
                        <a:t>Read-efficiency</a:t>
                      </a:r>
                    </a:p>
                  </a:txBody>
                  <a:tcPr/>
                </a:tc>
                <a:tc>
                  <a:txBody>
                    <a:bodyPr/>
                    <a:lstStyle/>
                    <a:p>
                      <a:pPr algn="ctr"/>
                      <a:r>
                        <a:rPr lang="en-US"/>
                        <a:t>Space</a:t>
                      </a:r>
                    </a:p>
                  </a:txBody>
                  <a:tcPr/>
                </a:tc>
                <a:extLst>
                  <a:ext uri="{0D108BD9-81ED-4DB2-BD59-A6C34878D82A}">
                    <a16:rowId xmlns:a16="http://schemas.microsoft.com/office/drawing/2014/main" val="1843373847"/>
                  </a:ext>
                </a:extLst>
              </a:tr>
              <a:tr h="370840">
                <a:tc>
                  <a:txBody>
                    <a:bodyPr/>
                    <a:lstStyle/>
                    <a:p>
                      <a:pPr algn="ctr"/>
                      <a:r>
                        <a:rPr lang="en-US"/>
                        <a:t>O(1)</a:t>
                      </a:r>
                    </a:p>
                  </a:txBody>
                  <a:tcPr/>
                </a:tc>
                <a:tc>
                  <a:txBody>
                    <a:bodyPr/>
                    <a:lstStyle/>
                    <a:p>
                      <a:pPr algn="ctr"/>
                      <a:r>
                        <a:rPr lang="en-US"/>
                        <a:t>O(</a:t>
                      </a:r>
                      <a:r>
                        <a:rPr lang="en-US" err="1"/>
                        <a:t>logNloglogN</a:t>
                      </a:r>
                      <a:r>
                        <a:rPr lang="en-US"/>
                        <a:t>)</a:t>
                      </a:r>
                    </a:p>
                  </a:txBody>
                  <a:tcPr/>
                </a:tc>
                <a:tc>
                  <a:txBody>
                    <a:bodyPr/>
                    <a:lstStyle/>
                    <a:p>
                      <a:pPr algn="ctr"/>
                      <a:r>
                        <a:rPr lang="en-US"/>
                        <a:t>O(N)</a:t>
                      </a:r>
                    </a:p>
                  </a:txBody>
                  <a:tcPr/>
                </a:tc>
                <a:extLst>
                  <a:ext uri="{0D108BD9-81ED-4DB2-BD59-A6C34878D82A}">
                    <a16:rowId xmlns:a16="http://schemas.microsoft.com/office/drawing/2014/main" val="4245259582"/>
                  </a:ext>
                </a:extLst>
              </a:tr>
            </a:tbl>
          </a:graphicData>
        </a:graphic>
      </p:graphicFrame>
      <p:sp>
        <p:nvSpPr>
          <p:cNvPr id="6" name="TextBox 5">
            <a:extLst>
              <a:ext uri="{FF2B5EF4-FFF2-40B4-BE49-F238E27FC236}">
                <a16:creationId xmlns:a16="http://schemas.microsoft.com/office/drawing/2014/main" id="{58F16DCB-2C83-6420-6875-C020115E7434}"/>
              </a:ext>
            </a:extLst>
          </p:cNvPr>
          <p:cNvSpPr txBox="1"/>
          <p:nvPr/>
        </p:nvSpPr>
        <p:spPr>
          <a:xfrm>
            <a:off x="3017584" y="946662"/>
            <a:ext cx="6821055" cy="1200329"/>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i="0" u="none" strike="noStrike">
                <a:solidFill>
                  <a:srgbClr val="000000"/>
                </a:solidFill>
                <a:effectLst/>
              </a:rPr>
              <a:t>Database is an array of </a:t>
            </a:r>
            <a:r>
              <a:rPr lang="en-US" b="1" i="0" u="none" strike="noStrike">
                <a:solidFill>
                  <a:schemeClr val="tx2">
                    <a:lumMod val="75000"/>
                    <a:lumOff val="25000"/>
                  </a:schemeClr>
                </a:solidFill>
                <a:effectLst/>
              </a:rPr>
              <a:t>bins</a:t>
            </a:r>
          </a:p>
          <a:p>
            <a:pPr marL="342900" indent="-342900" rtl="0" fontAlgn="base">
              <a:spcBef>
                <a:spcPts val="0"/>
              </a:spcBef>
              <a:spcAft>
                <a:spcPts val="0"/>
              </a:spcAft>
              <a:buFont typeface="+mj-lt"/>
              <a:buAutoNum type="arabicPeriod"/>
            </a:pPr>
            <a:r>
              <a:rPr lang="en-US">
                <a:solidFill>
                  <a:srgbClr val="000000"/>
                </a:solidFill>
              </a:rPr>
              <a:t>Entries for </a:t>
            </a:r>
            <a:r>
              <a:rPr lang="en-US" b="1">
                <a:solidFill>
                  <a:schemeClr val="tx2">
                    <a:lumMod val="75000"/>
                    <a:lumOff val="25000"/>
                  </a:schemeClr>
                </a:solidFill>
              </a:rPr>
              <a:t>same</a:t>
            </a:r>
            <a:r>
              <a:rPr lang="en-US">
                <a:solidFill>
                  <a:srgbClr val="000000"/>
                </a:solidFill>
              </a:rPr>
              <a:t> keyword stored in </a:t>
            </a:r>
            <a:r>
              <a:rPr lang="en-US" b="1">
                <a:solidFill>
                  <a:schemeClr val="tx2">
                    <a:lumMod val="75000"/>
                    <a:lumOff val="25000"/>
                  </a:schemeClr>
                </a:solidFill>
              </a:rPr>
              <a:t>adjacent</a:t>
            </a:r>
            <a:r>
              <a:rPr lang="en-US">
                <a:solidFill>
                  <a:srgbClr val="000000"/>
                </a:solidFill>
              </a:rPr>
              <a:t> bins</a:t>
            </a:r>
          </a:p>
          <a:p>
            <a:pPr marL="342900" indent="-342900" fontAlgn="base">
              <a:buFont typeface="+mj-lt"/>
              <a:buAutoNum type="arabicPeriod"/>
            </a:pPr>
            <a:r>
              <a:rPr lang="en-US">
                <a:solidFill>
                  <a:srgbClr val="000000"/>
                </a:solidFill>
              </a:rPr>
              <a:t>Adjacent bins are read with </a:t>
            </a:r>
            <a:r>
              <a:rPr lang="en-US" b="1">
                <a:solidFill>
                  <a:schemeClr val="tx2">
                    <a:lumMod val="75000"/>
                    <a:lumOff val="25000"/>
                  </a:schemeClr>
                </a:solidFill>
              </a:rPr>
              <a:t>locality 1</a:t>
            </a:r>
            <a:r>
              <a:rPr lang="en-US"/>
              <a:t>, during search</a:t>
            </a:r>
            <a:endParaRPr lang="en-US">
              <a:solidFill>
                <a:srgbClr val="000000"/>
              </a:solidFill>
            </a:endParaRPr>
          </a:p>
          <a:p>
            <a:pPr marL="342900" indent="-342900" rtl="0" fontAlgn="base">
              <a:spcBef>
                <a:spcPts val="0"/>
              </a:spcBef>
              <a:spcAft>
                <a:spcPts val="0"/>
              </a:spcAft>
              <a:buFont typeface="+mj-lt"/>
              <a:buAutoNum type="arabicPeriod"/>
            </a:pPr>
            <a:r>
              <a:rPr lang="en-US"/>
              <a:t>Bins are filled with </a:t>
            </a:r>
            <a:r>
              <a:rPr lang="en-US" b="1">
                <a:solidFill>
                  <a:schemeClr val="tx2">
                    <a:lumMod val="75000"/>
                    <a:lumOff val="25000"/>
                  </a:schemeClr>
                </a:solidFill>
              </a:rPr>
              <a:t>dummy</a:t>
            </a:r>
            <a:r>
              <a:rPr lang="en-US"/>
              <a:t> entries, if not full (gray entries)</a:t>
            </a:r>
          </a:p>
        </p:txBody>
      </p:sp>
      <p:sp>
        <p:nvSpPr>
          <p:cNvPr id="7" name="Oval 6">
            <a:extLst>
              <a:ext uri="{FF2B5EF4-FFF2-40B4-BE49-F238E27FC236}">
                <a16:creationId xmlns:a16="http://schemas.microsoft.com/office/drawing/2014/main" id="{7B642893-0FF1-E76E-AFB1-CED7ECB33EC5}"/>
              </a:ext>
            </a:extLst>
          </p:cNvPr>
          <p:cNvSpPr/>
          <p:nvPr/>
        </p:nvSpPr>
        <p:spPr>
          <a:xfrm>
            <a:off x="2454790" y="331904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475B00-08C5-8517-49B0-88059EE10392}"/>
              </a:ext>
            </a:extLst>
          </p:cNvPr>
          <p:cNvSpPr/>
          <p:nvPr/>
        </p:nvSpPr>
        <p:spPr>
          <a:xfrm>
            <a:off x="2459294" y="378194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8652CAF-A386-3115-EDE5-70FB36EF7555}"/>
              </a:ext>
            </a:extLst>
          </p:cNvPr>
          <p:cNvSpPr/>
          <p:nvPr/>
        </p:nvSpPr>
        <p:spPr>
          <a:xfrm>
            <a:off x="3664646" y="379373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360284-8622-D5DF-4CFA-457BFABF201E}"/>
              </a:ext>
            </a:extLst>
          </p:cNvPr>
          <p:cNvGrpSpPr/>
          <p:nvPr/>
        </p:nvGrpSpPr>
        <p:grpSpPr>
          <a:xfrm>
            <a:off x="7055514" y="2504042"/>
            <a:ext cx="3723792" cy="2523292"/>
            <a:chOff x="7055514" y="2504042"/>
            <a:chExt cx="3723792" cy="2523292"/>
          </a:xfrm>
        </p:grpSpPr>
        <p:grpSp>
          <p:nvGrpSpPr>
            <p:cNvPr id="12" name="Group 11">
              <a:extLst>
                <a:ext uri="{FF2B5EF4-FFF2-40B4-BE49-F238E27FC236}">
                  <a16:creationId xmlns:a16="http://schemas.microsoft.com/office/drawing/2014/main" id="{33D4CC2C-9491-C025-8255-9E780EC7B437}"/>
                </a:ext>
              </a:extLst>
            </p:cNvPr>
            <p:cNvGrpSpPr/>
            <p:nvPr/>
          </p:nvGrpSpPr>
          <p:grpSpPr>
            <a:xfrm>
              <a:off x="7055514" y="2504042"/>
              <a:ext cx="3723792" cy="2523292"/>
              <a:chOff x="7055514" y="2504042"/>
              <a:chExt cx="3723792" cy="2523292"/>
            </a:xfrm>
          </p:grpSpPr>
          <p:sp>
            <p:nvSpPr>
              <p:cNvPr id="11" name="Rectangle 10">
                <a:extLst>
                  <a:ext uri="{FF2B5EF4-FFF2-40B4-BE49-F238E27FC236}">
                    <a16:creationId xmlns:a16="http://schemas.microsoft.com/office/drawing/2014/main" id="{6A3E4E7A-575F-F55A-CE3B-3C1BD6D21C3A}"/>
                  </a:ext>
                </a:extLst>
              </p:cNvPr>
              <p:cNvSpPr/>
              <p:nvPr/>
            </p:nvSpPr>
            <p:spPr>
              <a:xfrm>
                <a:off x="7055514" y="2504042"/>
                <a:ext cx="3723792" cy="2523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ylinder 43">
                <a:extLst>
                  <a:ext uri="{FF2B5EF4-FFF2-40B4-BE49-F238E27FC236}">
                    <a16:creationId xmlns:a16="http://schemas.microsoft.com/office/drawing/2014/main" id="{7405DCFE-C5EB-473C-50D3-7E73BE645A74}"/>
                  </a:ext>
                </a:extLst>
              </p:cNvPr>
              <p:cNvSpPr/>
              <p:nvPr/>
            </p:nvSpPr>
            <p:spPr>
              <a:xfrm>
                <a:off x="7230588" y="2741996"/>
                <a:ext cx="914400" cy="19690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ylinder 44">
                <a:extLst>
                  <a:ext uri="{FF2B5EF4-FFF2-40B4-BE49-F238E27FC236}">
                    <a16:creationId xmlns:a16="http://schemas.microsoft.com/office/drawing/2014/main" id="{51D110CA-B49E-0CDF-F76C-33D53618BB91}"/>
                  </a:ext>
                </a:extLst>
              </p:cNvPr>
              <p:cNvSpPr/>
              <p:nvPr/>
            </p:nvSpPr>
            <p:spPr>
              <a:xfrm>
                <a:off x="8440260" y="2735960"/>
                <a:ext cx="914400" cy="1969015"/>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ylinder 45">
                <a:extLst>
                  <a:ext uri="{FF2B5EF4-FFF2-40B4-BE49-F238E27FC236}">
                    <a16:creationId xmlns:a16="http://schemas.microsoft.com/office/drawing/2014/main" id="{A02D97D6-4B5A-A26A-096E-F03F4415AF3A}"/>
                  </a:ext>
                </a:extLst>
              </p:cNvPr>
              <p:cNvSpPr/>
              <p:nvPr/>
            </p:nvSpPr>
            <p:spPr>
              <a:xfrm>
                <a:off x="9666064" y="2748380"/>
                <a:ext cx="914400" cy="19690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Turtle with solid fill">
                <a:extLst>
                  <a:ext uri="{FF2B5EF4-FFF2-40B4-BE49-F238E27FC236}">
                    <a16:creationId xmlns:a16="http://schemas.microsoft.com/office/drawing/2014/main" id="{6EA07099-9E75-5861-2034-C2C60B0A26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8541" y="4206240"/>
                <a:ext cx="362886" cy="320040"/>
              </a:xfrm>
              <a:prstGeom prst="rect">
                <a:avLst/>
              </a:prstGeom>
            </p:spPr>
          </p:pic>
          <p:pic>
            <p:nvPicPr>
              <p:cNvPr id="63" name="Graphic 62" descr="Rabbit with solid fill">
                <a:extLst>
                  <a:ext uri="{FF2B5EF4-FFF2-40B4-BE49-F238E27FC236}">
                    <a16:creationId xmlns:a16="http://schemas.microsoft.com/office/drawing/2014/main" id="{983ECC5F-2B9B-AADF-A060-A56D723270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41820" y="3668300"/>
                <a:ext cx="362887" cy="383976"/>
              </a:xfrm>
              <a:prstGeom prst="rect">
                <a:avLst/>
              </a:prstGeom>
            </p:spPr>
          </p:pic>
          <p:pic>
            <p:nvPicPr>
              <p:cNvPr id="65" name="Graphic 64" descr="Cat with solid fill">
                <a:extLst>
                  <a:ext uri="{FF2B5EF4-FFF2-40B4-BE49-F238E27FC236}">
                    <a16:creationId xmlns:a16="http://schemas.microsoft.com/office/drawing/2014/main" id="{88C6C9F1-3F3F-6816-C86A-369F49A8E5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9714" y="4191609"/>
                <a:ext cx="387730" cy="298773"/>
              </a:xfrm>
              <a:prstGeom prst="rect">
                <a:avLst/>
              </a:prstGeom>
            </p:spPr>
          </p:pic>
          <p:pic>
            <p:nvPicPr>
              <p:cNvPr id="66" name="Graphic 65" descr="Puppy with solid fill">
                <a:extLst>
                  <a:ext uri="{FF2B5EF4-FFF2-40B4-BE49-F238E27FC236}">
                    <a16:creationId xmlns:a16="http://schemas.microsoft.com/office/drawing/2014/main" id="{E1E37535-4E88-8137-4B24-C418F9FF79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4800" y="4175348"/>
                <a:ext cx="345320" cy="345320"/>
              </a:xfrm>
              <a:prstGeom prst="rect">
                <a:avLst/>
              </a:prstGeom>
            </p:spPr>
          </p:pic>
          <p:pic>
            <p:nvPicPr>
              <p:cNvPr id="67" name="Graphic 66" descr="Cat with solid fill">
                <a:extLst>
                  <a:ext uri="{FF2B5EF4-FFF2-40B4-BE49-F238E27FC236}">
                    <a16:creationId xmlns:a16="http://schemas.microsoft.com/office/drawing/2014/main" id="{410FAF42-5058-9E76-675D-6F7E46887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1594" y="3249283"/>
                <a:ext cx="387730" cy="298773"/>
              </a:xfrm>
              <a:prstGeom prst="rect">
                <a:avLst/>
              </a:prstGeom>
            </p:spPr>
          </p:pic>
          <p:pic>
            <p:nvPicPr>
              <p:cNvPr id="68" name="Graphic 67" descr="Puppy with solid fill">
                <a:extLst>
                  <a:ext uri="{FF2B5EF4-FFF2-40B4-BE49-F238E27FC236}">
                    <a16:creationId xmlns:a16="http://schemas.microsoft.com/office/drawing/2014/main" id="{ECBD31AE-1FB9-D81D-BBBE-B1BB0FF0D5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59387" y="3245998"/>
                <a:ext cx="345320" cy="345320"/>
              </a:xfrm>
              <a:prstGeom prst="rect">
                <a:avLst/>
              </a:prstGeom>
            </p:spPr>
          </p:pic>
        </p:grpSp>
        <p:sp>
          <p:nvSpPr>
            <p:cNvPr id="20" name="Oval 19">
              <a:extLst>
                <a:ext uri="{FF2B5EF4-FFF2-40B4-BE49-F238E27FC236}">
                  <a16:creationId xmlns:a16="http://schemas.microsoft.com/office/drawing/2014/main" id="{765942EE-4468-2DB2-4E2A-4B4256A0C7C4}"/>
                </a:ext>
              </a:extLst>
            </p:cNvPr>
            <p:cNvSpPr/>
            <p:nvPr/>
          </p:nvSpPr>
          <p:spPr>
            <a:xfrm>
              <a:off x="7532848" y="328445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145AEAB-F736-E899-3E58-79947FEFF958}"/>
                </a:ext>
              </a:extLst>
            </p:cNvPr>
            <p:cNvSpPr/>
            <p:nvPr/>
          </p:nvSpPr>
          <p:spPr>
            <a:xfrm>
              <a:off x="7537352" y="376681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0965645-37D7-1A4A-B37E-EB1AB80075F6}"/>
                </a:ext>
              </a:extLst>
            </p:cNvPr>
            <p:cNvSpPr/>
            <p:nvPr/>
          </p:nvSpPr>
          <p:spPr>
            <a:xfrm>
              <a:off x="8743527" y="375491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654888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707FB0-2F87-2C56-9392-C29E4209E2CD}"/>
              </a:ext>
            </a:extLst>
          </p:cNvPr>
          <p:cNvSpPr/>
          <p:nvPr/>
        </p:nvSpPr>
        <p:spPr>
          <a:xfrm>
            <a:off x="6788890" y="2226484"/>
            <a:ext cx="3365400" cy="24037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SDd[1C] violates Forward Privacy</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0" name="Cylinder 59">
            <a:extLst>
              <a:ext uri="{FF2B5EF4-FFF2-40B4-BE49-F238E27FC236}">
                <a16:creationId xmlns:a16="http://schemas.microsoft.com/office/drawing/2014/main" id="{646305D9-8223-0B08-F7BC-DDF8A68B5FA0}"/>
              </a:ext>
            </a:extLst>
          </p:cNvPr>
          <p:cNvSpPr/>
          <p:nvPr/>
        </p:nvSpPr>
        <p:spPr>
          <a:xfrm>
            <a:off x="1874486" y="1689994"/>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ylinder 52">
            <a:extLst>
              <a:ext uri="{FF2B5EF4-FFF2-40B4-BE49-F238E27FC236}">
                <a16:creationId xmlns:a16="http://schemas.microsoft.com/office/drawing/2014/main" id="{99187BDA-DCC5-4A3C-6AA6-94A83B5C575C}"/>
              </a:ext>
            </a:extLst>
          </p:cNvPr>
          <p:cNvSpPr/>
          <p:nvPr/>
        </p:nvSpPr>
        <p:spPr>
          <a:xfrm>
            <a:off x="2905461" y="1689994"/>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088907" y="4262985"/>
            <a:ext cx="320040" cy="320040"/>
          </a:xfrm>
          <a:prstGeom prst="rect">
            <a:avLst/>
          </a:prstGeom>
        </p:spPr>
      </p:pic>
      <p:sp>
        <p:nvSpPr>
          <p:cNvPr id="14" name="Cylinder 13">
            <a:extLst>
              <a:ext uri="{FF2B5EF4-FFF2-40B4-BE49-F238E27FC236}">
                <a16:creationId xmlns:a16="http://schemas.microsoft.com/office/drawing/2014/main" id="{6C128786-E4F1-ABC6-2141-C304C2168DAE}"/>
              </a:ext>
            </a:extLst>
          </p:cNvPr>
          <p:cNvSpPr/>
          <p:nvPr/>
        </p:nvSpPr>
        <p:spPr>
          <a:xfrm>
            <a:off x="695723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ylinder 14">
            <a:extLst>
              <a:ext uri="{FF2B5EF4-FFF2-40B4-BE49-F238E27FC236}">
                <a16:creationId xmlns:a16="http://schemas.microsoft.com/office/drawing/2014/main" id="{34F89A1A-918B-AA10-6322-715AA16EDA2A}"/>
              </a:ext>
            </a:extLst>
          </p:cNvPr>
          <p:cNvSpPr/>
          <p:nvPr/>
        </p:nvSpPr>
        <p:spPr>
          <a:xfrm>
            <a:off x="806055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id="{BE4F5BF6-72D5-9763-9946-6D7F81B39EFD}"/>
              </a:ext>
            </a:extLst>
          </p:cNvPr>
          <p:cNvSpPr/>
          <p:nvPr/>
        </p:nvSpPr>
        <p:spPr>
          <a:xfrm>
            <a:off x="9163879" y="2597556"/>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at with solid fill">
            <a:extLst>
              <a:ext uri="{FF2B5EF4-FFF2-40B4-BE49-F238E27FC236}">
                <a16:creationId xmlns:a16="http://schemas.microsoft.com/office/drawing/2014/main" id="{D9B9932F-B87D-6477-6322-FCA29E43748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24786" y="2441129"/>
            <a:ext cx="382075" cy="293811"/>
          </a:xfrm>
          <a:prstGeom prst="rect">
            <a:avLst/>
          </a:prstGeom>
        </p:spPr>
      </p:pic>
      <p:pic>
        <p:nvPicPr>
          <p:cNvPr id="20" name="Graphic 19" descr="Puppy with solid fill">
            <a:extLst>
              <a:ext uri="{FF2B5EF4-FFF2-40B4-BE49-F238E27FC236}">
                <a16:creationId xmlns:a16="http://schemas.microsoft.com/office/drawing/2014/main" id="{E5E7DF14-0737-9585-3225-56FC8414F6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2790" y="2013921"/>
            <a:ext cx="340284" cy="345320"/>
          </a:xfrm>
          <a:prstGeom prst="rect">
            <a:avLst/>
          </a:prstGeom>
        </p:spPr>
      </p:pic>
      <p:pic>
        <p:nvPicPr>
          <p:cNvPr id="23" name="Graphic 22" descr="Rabbit with solid fill">
            <a:extLst>
              <a:ext uri="{FF2B5EF4-FFF2-40B4-BE49-F238E27FC236}">
                <a16:creationId xmlns:a16="http://schemas.microsoft.com/office/drawing/2014/main" id="{709135DF-D33B-6504-8F92-84C7ABB0723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052810" y="2002061"/>
            <a:ext cx="329722" cy="383976"/>
          </a:xfrm>
          <a:prstGeom prst="rect">
            <a:avLst/>
          </a:prstGeom>
        </p:spPr>
      </p:pic>
      <p:pic>
        <p:nvPicPr>
          <p:cNvPr id="44" name="Graphic 43" descr="Turtle with solid fill">
            <a:extLst>
              <a:ext uri="{FF2B5EF4-FFF2-40B4-BE49-F238E27FC236}">
                <a16:creationId xmlns:a16="http://schemas.microsoft.com/office/drawing/2014/main" id="{8171977F-B2AD-91C6-9DE8-25266CDBE88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088907" y="2400802"/>
            <a:ext cx="320040" cy="320040"/>
          </a:xfrm>
          <a:prstGeom prst="rect">
            <a:avLst/>
          </a:prstGeom>
        </p:spPr>
      </p:pic>
      <p:pic>
        <p:nvPicPr>
          <p:cNvPr id="45" name="Graphic 44" descr="Cat with solid fill">
            <a:extLst>
              <a:ext uri="{FF2B5EF4-FFF2-40B4-BE49-F238E27FC236}">
                <a16:creationId xmlns:a16="http://schemas.microsoft.com/office/drawing/2014/main" id="{6D214F75-B3F3-FE82-D469-7DA2DE6D07E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48392" y="4276099"/>
            <a:ext cx="382075" cy="293811"/>
          </a:xfrm>
          <a:prstGeom prst="rect">
            <a:avLst/>
          </a:prstGeom>
        </p:spPr>
      </p:pic>
      <p:sp>
        <p:nvSpPr>
          <p:cNvPr id="48" name="TextBox 47">
            <a:extLst>
              <a:ext uri="{FF2B5EF4-FFF2-40B4-BE49-F238E27FC236}">
                <a16:creationId xmlns:a16="http://schemas.microsoft.com/office/drawing/2014/main" id="{630A0F92-063E-8438-0128-522C0A069390}"/>
              </a:ext>
            </a:extLst>
          </p:cNvPr>
          <p:cNvSpPr txBox="1"/>
          <p:nvPr/>
        </p:nvSpPr>
        <p:spPr>
          <a:xfrm>
            <a:off x="5723371" y="4753952"/>
            <a:ext cx="5592537" cy="707886"/>
          </a:xfrm>
          <a:prstGeom prst="rect">
            <a:avLst/>
          </a:prstGeom>
          <a:noFill/>
        </p:spPr>
        <p:txBody>
          <a:bodyPr wrap="square" rtlCol="0">
            <a:spAutoFit/>
          </a:bodyPr>
          <a:lstStyle/>
          <a:p>
            <a:r>
              <a:rPr lang="en-US" sz="2000"/>
              <a:t>    Server learns two entries are of same keyword</a:t>
            </a:r>
          </a:p>
          <a:p>
            <a:pPr algn="ctr"/>
            <a:r>
              <a:rPr lang="en-US" sz="2000" b="1">
                <a:solidFill>
                  <a:srgbClr val="FF0000"/>
                </a:solidFill>
              </a:rPr>
              <a:t>Violates Forward privacy</a:t>
            </a:r>
          </a:p>
        </p:txBody>
      </p:sp>
      <p:sp>
        <p:nvSpPr>
          <p:cNvPr id="52" name="Graphic 1111" descr="Lock with solid fill">
            <a:extLst>
              <a:ext uri="{FF2B5EF4-FFF2-40B4-BE49-F238E27FC236}">
                <a16:creationId xmlns:a16="http://schemas.microsoft.com/office/drawing/2014/main" id="{375567EC-6F45-B684-BB0F-BF7765027427}"/>
              </a:ext>
            </a:extLst>
          </p:cNvPr>
          <p:cNvSpPr/>
          <p:nvPr/>
        </p:nvSpPr>
        <p:spPr>
          <a:xfrm>
            <a:off x="9978669" y="2016486"/>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13" name="Rectangle: Rounded Corners 12">
            <a:extLst>
              <a:ext uri="{FF2B5EF4-FFF2-40B4-BE49-F238E27FC236}">
                <a16:creationId xmlns:a16="http://schemas.microsoft.com/office/drawing/2014/main" id="{E4E77AB1-F8B3-B7FD-C2D5-E229CD3A574D}"/>
              </a:ext>
            </a:extLst>
          </p:cNvPr>
          <p:cNvSpPr/>
          <p:nvPr/>
        </p:nvSpPr>
        <p:spPr>
          <a:xfrm>
            <a:off x="8176094" y="3795139"/>
            <a:ext cx="1696465" cy="488969"/>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7BC032FC-856C-86C1-259A-A23D342696B0}"/>
              </a:ext>
            </a:extLst>
          </p:cNvPr>
          <p:cNvSpPr/>
          <p:nvPr/>
        </p:nvSpPr>
        <p:spPr>
          <a:xfrm rot="13554089">
            <a:off x="8427761" y="4453462"/>
            <a:ext cx="703238" cy="98659"/>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47" name="Arrow: Right 46">
            <a:extLst>
              <a:ext uri="{FF2B5EF4-FFF2-40B4-BE49-F238E27FC236}">
                <a16:creationId xmlns:a16="http://schemas.microsoft.com/office/drawing/2014/main" id="{5EA934DE-87FB-0F14-9FEF-F5DDCB83D0B9}"/>
              </a:ext>
            </a:extLst>
          </p:cNvPr>
          <p:cNvSpPr/>
          <p:nvPr/>
        </p:nvSpPr>
        <p:spPr>
          <a:xfrm rot="18498209">
            <a:off x="9017965" y="4433799"/>
            <a:ext cx="703238" cy="98659"/>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18" name="TextBox 17">
            <a:extLst>
              <a:ext uri="{FF2B5EF4-FFF2-40B4-BE49-F238E27FC236}">
                <a16:creationId xmlns:a16="http://schemas.microsoft.com/office/drawing/2014/main" id="{F295F4B1-AEC2-85A5-4924-6B5B907445BA}"/>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19" name="TextBox 18">
            <a:extLst>
              <a:ext uri="{FF2B5EF4-FFF2-40B4-BE49-F238E27FC236}">
                <a16:creationId xmlns:a16="http://schemas.microsoft.com/office/drawing/2014/main" id="{9EF34C73-B61E-B21F-4D24-18EF00217C0A}"/>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21" name="TextBox 20">
            <a:extLst>
              <a:ext uri="{FF2B5EF4-FFF2-40B4-BE49-F238E27FC236}">
                <a16:creationId xmlns:a16="http://schemas.microsoft.com/office/drawing/2014/main" id="{D0751862-9E09-9C7F-56E5-7B132ACD60AC}"/>
              </a:ext>
            </a:extLst>
          </p:cNvPr>
          <p:cNvSpPr txBox="1"/>
          <p:nvPr/>
        </p:nvSpPr>
        <p:spPr>
          <a:xfrm>
            <a:off x="8220533" y="2210605"/>
            <a:ext cx="1020957" cy="338554"/>
          </a:xfrm>
          <a:prstGeom prst="rect">
            <a:avLst/>
          </a:prstGeom>
          <a:noFill/>
        </p:spPr>
        <p:txBody>
          <a:bodyPr wrap="square" rtlCol="0">
            <a:spAutoFit/>
          </a:bodyPr>
          <a:lstStyle/>
          <a:p>
            <a:r>
              <a:rPr lang="en-US" sz="1600"/>
              <a:t>NEW</a:t>
            </a:r>
            <a:r>
              <a:rPr lang="en-US" sz="1600" baseline="-25000"/>
              <a:t>i+1</a:t>
            </a:r>
          </a:p>
        </p:txBody>
      </p:sp>
      <p:sp>
        <p:nvSpPr>
          <p:cNvPr id="22" name="Isosceles Triangle 21">
            <a:extLst>
              <a:ext uri="{FF2B5EF4-FFF2-40B4-BE49-F238E27FC236}">
                <a16:creationId xmlns:a16="http://schemas.microsoft.com/office/drawing/2014/main" id="{2A124B8D-7ECD-F5C8-9553-527D0C46D7B2}"/>
              </a:ext>
            </a:extLst>
          </p:cNvPr>
          <p:cNvSpPr/>
          <p:nvPr/>
        </p:nvSpPr>
        <p:spPr>
          <a:xfrm>
            <a:off x="4688826" y="2601746"/>
            <a:ext cx="1584037" cy="935172"/>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err="1">
                <a:solidFill>
                  <a:schemeClr val="tx1"/>
                </a:solidFill>
              </a:rPr>
              <a:t>OMAP</a:t>
            </a:r>
            <a:r>
              <a:rPr lang="en-US" sz="1400" b="1" baseline="-25000" err="1">
                <a:solidFill>
                  <a:schemeClr val="tx1"/>
                </a:solidFill>
              </a:rPr>
              <a:t>i</a:t>
            </a:r>
            <a:endParaRPr lang="en-US" sz="1400" b="1" baseline="-25000">
              <a:solidFill>
                <a:schemeClr val="tx1"/>
              </a:solidFill>
            </a:endParaRPr>
          </a:p>
        </p:txBody>
      </p:sp>
      <p:sp>
        <p:nvSpPr>
          <p:cNvPr id="28" name="Oval 27">
            <a:extLst>
              <a:ext uri="{FF2B5EF4-FFF2-40B4-BE49-F238E27FC236}">
                <a16:creationId xmlns:a16="http://schemas.microsoft.com/office/drawing/2014/main" id="{5C8397D2-6520-1F6B-F60E-B01E5C986CC7}"/>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5111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51068 0.20996 " pathEditMode="relative" rAng="0" ptsTypes="AA">
                                      <p:cBhvr>
                                        <p:cTn id="6" dur="2000" fill="hold"/>
                                        <p:tgtEl>
                                          <p:spTgt spid="17"/>
                                        </p:tgtEl>
                                        <p:attrNameLst>
                                          <p:attrName>ppt_x</p:attrName>
                                          <p:attrName>ppt_y</p:attrName>
                                        </p:attrNameLst>
                                      </p:cBhvr>
                                      <p:rCtr x="25534" y="1048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1.04167E-6 2.59259E-6 L 0.42682 0.2706 " pathEditMode="relative" rAng="0" ptsTypes="AA">
                                      <p:cBhvr>
                                        <p:cTn id="9" dur="2000" fill="hold"/>
                                        <p:tgtEl>
                                          <p:spTgt spid="23"/>
                                        </p:tgtEl>
                                        <p:attrNameLst>
                                          <p:attrName>ppt_x</p:attrName>
                                          <p:attrName>ppt_y</p:attrName>
                                        </p:attrNameLst>
                                      </p:cBhvr>
                                      <p:rCtr x="21341" y="13519"/>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8.33333E-7 0 L 0.33945 0.19977 " pathEditMode="relative" rAng="0" ptsTypes="AA">
                                      <p:cBhvr>
                                        <p:cTn id="12" dur="2000" fill="hold"/>
                                        <p:tgtEl>
                                          <p:spTgt spid="20"/>
                                        </p:tgtEl>
                                        <p:attrNameLst>
                                          <p:attrName>ppt_x</p:attrName>
                                          <p:attrName>ppt_y</p:attrName>
                                        </p:attrNameLst>
                                      </p:cBhvr>
                                      <p:rCtr x="16966" y="9977"/>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3.75E-6 3.7037E-7 L 0.34297 0.08472 " pathEditMode="relative" rAng="0" ptsTypes="AA">
                                      <p:cBhvr>
                                        <p:cTn id="15" dur="2000" fill="hold"/>
                                        <p:tgtEl>
                                          <p:spTgt spid="44"/>
                                        </p:tgtEl>
                                        <p:attrNameLst>
                                          <p:attrName>ppt_x</p:attrName>
                                          <p:attrName>ppt_y</p:attrName>
                                        </p:attrNameLst>
                                      </p:cBhvr>
                                      <p:rCtr x="17148" y="4236"/>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3.75E-6 -0.00139 L 0.3155 -0.15972 L 0.6 -0.05718 " pathEditMode="relative" rAng="0" ptsTypes="AAA">
                                      <p:cBhvr>
                                        <p:cTn id="18" dur="2000" fill="hold"/>
                                        <p:tgtEl>
                                          <p:spTgt spid="45"/>
                                        </p:tgtEl>
                                        <p:attrNameLst>
                                          <p:attrName>ppt_x</p:attrName>
                                          <p:attrName>ppt_y</p:attrName>
                                        </p:attrNameLst>
                                      </p:cBhvr>
                                      <p:rCtr x="30000" y="-791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3" grpId="0" animBg="1"/>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BD7B0715-DDCC-4820-9856-86501C038B84}"/>
              </a:ext>
            </a:extLst>
          </p:cNvPr>
          <p:cNvGraphicFramePr>
            <a:graphicFrameLocks noGrp="1"/>
          </p:cNvGraphicFramePr>
          <p:nvPr>
            <p:extLst>
              <p:ext uri="{D42A27DB-BD31-4B8C-83A1-F6EECF244321}">
                <p14:modId xmlns:p14="http://schemas.microsoft.com/office/powerpoint/2010/main" val="797270174"/>
              </p:ext>
            </p:extLst>
          </p:nvPr>
        </p:nvGraphicFramePr>
        <p:xfrm>
          <a:off x="3613262" y="3429000"/>
          <a:ext cx="805912" cy="2926080"/>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886375049"/>
                    </a:ext>
                  </a:extLst>
                </a:gridCol>
                <a:gridCol w="402956">
                  <a:extLst>
                    <a:ext uri="{9D8B030D-6E8A-4147-A177-3AD203B41FA5}">
                      <a16:colId xmlns:a16="http://schemas.microsoft.com/office/drawing/2014/main" val="29179473"/>
                    </a:ext>
                  </a:extLst>
                </a:gridCol>
              </a:tblGrid>
              <a:tr h="194823">
                <a:tc gridSpan="2">
                  <a:txBody>
                    <a:bodyPr/>
                    <a:lstStyle/>
                    <a:p>
                      <a:r>
                        <a:rPr lang="en-US">
                          <a:solidFill>
                            <a:schemeClr val="tx1"/>
                          </a:solidFill>
                        </a:rPr>
                        <a:t>Index</a:t>
                      </a:r>
                    </a:p>
                  </a:txBody>
                  <a:tcPr>
                    <a:solidFill>
                      <a:schemeClr val="bg2"/>
                    </a:solidFill>
                  </a:tcPr>
                </a:tc>
                <a:tc hMerge="1">
                  <a:txBody>
                    <a:bodyPr/>
                    <a:lstStyle/>
                    <a:p>
                      <a:endParaRPr lang="en-US"/>
                    </a:p>
                  </a:txBody>
                  <a:tcPr/>
                </a:tc>
                <a:extLst>
                  <a:ext uri="{0D108BD9-81ED-4DB2-BD59-A6C34878D82A}">
                    <a16:rowId xmlns:a16="http://schemas.microsoft.com/office/drawing/2014/main" val="2456013961"/>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F1</a:t>
                      </a:r>
                    </a:p>
                  </a:txBody>
                  <a:tcPr>
                    <a:solidFill>
                      <a:schemeClr val="bg2"/>
                    </a:solidFill>
                  </a:tcPr>
                </a:tc>
                <a:extLst>
                  <a:ext uri="{0D108BD9-81ED-4DB2-BD59-A6C34878D82A}">
                    <a16:rowId xmlns:a16="http://schemas.microsoft.com/office/drawing/2014/main" val="3850171925"/>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4130563207"/>
                  </a:ext>
                </a:extLst>
              </a:tr>
              <a:tr h="194823">
                <a:tc>
                  <a:txBody>
                    <a:bodyPr/>
                    <a:lstStyle/>
                    <a:p>
                      <a:endParaRPr lang="en-US">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F2</a:t>
                      </a:r>
                    </a:p>
                  </a:txBody>
                  <a:tcPr>
                    <a:solidFill>
                      <a:schemeClr val="bg2"/>
                    </a:solidFill>
                  </a:tcPr>
                </a:tc>
                <a:extLst>
                  <a:ext uri="{0D108BD9-81ED-4DB2-BD59-A6C34878D82A}">
                    <a16:rowId xmlns:a16="http://schemas.microsoft.com/office/drawing/2014/main" val="1462075853"/>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F1</a:t>
                      </a:r>
                    </a:p>
                  </a:txBody>
                  <a:tcPr>
                    <a:solidFill>
                      <a:schemeClr val="bg2"/>
                    </a:solidFill>
                  </a:tcPr>
                </a:tc>
                <a:extLst>
                  <a:ext uri="{0D108BD9-81ED-4DB2-BD59-A6C34878D82A}">
                    <a16:rowId xmlns:a16="http://schemas.microsoft.com/office/drawing/2014/main" val="3149499454"/>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349017379"/>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40641992"/>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F2</a:t>
                      </a:r>
                    </a:p>
                  </a:txBody>
                  <a:tcPr>
                    <a:solidFill>
                      <a:schemeClr val="bg2"/>
                    </a:solidFill>
                  </a:tcPr>
                </a:tc>
                <a:extLst>
                  <a:ext uri="{0D108BD9-81ED-4DB2-BD59-A6C34878D82A}">
                    <a16:rowId xmlns:a16="http://schemas.microsoft.com/office/drawing/2014/main" val="3059187399"/>
                  </a:ext>
                </a:extLst>
              </a:tr>
            </a:tbl>
          </a:graphicData>
        </a:graphic>
      </p:graphicFrame>
      <p:sp>
        <p:nvSpPr>
          <p:cNvPr id="3" name="Title 1">
            <a:extLst>
              <a:ext uri="{FF2B5EF4-FFF2-40B4-BE49-F238E27FC236}">
                <a16:creationId xmlns:a16="http://schemas.microsoft.com/office/drawing/2014/main" id="{CE56E9C7-0FE4-1AB8-DF3B-CF164D7C65D3}"/>
              </a:ext>
            </a:extLst>
          </p:cNvPr>
          <p:cNvSpPr txBox="1">
            <a:spLocks/>
          </p:cNvSpPr>
          <p:nvPr/>
        </p:nvSpPr>
        <p:spPr>
          <a:xfrm>
            <a:off x="546368" y="150332"/>
            <a:ext cx="10515600"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a:t>Searchable Encryption (SE): How it works ?</a:t>
            </a:r>
          </a:p>
        </p:txBody>
      </p:sp>
      <p:sp>
        <p:nvSpPr>
          <p:cNvPr id="9" name="Arrow: Right 8">
            <a:extLst>
              <a:ext uri="{FF2B5EF4-FFF2-40B4-BE49-F238E27FC236}">
                <a16:creationId xmlns:a16="http://schemas.microsoft.com/office/drawing/2014/main" id="{F3395B48-D54A-6250-AACB-37BFCFE866CF}"/>
              </a:ext>
            </a:extLst>
          </p:cNvPr>
          <p:cNvSpPr/>
          <p:nvPr/>
        </p:nvSpPr>
        <p:spPr>
          <a:xfrm>
            <a:off x="3735671" y="2606534"/>
            <a:ext cx="2387790" cy="10656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grpSp>
        <p:nvGrpSpPr>
          <p:cNvPr id="1037" name="Group 1036">
            <a:extLst>
              <a:ext uri="{FF2B5EF4-FFF2-40B4-BE49-F238E27FC236}">
                <a16:creationId xmlns:a16="http://schemas.microsoft.com/office/drawing/2014/main" id="{CAFB6C0D-95AC-946C-8698-0BB58D807D25}"/>
              </a:ext>
            </a:extLst>
          </p:cNvPr>
          <p:cNvGrpSpPr/>
          <p:nvPr/>
        </p:nvGrpSpPr>
        <p:grpSpPr>
          <a:xfrm>
            <a:off x="1136190" y="963659"/>
            <a:ext cx="1004198" cy="2328569"/>
            <a:chOff x="1136189" y="963658"/>
            <a:chExt cx="1495363" cy="3475531"/>
          </a:xfrm>
        </p:grpSpPr>
        <p:grpSp>
          <p:nvGrpSpPr>
            <p:cNvPr id="1048" name="Group 1047">
              <a:extLst>
                <a:ext uri="{FF2B5EF4-FFF2-40B4-BE49-F238E27FC236}">
                  <a16:creationId xmlns:a16="http://schemas.microsoft.com/office/drawing/2014/main" id="{9B837261-1F39-F9F7-4493-469E88A4398F}"/>
                </a:ext>
              </a:extLst>
            </p:cNvPr>
            <p:cNvGrpSpPr/>
            <p:nvPr/>
          </p:nvGrpSpPr>
          <p:grpSpPr>
            <a:xfrm>
              <a:off x="1181030" y="1123925"/>
              <a:ext cx="1235284" cy="1570950"/>
              <a:chOff x="1145416" y="814767"/>
              <a:chExt cx="1235284" cy="1570950"/>
            </a:xfrm>
          </p:grpSpPr>
          <p:sp>
            <p:nvSpPr>
              <p:cNvPr id="1038" name="Rectangle: Folded Corner 1037">
                <a:extLst>
                  <a:ext uri="{FF2B5EF4-FFF2-40B4-BE49-F238E27FC236}">
                    <a16:creationId xmlns:a16="http://schemas.microsoft.com/office/drawing/2014/main" id="{5B10FE0E-5F0B-F461-E0F7-88F77BD23558}"/>
                  </a:ext>
                </a:extLst>
              </p:cNvPr>
              <p:cNvSpPr/>
              <p:nvPr/>
            </p:nvSpPr>
            <p:spPr>
              <a:xfrm rot="10800000">
                <a:off x="1145416" y="814767"/>
                <a:ext cx="1235284" cy="157095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Graphic 16" descr="Cat with solid fill">
                <a:extLst>
                  <a:ext uri="{FF2B5EF4-FFF2-40B4-BE49-F238E27FC236}">
                    <a16:creationId xmlns:a16="http://schemas.microsoft.com/office/drawing/2014/main" id="{709A6090-1D0B-69A9-AD14-B78424A9AF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8390" y="1231648"/>
                <a:ext cx="640092" cy="493236"/>
              </a:xfrm>
              <a:prstGeom prst="rect">
                <a:avLst/>
              </a:prstGeom>
            </p:spPr>
          </p:pic>
          <p:pic>
            <p:nvPicPr>
              <p:cNvPr id="20" name="Graphic 19" descr="Puppy with solid fill">
                <a:extLst>
                  <a:ext uri="{FF2B5EF4-FFF2-40B4-BE49-F238E27FC236}">
                    <a16:creationId xmlns:a16="http://schemas.microsoft.com/office/drawing/2014/main" id="{43534314-6B75-8047-6C28-0572F11A64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89251" y="1729566"/>
                <a:ext cx="629385" cy="629384"/>
              </a:xfrm>
              <a:prstGeom prst="rect">
                <a:avLst/>
              </a:prstGeom>
            </p:spPr>
          </p:pic>
        </p:grpSp>
        <p:grpSp>
          <p:nvGrpSpPr>
            <p:cNvPr id="1050" name="Group 1049">
              <a:extLst>
                <a:ext uri="{FF2B5EF4-FFF2-40B4-BE49-F238E27FC236}">
                  <a16:creationId xmlns:a16="http://schemas.microsoft.com/office/drawing/2014/main" id="{0D5D23AF-6AD0-9AF0-B98D-4E539E4DA1DC}"/>
                </a:ext>
              </a:extLst>
            </p:cNvPr>
            <p:cNvGrpSpPr/>
            <p:nvPr/>
          </p:nvGrpSpPr>
          <p:grpSpPr>
            <a:xfrm>
              <a:off x="1136189" y="2933878"/>
              <a:ext cx="1250644" cy="1505311"/>
              <a:chOff x="1100575" y="2624720"/>
              <a:chExt cx="1250644" cy="1505311"/>
            </a:xfrm>
          </p:grpSpPr>
          <p:sp>
            <p:nvSpPr>
              <p:cNvPr id="1030" name="Rectangle: Folded Corner 1029">
                <a:extLst>
                  <a:ext uri="{FF2B5EF4-FFF2-40B4-BE49-F238E27FC236}">
                    <a16:creationId xmlns:a16="http://schemas.microsoft.com/office/drawing/2014/main" id="{F6897252-62DB-4D94-07C6-1A2872D3C8AE}"/>
                  </a:ext>
                </a:extLst>
              </p:cNvPr>
              <p:cNvSpPr/>
              <p:nvPr/>
            </p:nvSpPr>
            <p:spPr>
              <a:xfrm rot="10800000">
                <a:off x="1100575" y="2624720"/>
                <a:ext cx="1250644"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Graphic 23" descr="Turtle with solid fill">
                <a:extLst>
                  <a:ext uri="{FF2B5EF4-FFF2-40B4-BE49-F238E27FC236}">
                    <a16:creationId xmlns:a16="http://schemas.microsoft.com/office/drawing/2014/main" id="{85EAF3D5-6E28-428E-387F-A6A15DC40D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3035" y="2981409"/>
                <a:ext cx="590606" cy="590607"/>
              </a:xfrm>
              <a:prstGeom prst="rect">
                <a:avLst/>
              </a:prstGeom>
            </p:spPr>
          </p:pic>
        </p:grpSp>
        <p:sp>
          <p:nvSpPr>
            <p:cNvPr id="1053" name="TextBox 1052">
              <a:extLst>
                <a:ext uri="{FF2B5EF4-FFF2-40B4-BE49-F238E27FC236}">
                  <a16:creationId xmlns:a16="http://schemas.microsoft.com/office/drawing/2014/main" id="{7A399AE9-C6C9-2F29-8A73-ED922955BD49}"/>
                </a:ext>
              </a:extLst>
            </p:cNvPr>
            <p:cNvSpPr txBox="1"/>
            <p:nvPr/>
          </p:nvSpPr>
          <p:spPr>
            <a:xfrm>
              <a:off x="1561366" y="1103512"/>
              <a:ext cx="640092" cy="505312"/>
            </a:xfrm>
            <a:prstGeom prst="rect">
              <a:avLst/>
            </a:prstGeom>
            <a:noFill/>
          </p:spPr>
          <p:txBody>
            <a:bodyPr wrap="square" rtlCol="0">
              <a:spAutoFit/>
            </a:bodyPr>
            <a:lstStyle/>
            <a:p>
              <a:r>
                <a:rPr lang="en-US" sz="1600"/>
                <a:t>F1</a:t>
              </a:r>
            </a:p>
          </p:txBody>
        </p:sp>
        <p:sp>
          <p:nvSpPr>
            <p:cNvPr id="1054" name="TextBox 1053">
              <a:extLst>
                <a:ext uri="{FF2B5EF4-FFF2-40B4-BE49-F238E27FC236}">
                  <a16:creationId xmlns:a16="http://schemas.microsoft.com/office/drawing/2014/main" id="{D0D6E9E5-3B0B-9035-27C8-D8E28BF13981}"/>
                </a:ext>
              </a:extLst>
            </p:cNvPr>
            <p:cNvSpPr txBox="1"/>
            <p:nvPr/>
          </p:nvSpPr>
          <p:spPr>
            <a:xfrm>
              <a:off x="1477957" y="2925293"/>
              <a:ext cx="640092" cy="505312"/>
            </a:xfrm>
            <a:prstGeom prst="rect">
              <a:avLst/>
            </a:prstGeom>
            <a:noFill/>
          </p:spPr>
          <p:txBody>
            <a:bodyPr wrap="square" rtlCol="0">
              <a:spAutoFit/>
            </a:bodyPr>
            <a:lstStyle/>
            <a:p>
              <a:r>
                <a:rPr lang="en-US" sz="1600"/>
                <a:t>F2</a:t>
              </a:r>
            </a:p>
          </p:txBody>
        </p:sp>
        <p:pic>
          <p:nvPicPr>
            <p:cNvPr id="12" name="Graphic 11" descr="Rabbit with solid fill">
              <a:extLst>
                <a:ext uri="{FF2B5EF4-FFF2-40B4-BE49-F238E27FC236}">
                  <a16:creationId xmlns:a16="http://schemas.microsoft.com/office/drawing/2014/main" id="{545A5149-7549-C3BB-60BF-03D17175B5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63643" y="3819296"/>
              <a:ext cx="590606" cy="590606"/>
            </a:xfrm>
            <a:prstGeom prst="rect">
              <a:avLst/>
            </a:prstGeom>
          </p:spPr>
        </p:pic>
        <p:sp>
          <p:nvSpPr>
            <p:cNvPr id="1032" name="Graphic 1111" descr="Lock with solid fill">
              <a:extLst>
                <a:ext uri="{FF2B5EF4-FFF2-40B4-BE49-F238E27FC236}">
                  <a16:creationId xmlns:a16="http://schemas.microsoft.com/office/drawing/2014/main" id="{E92633D5-6813-F75E-FF4B-FA121F22CFB6}"/>
                </a:ext>
              </a:extLst>
            </p:cNvPr>
            <p:cNvSpPr/>
            <p:nvPr/>
          </p:nvSpPr>
          <p:spPr>
            <a:xfrm>
              <a:off x="2201076" y="963658"/>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1033" name="Graphic 1111" descr="Lock with solid fill">
              <a:extLst>
                <a:ext uri="{FF2B5EF4-FFF2-40B4-BE49-F238E27FC236}">
                  <a16:creationId xmlns:a16="http://schemas.microsoft.com/office/drawing/2014/main" id="{24B6396D-32F7-53CB-F9B4-3113265BC0AF}"/>
                </a:ext>
              </a:extLst>
            </p:cNvPr>
            <p:cNvSpPr/>
            <p:nvPr/>
          </p:nvSpPr>
          <p:spPr>
            <a:xfrm>
              <a:off x="2164948" y="2769469"/>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7A6AE545-2088-EAE3-67ED-2EF62015903E}"/>
              </a:ext>
            </a:extLst>
          </p:cNvPr>
          <p:cNvGrpSpPr/>
          <p:nvPr/>
        </p:nvGrpSpPr>
        <p:grpSpPr>
          <a:xfrm>
            <a:off x="3648648" y="3169982"/>
            <a:ext cx="1023531" cy="3131538"/>
            <a:chOff x="8577836" y="2656087"/>
            <a:chExt cx="1023531" cy="3131538"/>
          </a:xfrm>
        </p:grpSpPr>
        <p:sp>
          <p:nvSpPr>
            <p:cNvPr id="1043" name="Graphic 1111" descr="Lock with solid fill">
              <a:extLst>
                <a:ext uri="{FF2B5EF4-FFF2-40B4-BE49-F238E27FC236}">
                  <a16:creationId xmlns:a16="http://schemas.microsoft.com/office/drawing/2014/main" id="{702A53E5-23F9-3B5D-771B-74017AE9ADB9}"/>
                </a:ext>
              </a:extLst>
            </p:cNvPr>
            <p:cNvSpPr/>
            <p:nvPr/>
          </p:nvSpPr>
          <p:spPr>
            <a:xfrm>
              <a:off x="9264772" y="2656087"/>
              <a:ext cx="336595" cy="44499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nvGrpSpPr>
            <p:cNvPr id="1061" name="Group 1060">
              <a:extLst>
                <a:ext uri="{FF2B5EF4-FFF2-40B4-BE49-F238E27FC236}">
                  <a16:creationId xmlns:a16="http://schemas.microsoft.com/office/drawing/2014/main" id="{62A94FD9-EA59-EC47-C5C2-BA1BC9BB712E}"/>
                </a:ext>
              </a:extLst>
            </p:cNvPr>
            <p:cNvGrpSpPr/>
            <p:nvPr/>
          </p:nvGrpSpPr>
          <p:grpSpPr>
            <a:xfrm>
              <a:off x="8577836" y="3349240"/>
              <a:ext cx="345320" cy="2438385"/>
              <a:chOff x="8577836" y="3349240"/>
              <a:chExt cx="345320" cy="2438385"/>
            </a:xfrm>
          </p:grpSpPr>
          <p:pic>
            <p:nvPicPr>
              <p:cNvPr id="1047" name="Graphic 1046" descr="Turtle with solid fill">
                <a:extLst>
                  <a:ext uri="{FF2B5EF4-FFF2-40B4-BE49-F238E27FC236}">
                    <a16:creationId xmlns:a16="http://schemas.microsoft.com/office/drawing/2014/main" id="{F09EAEEE-A69C-398E-D1D7-50AD1E023E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77836" y="4031359"/>
                <a:ext cx="320040" cy="320040"/>
              </a:xfrm>
              <a:prstGeom prst="rect">
                <a:avLst/>
              </a:prstGeom>
            </p:spPr>
          </p:pic>
          <p:pic>
            <p:nvPicPr>
              <p:cNvPr id="1051" name="Graphic 1050" descr="Puppy with solid fill">
                <a:extLst>
                  <a:ext uri="{FF2B5EF4-FFF2-40B4-BE49-F238E27FC236}">
                    <a16:creationId xmlns:a16="http://schemas.microsoft.com/office/drawing/2014/main" id="{A13C7C6F-2A9D-9C4C-E7E8-9943E7B81D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7836" y="4378145"/>
                <a:ext cx="345320" cy="345320"/>
              </a:xfrm>
              <a:prstGeom prst="rect">
                <a:avLst/>
              </a:prstGeom>
            </p:spPr>
          </p:pic>
          <p:pic>
            <p:nvPicPr>
              <p:cNvPr id="1057" name="Graphic 1056" descr="Rabbit with solid fill">
                <a:extLst>
                  <a:ext uri="{FF2B5EF4-FFF2-40B4-BE49-F238E27FC236}">
                    <a16:creationId xmlns:a16="http://schemas.microsoft.com/office/drawing/2014/main" id="{8A67A57B-51CA-40B5-F040-5ED4972F6C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77836" y="5476673"/>
                <a:ext cx="310952" cy="310952"/>
              </a:xfrm>
              <a:prstGeom prst="rect">
                <a:avLst/>
              </a:prstGeom>
            </p:spPr>
          </p:pic>
          <p:sp>
            <p:nvSpPr>
              <p:cNvPr id="18" name="Graphic 1043" descr="Cat with solid fill">
                <a:extLst>
                  <a:ext uri="{FF2B5EF4-FFF2-40B4-BE49-F238E27FC236}">
                    <a16:creationId xmlns:a16="http://schemas.microsoft.com/office/drawing/2014/main" id="{E6F10BF8-91F3-2687-9E94-3C602159FD82}"/>
                  </a:ext>
                </a:extLst>
              </p:cNvPr>
              <p:cNvSpPr/>
              <p:nvPr/>
            </p:nvSpPr>
            <p:spPr>
              <a:xfrm>
                <a:off x="8612651" y="3349240"/>
                <a:ext cx="246370" cy="250799"/>
              </a:xfrm>
              <a:custGeom>
                <a:avLst/>
                <a:gdLst>
                  <a:gd name="connsiteX0" fmla="*/ 243947 w 246370"/>
                  <a:gd name="connsiteY0" fmla="*/ 52240 h 250799"/>
                  <a:gd name="connsiteX1" fmla="*/ 210020 w 246370"/>
                  <a:gd name="connsiteY1" fmla="*/ 14270 h 250799"/>
                  <a:gd name="connsiteX2" fmla="*/ 210020 w 246370"/>
                  <a:gd name="connsiteY2" fmla="*/ 3066 h 250799"/>
                  <a:gd name="connsiteX3" fmla="*/ 203154 w 246370"/>
                  <a:gd name="connsiteY3" fmla="*/ 888 h 250799"/>
                  <a:gd name="connsiteX4" fmla="*/ 147418 w 246370"/>
                  <a:gd name="connsiteY4" fmla="*/ 41036 h 250799"/>
                  <a:gd name="connsiteX5" fmla="*/ 137321 w 246370"/>
                  <a:gd name="connsiteY5" fmla="*/ 59086 h 250799"/>
                  <a:gd name="connsiteX6" fmla="*/ 137321 w 246370"/>
                  <a:gd name="connsiteY6" fmla="*/ 60954 h 250799"/>
                  <a:gd name="connsiteX7" fmla="*/ 44427 w 246370"/>
                  <a:gd name="connsiteY7" fmla="*/ 182330 h 250799"/>
                  <a:gd name="connsiteX8" fmla="*/ 47255 w 246370"/>
                  <a:gd name="connsiteY8" fmla="*/ 211274 h 250799"/>
                  <a:gd name="connsiteX9" fmla="*/ 44427 w 246370"/>
                  <a:gd name="connsiteY9" fmla="*/ 209407 h 250799"/>
                  <a:gd name="connsiteX10" fmla="*/ 24233 w 246370"/>
                  <a:gd name="connsiteY10" fmla="*/ 154320 h 250799"/>
                  <a:gd name="connsiteX11" fmla="*/ 38773 w 246370"/>
                  <a:gd name="connsiteY11" fmla="*/ 119775 h 250799"/>
                  <a:gd name="connsiteX12" fmla="*/ 40792 w 246370"/>
                  <a:gd name="connsiteY12" fmla="*/ 63755 h 250799"/>
                  <a:gd name="connsiteX13" fmla="*/ 23829 w 246370"/>
                  <a:gd name="connsiteY13" fmla="*/ 63755 h 250799"/>
                  <a:gd name="connsiteX14" fmla="*/ 23829 w 246370"/>
                  <a:gd name="connsiteY14" fmla="*/ 76826 h 250799"/>
                  <a:gd name="connsiteX15" fmla="*/ 17367 w 246370"/>
                  <a:gd name="connsiteY15" fmla="*/ 111372 h 250799"/>
                  <a:gd name="connsiteX16" fmla="*/ 0 w 246370"/>
                  <a:gd name="connsiteY16" fmla="*/ 154320 h 250799"/>
                  <a:gd name="connsiteX17" fmla="*/ 28272 w 246370"/>
                  <a:gd name="connsiteY17" fmla="*/ 223412 h 250799"/>
                  <a:gd name="connsiteX18" fmla="*/ 55736 w 246370"/>
                  <a:gd name="connsiteY18" fmla="*/ 234616 h 250799"/>
                  <a:gd name="connsiteX19" fmla="*/ 76738 w 246370"/>
                  <a:gd name="connsiteY19" fmla="*/ 250799 h 250799"/>
                  <a:gd name="connsiteX20" fmla="*/ 125204 w 246370"/>
                  <a:gd name="connsiteY20" fmla="*/ 250799 h 250799"/>
                  <a:gd name="connsiteX21" fmla="*/ 137321 w 246370"/>
                  <a:gd name="connsiteY21" fmla="*/ 241462 h 250799"/>
                  <a:gd name="connsiteX22" fmla="*/ 126820 w 246370"/>
                  <a:gd name="connsiteY22" fmla="*/ 232126 h 250799"/>
                  <a:gd name="connsiteX23" fmla="*/ 113088 w 246370"/>
                  <a:gd name="connsiteY23" fmla="*/ 232126 h 250799"/>
                  <a:gd name="connsiteX24" fmla="*/ 141360 w 246370"/>
                  <a:gd name="connsiteY24" fmla="*/ 188555 h 250799"/>
                  <a:gd name="connsiteX25" fmla="*/ 118338 w 246370"/>
                  <a:gd name="connsiteY25" fmla="*/ 152142 h 250799"/>
                  <a:gd name="connsiteX26" fmla="*/ 115915 w 246370"/>
                  <a:gd name="connsiteY26" fmla="*/ 145917 h 250799"/>
                  <a:gd name="connsiteX27" fmla="*/ 123993 w 246370"/>
                  <a:gd name="connsiteY27" fmla="*/ 144050 h 250799"/>
                  <a:gd name="connsiteX28" fmla="*/ 153476 w 246370"/>
                  <a:gd name="connsiteY28" fmla="*/ 188555 h 250799"/>
                  <a:gd name="connsiteX29" fmla="*/ 145399 w 246370"/>
                  <a:gd name="connsiteY29" fmla="*/ 218121 h 250799"/>
                  <a:gd name="connsiteX30" fmla="*/ 145399 w 246370"/>
                  <a:gd name="connsiteY30" fmla="*/ 241462 h 250799"/>
                  <a:gd name="connsiteX31" fmla="*/ 157515 w 246370"/>
                  <a:gd name="connsiteY31" fmla="*/ 250799 h 250799"/>
                  <a:gd name="connsiteX32" fmla="*/ 169632 w 246370"/>
                  <a:gd name="connsiteY32" fmla="*/ 241462 h 250799"/>
                  <a:gd name="connsiteX33" fmla="*/ 169632 w 246370"/>
                  <a:gd name="connsiteY33" fmla="*/ 212830 h 250799"/>
                  <a:gd name="connsiteX34" fmla="*/ 177710 w 246370"/>
                  <a:gd name="connsiteY34" fmla="*/ 204427 h 250799"/>
                  <a:gd name="connsiteX35" fmla="*/ 177710 w 246370"/>
                  <a:gd name="connsiteY35" fmla="*/ 241462 h 250799"/>
                  <a:gd name="connsiteX36" fmla="*/ 189826 w 246370"/>
                  <a:gd name="connsiteY36" fmla="*/ 250799 h 250799"/>
                  <a:gd name="connsiteX37" fmla="*/ 201943 w 246370"/>
                  <a:gd name="connsiteY37" fmla="*/ 241462 h 250799"/>
                  <a:gd name="connsiteX38" fmla="*/ 201943 w 246370"/>
                  <a:gd name="connsiteY38" fmla="*/ 158677 h 250799"/>
                  <a:gd name="connsiteX39" fmla="*/ 205982 w 246370"/>
                  <a:gd name="connsiteY39" fmla="*/ 135647 h 250799"/>
                  <a:gd name="connsiteX40" fmla="*/ 197904 w 246370"/>
                  <a:gd name="connsiteY40" fmla="*/ 95188 h 250799"/>
                  <a:gd name="connsiteX41" fmla="*/ 214059 w 246370"/>
                  <a:gd name="connsiteY41" fmla="*/ 82739 h 250799"/>
                  <a:gd name="connsiteX42" fmla="*/ 246370 w 246370"/>
                  <a:gd name="connsiteY42" fmla="*/ 57842 h 250799"/>
                  <a:gd name="connsiteX43" fmla="*/ 243947 w 246370"/>
                  <a:gd name="connsiteY43" fmla="*/ 52240 h 25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6370" h="250799">
                    <a:moveTo>
                      <a:pt x="243947" y="52240"/>
                    </a:moveTo>
                    <a:lnTo>
                      <a:pt x="210020" y="14270"/>
                    </a:lnTo>
                    <a:lnTo>
                      <a:pt x="210020" y="3066"/>
                    </a:lnTo>
                    <a:cubicBezTo>
                      <a:pt x="210020" y="265"/>
                      <a:pt x="205578" y="-979"/>
                      <a:pt x="203154" y="888"/>
                    </a:cubicBezTo>
                    <a:lnTo>
                      <a:pt x="147418" y="41036"/>
                    </a:lnTo>
                    <a:cubicBezTo>
                      <a:pt x="140956" y="45704"/>
                      <a:pt x="137321" y="52240"/>
                      <a:pt x="137321" y="59086"/>
                    </a:cubicBezTo>
                    <a:lnTo>
                      <a:pt x="137321" y="60954"/>
                    </a:lnTo>
                    <a:cubicBezTo>
                      <a:pt x="137321" y="87408"/>
                      <a:pt x="44427" y="98300"/>
                      <a:pt x="44427" y="182330"/>
                    </a:cubicBezTo>
                    <a:cubicBezTo>
                      <a:pt x="44427" y="193534"/>
                      <a:pt x="45235" y="203182"/>
                      <a:pt x="47255" y="211274"/>
                    </a:cubicBezTo>
                    <a:cubicBezTo>
                      <a:pt x="46447" y="210651"/>
                      <a:pt x="45639" y="210029"/>
                      <a:pt x="44427" y="209407"/>
                    </a:cubicBezTo>
                    <a:cubicBezTo>
                      <a:pt x="35138" y="202560"/>
                      <a:pt x="24233" y="187310"/>
                      <a:pt x="24233" y="154320"/>
                    </a:cubicBezTo>
                    <a:cubicBezTo>
                      <a:pt x="24233" y="142805"/>
                      <a:pt x="31503" y="130979"/>
                      <a:pt x="38773" y="119775"/>
                    </a:cubicBezTo>
                    <a:cubicBezTo>
                      <a:pt x="50082" y="101724"/>
                      <a:pt x="63006" y="81183"/>
                      <a:pt x="40792" y="63755"/>
                    </a:cubicBezTo>
                    <a:cubicBezTo>
                      <a:pt x="35946" y="60020"/>
                      <a:pt x="28272" y="60020"/>
                      <a:pt x="23829" y="63755"/>
                    </a:cubicBezTo>
                    <a:cubicBezTo>
                      <a:pt x="18983" y="67489"/>
                      <a:pt x="18983" y="73403"/>
                      <a:pt x="23829" y="76826"/>
                    </a:cubicBezTo>
                    <a:cubicBezTo>
                      <a:pt x="33119" y="83984"/>
                      <a:pt x="29080" y="92387"/>
                      <a:pt x="17367" y="111372"/>
                    </a:cubicBezTo>
                    <a:cubicBezTo>
                      <a:pt x="8885" y="124132"/>
                      <a:pt x="0" y="138759"/>
                      <a:pt x="0" y="154320"/>
                    </a:cubicBezTo>
                    <a:cubicBezTo>
                      <a:pt x="0" y="186376"/>
                      <a:pt x="9693" y="209718"/>
                      <a:pt x="28272" y="223412"/>
                    </a:cubicBezTo>
                    <a:cubicBezTo>
                      <a:pt x="37965" y="230570"/>
                      <a:pt x="48466" y="233371"/>
                      <a:pt x="55736" y="234616"/>
                    </a:cubicBezTo>
                    <a:cubicBezTo>
                      <a:pt x="63410" y="247064"/>
                      <a:pt x="72699" y="250799"/>
                      <a:pt x="76738" y="250799"/>
                    </a:cubicBezTo>
                    <a:lnTo>
                      <a:pt x="125204" y="250799"/>
                    </a:lnTo>
                    <a:cubicBezTo>
                      <a:pt x="132071" y="250799"/>
                      <a:pt x="137321" y="246753"/>
                      <a:pt x="137321" y="241462"/>
                    </a:cubicBezTo>
                    <a:cubicBezTo>
                      <a:pt x="137321" y="236794"/>
                      <a:pt x="132878" y="232748"/>
                      <a:pt x="126820" y="232126"/>
                    </a:cubicBezTo>
                    <a:lnTo>
                      <a:pt x="113088" y="232126"/>
                    </a:lnTo>
                    <a:cubicBezTo>
                      <a:pt x="128436" y="225590"/>
                      <a:pt x="141360" y="212208"/>
                      <a:pt x="141360" y="188555"/>
                    </a:cubicBezTo>
                    <a:cubicBezTo>
                      <a:pt x="141360" y="168014"/>
                      <a:pt x="136109" y="159611"/>
                      <a:pt x="118338" y="152142"/>
                    </a:cubicBezTo>
                    <a:cubicBezTo>
                      <a:pt x="115511" y="150897"/>
                      <a:pt x="114300" y="148096"/>
                      <a:pt x="115915" y="145917"/>
                    </a:cubicBezTo>
                    <a:cubicBezTo>
                      <a:pt x="117531" y="143739"/>
                      <a:pt x="121166" y="142805"/>
                      <a:pt x="123993" y="144050"/>
                    </a:cubicBezTo>
                    <a:cubicBezTo>
                      <a:pt x="148630" y="154009"/>
                      <a:pt x="153476" y="168014"/>
                      <a:pt x="153476" y="188555"/>
                    </a:cubicBezTo>
                    <a:cubicBezTo>
                      <a:pt x="153476" y="199759"/>
                      <a:pt x="150649" y="209718"/>
                      <a:pt x="145399" y="218121"/>
                    </a:cubicBezTo>
                    <a:lnTo>
                      <a:pt x="145399" y="241462"/>
                    </a:lnTo>
                    <a:cubicBezTo>
                      <a:pt x="145399" y="246753"/>
                      <a:pt x="150649" y="250799"/>
                      <a:pt x="157515" y="250799"/>
                    </a:cubicBezTo>
                    <a:cubicBezTo>
                      <a:pt x="164381" y="250799"/>
                      <a:pt x="169632" y="246753"/>
                      <a:pt x="169632" y="241462"/>
                    </a:cubicBezTo>
                    <a:lnTo>
                      <a:pt x="169632" y="212830"/>
                    </a:lnTo>
                    <a:cubicBezTo>
                      <a:pt x="172459" y="210340"/>
                      <a:pt x="175286" y="207539"/>
                      <a:pt x="177710" y="204427"/>
                    </a:cubicBezTo>
                    <a:lnTo>
                      <a:pt x="177710" y="241462"/>
                    </a:lnTo>
                    <a:cubicBezTo>
                      <a:pt x="177710" y="246753"/>
                      <a:pt x="182960" y="250799"/>
                      <a:pt x="189826" y="250799"/>
                    </a:cubicBezTo>
                    <a:cubicBezTo>
                      <a:pt x="196692" y="250799"/>
                      <a:pt x="201943" y="246753"/>
                      <a:pt x="201943" y="241462"/>
                    </a:cubicBezTo>
                    <a:lnTo>
                      <a:pt x="201943" y="158677"/>
                    </a:lnTo>
                    <a:cubicBezTo>
                      <a:pt x="204770" y="149341"/>
                      <a:pt x="205982" y="141249"/>
                      <a:pt x="205982" y="135647"/>
                    </a:cubicBezTo>
                    <a:cubicBezTo>
                      <a:pt x="205982" y="111060"/>
                      <a:pt x="197904" y="108571"/>
                      <a:pt x="197904" y="95188"/>
                    </a:cubicBezTo>
                    <a:cubicBezTo>
                      <a:pt x="197904" y="88341"/>
                      <a:pt x="205174" y="82739"/>
                      <a:pt x="214059" y="82739"/>
                    </a:cubicBezTo>
                    <a:cubicBezTo>
                      <a:pt x="231830" y="82739"/>
                      <a:pt x="246370" y="71535"/>
                      <a:pt x="246370" y="57842"/>
                    </a:cubicBezTo>
                    <a:cubicBezTo>
                      <a:pt x="246370" y="55663"/>
                      <a:pt x="245562" y="53796"/>
                      <a:pt x="243947" y="52240"/>
                    </a:cubicBezTo>
                    <a:close/>
                  </a:path>
                </a:pathLst>
              </a:custGeom>
              <a:solidFill>
                <a:srgbClr val="FF9933"/>
              </a:solidFill>
              <a:ln w="3969"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6A970B86-E733-F71D-AC06-204DBF61A21C}"/>
              </a:ext>
            </a:extLst>
          </p:cNvPr>
          <p:cNvSpPr txBox="1"/>
          <p:nvPr/>
        </p:nvSpPr>
        <p:spPr>
          <a:xfrm>
            <a:off x="4154221" y="2171655"/>
            <a:ext cx="1350928" cy="523220"/>
          </a:xfrm>
          <a:prstGeom prst="rect">
            <a:avLst/>
          </a:prstGeom>
          <a:noFill/>
        </p:spPr>
        <p:txBody>
          <a:bodyPr wrap="square" rtlCol="0" anchor="ctr">
            <a:spAutoFit/>
          </a:bodyPr>
          <a:lstStyle/>
          <a:p>
            <a:pPr algn="r"/>
            <a:r>
              <a:rPr lang="en-US" sz="2800" b="1"/>
              <a:t>Setup</a:t>
            </a:r>
          </a:p>
        </p:txBody>
      </p:sp>
      <p:grpSp>
        <p:nvGrpSpPr>
          <p:cNvPr id="28" name="Group 27">
            <a:extLst>
              <a:ext uri="{FF2B5EF4-FFF2-40B4-BE49-F238E27FC236}">
                <a16:creationId xmlns:a16="http://schemas.microsoft.com/office/drawing/2014/main" id="{7C771FCF-B354-CAC5-DB7E-7EFB6B999FC7}"/>
              </a:ext>
            </a:extLst>
          </p:cNvPr>
          <p:cNvGrpSpPr/>
          <p:nvPr/>
        </p:nvGrpSpPr>
        <p:grpSpPr>
          <a:xfrm>
            <a:off x="6039166" y="1586367"/>
            <a:ext cx="2363905" cy="2268135"/>
            <a:chOff x="7061671" y="1607608"/>
            <a:chExt cx="2363905" cy="2268135"/>
          </a:xfrm>
        </p:grpSpPr>
        <p:grpSp>
          <p:nvGrpSpPr>
            <p:cNvPr id="29" name="Group 28">
              <a:extLst>
                <a:ext uri="{FF2B5EF4-FFF2-40B4-BE49-F238E27FC236}">
                  <a16:creationId xmlns:a16="http://schemas.microsoft.com/office/drawing/2014/main" id="{44FB745F-EECD-0587-2EB6-528B3CEA445F}"/>
                </a:ext>
              </a:extLst>
            </p:cNvPr>
            <p:cNvGrpSpPr/>
            <p:nvPr/>
          </p:nvGrpSpPr>
          <p:grpSpPr>
            <a:xfrm>
              <a:off x="7061671" y="1802185"/>
              <a:ext cx="2363905" cy="2073558"/>
              <a:chOff x="8260476" y="2138228"/>
              <a:chExt cx="1078734" cy="1105406"/>
            </a:xfrm>
          </p:grpSpPr>
          <p:pic>
            <p:nvPicPr>
              <p:cNvPr id="1024" name="Graphic 1023" descr="Database with solid fill">
                <a:extLst>
                  <a:ext uri="{FF2B5EF4-FFF2-40B4-BE49-F238E27FC236}">
                    <a16:creationId xmlns:a16="http://schemas.microsoft.com/office/drawing/2014/main" id="{E5714A4F-B209-398B-1409-307C232044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60476" y="2138228"/>
                <a:ext cx="914400" cy="914400"/>
              </a:xfrm>
              <a:prstGeom prst="rect">
                <a:avLst/>
              </a:prstGeom>
            </p:spPr>
          </p:pic>
          <p:pic>
            <p:nvPicPr>
              <p:cNvPr id="1025" name="Graphic 1024" descr="Cloud with solid fill">
                <a:extLst>
                  <a:ext uri="{FF2B5EF4-FFF2-40B4-BE49-F238E27FC236}">
                    <a16:creationId xmlns:a16="http://schemas.microsoft.com/office/drawing/2014/main" id="{F71EB16C-2C1C-F902-DB55-41C281DFC3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502502" y="2437575"/>
                <a:ext cx="836708" cy="806059"/>
              </a:xfrm>
              <a:prstGeom prst="rect">
                <a:avLst/>
              </a:prstGeom>
            </p:spPr>
          </p:pic>
        </p:grpSp>
        <p:pic>
          <p:nvPicPr>
            <p:cNvPr id="30" name="Graphic 29" descr="Devil face with solid fill with solid fill">
              <a:extLst>
                <a:ext uri="{FF2B5EF4-FFF2-40B4-BE49-F238E27FC236}">
                  <a16:creationId xmlns:a16="http://schemas.microsoft.com/office/drawing/2014/main" id="{091B3532-AC4B-DC54-D87D-B3B22D944A9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00658" y="1771223"/>
              <a:ext cx="554483" cy="554483"/>
            </a:xfrm>
            <a:prstGeom prst="rect">
              <a:avLst/>
            </a:prstGeom>
          </p:spPr>
        </p:pic>
        <p:pic>
          <p:nvPicPr>
            <p:cNvPr id="31" name="Graphic 30" descr="Lock with solid fill">
              <a:extLst>
                <a:ext uri="{FF2B5EF4-FFF2-40B4-BE49-F238E27FC236}">
                  <a16:creationId xmlns:a16="http://schemas.microsoft.com/office/drawing/2014/main" id="{415C0F4C-2A16-8BAB-9200-571666FB05A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72756" y="1607608"/>
              <a:ext cx="737959" cy="737959"/>
            </a:xfrm>
            <a:prstGeom prst="rect">
              <a:avLst/>
            </a:prstGeom>
          </p:spPr>
        </p:pic>
      </p:grpSp>
      <p:grpSp>
        <p:nvGrpSpPr>
          <p:cNvPr id="1026" name="Group 1025">
            <a:extLst>
              <a:ext uri="{FF2B5EF4-FFF2-40B4-BE49-F238E27FC236}">
                <a16:creationId xmlns:a16="http://schemas.microsoft.com/office/drawing/2014/main" id="{A714B523-C556-4393-871A-550BAAB61AC8}"/>
              </a:ext>
            </a:extLst>
          </p:cNvPr>
          <p:cNvGrpSpPr/>
          <p:nvPr/>
        </p:nvGrpSpPr>
        <p:grpSpPr>
          <a:xfrm>
            <a:off x="1865687" y="1888159"/>
            <a:ext cx="1442038" cy="1534578"/>
            <a:chOff x="969913" y="2147965"/>
            <a:chExt cx="1442038" cy="1534578"/>
          </a:xfrm>
        </p:grpSpPr>
        <p:pic>
          <p:nvPicPr>
            <p:cNvPr id="1027" name="Graphic 1026" descr="User with solid fill">
              <a:extLst>
                <a:ext uri="{FF2B5EF4-FFF2-40B4-BE49-F238E27FC236}">
                  <a16:creationId xmlns:a16="http://schemas.microsoft.com/office/drawing/2014/main" id="{9E6D64B9-EE00-7501-86DE-FB09F505229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69913" y="2147965"/>
              <a:ext cx="1442038" cy="1442038"/>
            </a:xfrm>
            <a:prstGeom prst="rect">
              <a:avLst/>
            </a:prstGeom>
          </p:spPr>
        </p:pic>
        <p:pic>
          <p:nvPicPr>
            <p:cNvPr id="1028" name="Graphic 1027" descr="Key with solid fill">
              <a:extLst>
                <a:ext uri="{FF2B5EF4-FFF2-40B4-BE49-F238E27FC236}">
                  <a16:creationId xmlns:a16="http://schemas.microsoft.com/office/drawing/2014/main" id="{36526C7B-1D37-C7A6-175C-E4F787F7A40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8611133">
              <a:off x="1333314" y="3077669"/>
              <a:ext cx="715234" cy="604874"/>
            </a:xfrm>
            <a:prstGeom prst="rect">
              <a:avLst/>
            </a:prstGeom>
          </p:spPr>
        </p:pic>
      </p:grpSp>
    </p:spTree>
    <p:custDataLst>
      <p:tags r:id="rId1"/>
    </p:custDataLst>
    <p:extLst>
      <p:ext uri="{BB962C8B-B14F-4D97-AF65-F5344CB8AC3E}">
        <p14:creationId xmlns:p14="http://schemas.microsoft.com/office/powerpoint/2010/main" val="250222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7.40741E-7 L 0.43606 0.00833 " pathEditMode="relative" rAng="0" ptsTypes="AA">
                                      <p:cBhvr>
                                        <p:cTn id="16" dur="2000" fill="hold"/>
                                        <p:tgtEl>
                                          <p:spTgt spid="11"/>
                                        </p:tgtEl>
                                        <p:attrNameLst>
                                          <p:attrName>ppt_x</p:attrName>
                                          <p:attrName>ppt_y</p:attrName>
                                        </p:attrNameLst>
                                      </p:cBhvr>
                                      <p:rCtr x="21797" y="417"/>
                                    </p:animMotion>
                                  </p:childTnLst>
                                </p:cTn>
                              </p:par>
                              <p:par>
                                <p:cTn id="17" presetID="42" presetClass="path" presetSubtype="0" accel="50000" decel="50000" fill="hold" nodeType="withEffect">
                                  <p:stCondLst>
                                    <p:cond delay="0"/>
                                  </p:stCondLst>
                                  <p:childTnLst>
                                    <p:animMotion origin="layout" path="M 5E-6 4.81481E-6 L 0.7655 4.81481E-6 " pathEditMode="relative" rAng="0" ptsTypes="AA">
                                      <p:cBhvr>
                                        <p:cTn id="18" dur="2000" fill="hold"/>
                                        <p:tgtEl>
                                          <p:spTgt spid="1037"/>
                                        </p:tgtEl>
                                        <p:attrNameLst>
                                          <p:attrName>ppt_x</p:attrName>
                                          <p:attrName>ppt_y</p:attrName>
                                        </p:attrNameLst>
                                      </p:cBhvr>
                                      <p:rCtr x="38268" y="0"/>
                                    </p:animMotion>
                                  </p:childTnLst>
                                </p:cTn>
                              </p:par>
                              <p:par>
                                <p:cTn id="19" presetID="42" presetClass="path" presetSubtype="0" accel="50000" decel="50000" fill="hold" nodeType="withEffect">
                                  <p:stCondLst>
                                    <p:cond delay="0"/>
                                  </p:stCondLst>
                                  <p:childTnLst>
                                    <p:animMotion origin="layout" path="M 2.91667E-6 -4.44444E-6 L 0.43541 0.00926 " pathEditMode="relative" rAng="0" ptsTypes="AA">
                                      <p:cBhvr>
                                        <p:cTn id="20" dur="2000" fill="hold"/>
                                        <p:tgtEl>
                                          <p:spTgt spid="16"/>
                                        </p:tgtEl>
                                        <p:attrNameLst>
                                          <p:attrName>ppt_x</p:attrName>
                                          <p:attrName>ppt_y</p:attrName>
                                        </p:attrNameLst>
                                      </p:cBhvr>
                                      <p:rCtr x="21771"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199EC84-81FC-97C7-D6E9-5EDAFF5B1AD6}"/>
              </a:ext>
            </a:extLst>
          </p:cNvPr>
          <p:cNvGrpSpPr/>
          <p:nvPr/>
        </p:nvGrpSpPr>
        <p:grpSpPr>
          <a:xfrm>
            <a:off x="2710872" y="2299153"/>
            <a:ext cx="6959600" cy="3337591"/>
            <a:chOff x="2720109" y="2165226"/>
            <a:chExt cx="6959600" cy="3337591"/>
          </a:xfrm>
        </p:grpSpPr>
        <p:grpSp>
          <p:nvGrpSpPr>
            <p:cNvPr id="39" name="Group 38">
              <a:extLst>
                <a:ext uri="{FF2B5EF4-FFF2-40B4-BE49-F238E27FC236}">
                  <a16:creationId xmlns:a16="http://schemas.microsoft.com/office/drawing/2014/main" id="{B2D83C55-B7BC-A680-7081-43D7D2D2E9B4}"/>
                </a:ext>
              </a:extLst>
            </p:cNvPr>
            <p:cNvGrpSpPr/>
            <p:nvPr/>
          </p:nvGrpSpPr>
          <p:grpSpPr>
            <a:xfrm>
              <a:off x="2720109" y="2165227"/>
              <a:ext cx="946728" cy="3337590"/>
              <a:chOff x="2438400" y="1416803"/>
              <a:chExt cx="946728" cy="3337590"/>
            </a:xfrm>
            <a:solidFill>
              <a:schemeClr val="bg2"/>
            </a:solidFill>
          </p:grpSpPr>
          <p:sp>
            <p:nvSpPr>
              <p:cNvPr id="56" name="Rectangle 55">
                <a:extLst>
                  <a:ext uri="{FF2B5EF4-FFF2-40B4-BE49-F238E27FC236}">
                    <a16:creationId xmlns:a16="http://schemas.microsoft.com/office/drawing/2014/main" id="{4E9F1425-833A-2CF8-3726-6664B4375F48}"/>
                  </a:ext>
                </a:extLst>
              </p:cNvPr>
              <p:cNvSpPr/>
              <p:nvPr/>
            </p:nvSpPr>
            <p:spPr>
              <a:xfrm>
                <a:off x="2438400" y="1416803"/>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0</a:t>
                </a:r>
                <a:endParaRPr lang="en-US" sz="1400"/>
              </a:p>
            </p:txBody>
          </p:sp>
          <p:sp>
            <p:nvSpPr>
              <p:cNvPr id="57" name="Rectangle 56">
                <a:extLst>
                  <a:ext uri="{FF2B5EF4-FFF2-40B4-BE49-F238E27FC236}">
                    <a16:creationId xmlns:a16="http://schemas.microsoft.com/office/drawing/2014/main" id="{2FB456AA-3735-5552-A081-E6D9E917A992}"/>
                  </a:ext>
                </a:extLst>
              </p:cNvPr>
              <p:cNvSpPr/>
              <p:nvPr/>
            </p:nvSpPr>
            <p:spPr>
              <a:xfrm>
                <a:off x="2438400" y="4024721"/>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0</a:t>
                </a:r>
              </a:p>
            </p:txBody>
          </p:sp>
          <p:sp>
            <p:nvSpPr>
              <p:cNvPr id="58" name="Rectangle 57">
                <a:extLst>
                  <a:ext uri="{FF2B5EF4-FFF2-40B4-BE49-F238E27FC236}">
                    <a16:creationId xmlns:a16="http://schemas.microsoft.com/office/drawing/2014/main" id="{28A260D8-6A37-1FC0-8781-AA7C897F3AFE}"/>
                  </a:ext>
                </a:extLst>
              </p:cNvPr>
              <p:cNvSpPr/>
              <p:nvPr/>
            </p:nvSpPr>
            <p:spPr>
              <a:xfrm>
                <a:off x="2438400" y="3162580"/>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0</a:t>
                </a:r>
              </a:p>
            </p:txBody>
          </p:sp>
          <p:sp>
            <p:nvSpPr>
              <p:cNvPr id="59" name="Rectangle 58">
                <a:extLst>
                  <a:ext uri="{FF2B5EF4-FFF2-40B4-BE49-F238E27FC236}">
                    <a16:creationId xmlns:a16="http://schemas.microsoft.com/office/drawing/2014/main" id="{A263FA7D-A509-0C69-B60F-1114CF049E73}"/>
                  </a:ext>
                </a:extLst>
              </p:cNvPr>
              <p:cNvSpPr/>
              <p:nvPr/>
            </p:nvSpPr>
            <p:spPr>
              <a:xfrm>
                <a:off x="2438400" y="2289692"/>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0</a:t>
                </a:r>
              </a:p>
            </p:txBody>
          </p:sp>
        </p:grpSp>
        <p:grpSp>
          <p:nvGrpSpPr>
            <p:cNvPr id="45" name="Group 44">
              <a:extLst>
                <a:ext uri="{FF2B5EF4-FFF2-40B4-BE49-F238E27FC236}">
                  <a16:creationId xmlns:a16="http://schemas.microsoft.com/office/drawing/2014/main" id="{7D869FAA-EA03-08D9-3C40-D1AD7ED69DAE}"/>
                </a:ext>
              </a:extLst>
            </p:cNvPr>
            <p:cNvGrpSpPr/>
            <p:nvPr/>
          </p:nvGrpSpPr>
          <p:grpSpPr>
            <a:xfrm>
              <a:off x="4442690" y="2165226"/>
              <a:ext cx="1584038" cy="3337591"/>
              <a:chOff x="4160981" y="950367"/>
              <a:chExt cx="1584038" cy="3337591"/>
            </a:xfrm>
          </p:grpSpPr>
          <p:sp>
            <p:nvSpPr>
              <p:cNvPr id="52" name="Rectangle 51">
                <a:extLst>
                  <a:ext uri="{FF2B5EF4-FFF2-40B4-BE49-F238E27FC236}">
                    <a16:creationId xmlns:a16="http://schemas.microsoft.com/office/drawing/2014/main" id="{B0AC1113-6917-E7E8-269A-8A5B7F43EFB9}"/>
                  </a:ext>
                </a:extLst>
              </p:cNvPr>
              <p:cNvSpPr/>
              <p:nvPr/>
            </p:nvSpPr>
            <p:spPr>
              <a:xfrm>
                <a:off x="4160982" y="3558286"/>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1</a:t>
                </a:r>
                <a:endParaRPr lang="en-US" sz="1400"/>
              </a:p>
            </p:txBody>
          </p:sp>
          <p:sp>
            <p:nvSpPr>
              <p:cNvPr id="53" name="Rectangle 52">
                <a:extLst>
                  <a:ext uri="{FF2B5EF4-FFF2-40B4-BE49-F238E27FC236}">
                    <a16:creationId xmlns:a16="http://schemas.microsoft.com/office/drawing/2014/main" id="{5BE08DE6-7BC5-7E95-26C9-85D6FBBEFF98}"/>
                  </a:ext>
                </a:extLst>
              </p:cNvPr>
              <p:cNvSpPr/>
              <p:nvPr/>
            </p:nvSpPr>
            <p:spPr>
              <a:xfrm>
                <a:off x="4160982" y="182325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1</a:t>
                </a:r>
                <a:endParaRPr lang="en-US" sz="1400"/>
              </a:p>
            </p:txBody>
          </p:sp>
          <p:sp>
            <p:nvSpPr>
              <p:cNvPr id="54" name="Rectangle 53">
                <a:extLst>
                  <a:ext uri="{FF2B5EF4-FFF2-40B4-BE49-F238E27FC236}">
                    <a16:creationId xmlns:a16="http://schemas.microsoft.com/office/drawing/2014/main" id="{3E2E736C-0EAC-A43A-F632-29EA0ED1198C}"/>
                  </a:ext>
                </a:extLst>
              </p:cNvPr>
              <p:cNvSpPr/>
              <p:nvPr/>
            </p:nvSpPr>
            <p:spPr>
              <a:xfrm>
                <a:off x="4160982" y="2696144"/>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1</a:t>
                </a:r>
                <a:endParaRPr lang="en-US" sz="1400"/>
              </a:p>
            </p:txBody>
          </p:sp>
          <p:sp>
            <p:nvSpPr>
              <p:cNvPr id="55" name="Rectangle 54">
                <a:extLst>
                  <a:ext uri="{FF2B5EF4-FFF2-40B4-BE49-F238E27FC236}">
                    <a16:creationId xmlns:a16="http://schemas.microsoft.com/office/drawing/2014/main" id="{811D53A6-44A8-1521-FE64-60CEBE51E57E}"/>
                  </a:ext>
                </a:extLst>
              </p:cNvPr>
              <p:cNvSpPr/>
              <p:nvPr/>
            </p:nvSpPr>
            <p:spPr>
              <a:xfrm>
                <a:off x="4160981" y="95036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1</a:t>
                </a:r>
                <a:endParaRPr lang="en-US" sz="1400"/>
              </a:p>
            </p:txBody>
          </p:sp>
        </p:grpSp>
        <p:grpSp>
          <p:nvGrpSpPr>
            <p:cNvPr id="46" name="Group 45">
              <a:extLst>
                <a:ext uri="{FF2B5EF4-FFF2-40B4-BE49-F238E27FC236}">
                  <a16:creationId xmlns:a16="http://schemas.microsoft.com/office/drawing/2014/main" id="{8E20FCB4-3BFA-684E-3E79-85ABFE7AB924}"/>
                </a:ext>
              </a:extLst>
            </p:cNvPr>
            <p:cNvGrpSpPr/>
            <p:nvPr/>
          </p:nvGrpSpPr>
          <p:grpSpPr>
            <a:xfrm>
              <a:off x="6802579" y="2165226"/>
              <a:ext cx="2877130" cy="3337591"/>
              <a:chOff x="6520870" y="950367"/>
              <a:chExt cx="2877130" cy="3337591"/>
            </a:xfrm>
          </p:grpSpPr>
          <p:sp>
            <p:nvSpPr>
              <p:cNvPr id="48" name="Rectangle 47">
                <a:extLst>
                  <a:ext uri="{FF2B5EF4-FFF2-40B4-BE49-F238E27FC236}">
                    <a16:creationId xmlns:a16="http://schemas.microsoft.com/office/drawing/2014/main" id="{F9D0BCE2-E9DA-88B3-0CB7-FBBD888DAA4D}"/>
                  </a:ext>
                </a:extLst>
              </p:cNvPr>
              <p:cNvSpPr/>
              <p:nvPr/>
            </p:nvSpPr>
            <p:spPr>
              <a:xfrm>
                <a:off x="6520873" y="3558286"/>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2</a:t>
                </a:r>
                <a:endParaRPr lang="en-US" sz="1400"/>
              </a:p>
            </p:txBody>
          </p:sp>
          <p:sp>
            <p:nvSpPr>
              <p:cNvPr id="49" name="Rectangle 48">
                <a:extLst>
                  <a:ext uri="{FF2B5EF4-FFF2-40B4-BE49-F238E27FC236}">
                    <a16:creationId xmlns:a16="http://schemas.microsoft.com/office/drawing/2014/main" id="{E9BA88CA-47F8-F4CB-B657-34E0EBD7EEC6}"/>
                  </a:ext>
                </a:extLst>
              </p:cNvPr>
              <p:cNvSpPr/>
              <p:nvPr/>
            </p:nvSpPr>
            <p:spPr>
              <a:xfrm>
                <a:off x="6520872" y="2696144"/>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2</a:t>
                </a:r>
                <a:endParaRPr lang="en-US" sz="1400"/>
              </a:p>
            </p:txBody>
          </p:sp>
          <p:sp>
            <p:nvSpPr>
              <p:cNvPr id="50" name="Rectangle 49">
                <a:extLst>
                  <a:ext uri="{FF2B5EF4-FFF2-40B4-BE49-F238E27FC236}">
                    <a16:creationId xmlns:a16="http://schemas.microsoft.com/office/drawing/2014/main" id="{4E2AC996-D086-6C1A-7B02-2208EE74E22A}"/>
                  </a:ext>
                </a:extLst>
              </p:cNvPr>
              <p:cNvSpPr/>
              <p:nvPr/>
            </p:nvSpPr>
            <p:spPr>
              <a:xfrm>
                <a:off x="6520871" y="182325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2</a:t>
                </a:r>
                <a:endParaRPr lang="en-US" sz="1400"/>
              </a:p>
            </p:txBody>
          </p:sp>
          <p:sp>
            <p:nvSpPr>
              <p:cNvPr id="51" name="Rectangle 50">
                <a:extLst>
                  <a:ext uri="{FF2B5EF4-FFF2-40B4-BE49-F238E27FC236}">
                    <a16:creationId xmlns:a16="http://schemas.microsoft.com/office/drawing/2014/main" id="{15CBBE8A-69E0-A894-69A9-55F36DC2628D}"/>
                  </a:ext>
                </a:extLst>
              </p:cNvPr>
              <p:cNvSpPr/>
              <p:nvPr/>
            </p:nvSpPr>
            <p:spPr>
              <a:xfrm>
                <a:off x="6520870" y="95036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2</a:t>
                </a:r>
                <a:endParaRPr lang="en-US" sz="1400"/>
              </a:p>
            </p:txBody>
          </p:sp>
        </p:grpSp>
      </p:gr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SDd : de-amortized SDa</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37" name="TextBox 36">
            <a:extLst>
              <a:ext uri="{FF2B5EF4-FFF2-40B4-BE49-F238E27FC236}">
                <a16:creationId xmlns:a16="http://schemas.microsoft.com/office/drawing/2014/main" id="{ED675068-983C-9022-8304-CD6E42E92850}"/>
              </a:ext>
            </a:extLst>
          </p:cNvPr>
          <p:cNvSpPr txBox="1"/>
          <p:nvPr/>
        </p:nvSpPr>
        <p:spPr>
          <a:xfrm>
            <a:off x="9234135" y="483882"/>
            <a:ext cx="3797451" cy="646331"/>
          </a:xfrm>
          <a:prstGeom prst="rect">
            <a:avLst/>
          </a:prstGeom>
          <a:noFill/>
        </p:spPr>
        <p:txBody>
          <a:bodyPr wrap="square" rtlCol="0">
            <a:spAutoFit/>
          </a:bodyPr>
          <a:lstStyle/>
          <a:p>
            <a:r>
              <a:rPr lang="en-US" i="0" u="none" strike="noStrike">
                <a:solidFill>
                  <a:srgbClr val="000000"/>
                </a:solidFill>
                <a:effectLst/>
                <a:latin typeface="Oswald" panose="00000500000000000000" pitchFamily="2" charset="0"/>
              </a:rPr>
              <a:t>[Demertzis et. </a:t>
            </a:r>
            <a:r>
              <a:rPr lang="en-US">
                <a:solidFill>
                  <a:srgbClr val="000000"/>
                </a:solidFill>
                <a:latin typeface="Oswald" panose="00000500000000000000" pitchFamily="2" charset="0"/>
              </a:rPr>
              <a:t>al. NDSS </a:t>
            </a:r>
            <a:r>
              <a:rPr lang="en-US" i="0" u="none" strike="noStrike">
                <a:solidFill>
                  <a:srgbClr val="000000"/>
                </a:solidFill>
                <a:effectLst/>
                <a:latin typeface="Oswald" panose="00000500000000000000" pitchFamily="2" charset="0"/>
              </a:rPr>
              <a:t>2020]</a:t>
            </a:r>
            <a:endParaRPr lang="en-US">
              <a:effectLst/>
              <a:latin typeface="Oswald" panose="00000500000000000000" pitchFamily="2" charset="0"/>
            </a:endParaRPr>
          </a:p>
          <a:p>
            <a:endParaRPr lang="en-US">
              <a:latin typeface="Oswald" panose="00000500000000000000" pitchFamily="2" charset="0"/>
            </a:endParaRPr>
          </a:p>
        </p:txBody>
      </p:sp>
      <p:sp>
        <p:nvSpPr>
          <p:cNvPr id="61" name="TextBox 60">
            <a:extLst>
              <a:ext uri="{FF2B5EF4-FFF2-40B4-BE49-F238E27FC236}">
                <a16:creationId xmlns:a16="http://schemas.microsoft.com/office/drawing/2014/main" id="{44B55BF8-834D-FB36-06AC-BA41E3E05A6F}"/>
              </a:ext>
            </a:extLst>
          </p:cNvPr>
          <p:cNvSpPr txBox="1"/>
          <p:nvPr/>
        </p:nvSpPr>
        <p:spPr>
          <a:xfrm>
            <a:off x="3017584" y="868156"/>
            <a:ext cx="7350234" cy="1384995"/>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a:solidFill>
                  <a:srgbClr val="000000"/>
                </a:solidFill>
              </a:rPr>
              <a:t>Four</a:t>
            </a:r>
            <a:r>
              <a:rPr lang="en-US" i="0" u="none" strike="noStrike">
                <a:solidFill>
                  <a:srgbClr val="000000"/>
                </a:solidFill>
                <a:effectLst/>
              </a:rPr>
              <a:t> indexes per level instead of one: NEW, OLD, OLDER, OLDEST</a:t>
            </a:r>
          </a:p>
          <a:p>
            <a:pPr marL="342900" indent="-342900" rtl="0" fontAlgn="base">
              <a:spcBef>
                <a:spcPts val="0"/>
              </a:spcBef>
              <a:spcAft>
                <a:spcPts val="0"/>
              </a:spcAft>
              <a:buFont typeface="+mj-lt"/>
              <a:buAutoNum type="arabicPeriod"/>
            </a:pPr>
            <a:r>
              <a:rPr lang="en-US" i="0" u="none" strike="noStrike">
                <a:solidFill>
                  <a:srgbClr val="000000"/>
                </a:solidFill>
                <a:effectLst/>
              </a:rPr>
              <a:t>Update happens at NEW</a:t>
            </a:r>
            <a:r>
              <a:rPr lang="en-US" i="0" u="none" strike="noStrike" baseline="-25000">
                <a:solidFill>
                  <a:srgbClr val="000000"/>
                </a:solidFill>
                <a:effectLst/>
              </a:rPr>
              <a:t>0</a:t>
            </a:r>
          </a:p>
          <a:p>
            <a:pPr marL="342900" indent="-342900" fontAlgn="base">
              <a:buFont typeface="+mj-lt"/>
              <a:buAutoNum type="arabicPeriod"/>
            </a:pPr>
            <a:r>
              <a:rPr lang="en-US" i="0" u="none" strike="noStrike">
                <a:solidFill>
                  <a:srgbClr val="000000"/>
                </a:solidFill>
                <a:effectLst/>
              </a:rPr>
              <a:t> When </a:t>
            </a:r>
            <a:r>
              <a:rPr lang="en-US" i="0" u="none" strike="noStrike" err="1">
                <a:solidFill>
                  <a:srgbClr val="000000"/>
                </a:solidFill>
                <a:effectLst/>
              </a:rPr>
              <a:t>NEW</a:t>
            </a:r>
            <a:r>
              <a:rPr lang="en-US" i="0" u="none" strike="noStrike" baseline="-25000" err="1">
                <a:solidFill>
                  <a:srgbClr val="000000"/>
                </a:solidFill>
                <a:effectLst/>
              </a:rPr>
              <a:t>i</a:t>
            </a:r>
            <a:r>
              <a:rPr lang="en-US" i="0" u="none" strike="noStrike">
                <a:solidFill>
                  <a:srgbClr val="000000"/>
                </a:solidFill>
                <a:effectLst/>
              </a:rPr>
              <a:t> is full it is moved to empty old index</a:t>
            </a:r>
          </a:p>
          <a:p>
            <a:pPr marL="342900" indent="-342900" fontAlgn="base">
              <a:buFont typeface="+mj-lt"/>
              <a:buAutoNum type="arabicPeriod"/>
            </a:pPr>
            <a:r>
              <a:rPr lang="en-US" err="1">
                <a:solidFill>
                  <a:srgbClr val="000000"/>
                </a:solidFill>
              </a:rPr>
              <a:t>OLDEST</a:t>
            </a:r>
            <a:r>
              <a:rPr lang="en-US" baseline="-25000" err="1">
                <a:solidFill>
                  <a:srgbClr val="000000"/>
                </a:solidFill>
              </a:rPr>
              <a:t>i</a:t>
            </a:r>
            <a:r>
              <a:rPr lang="en-US">
                <a:solidFill>
                  <a:srgbClr val="000000"/>
                </a:solidFill>
              </a:rPr>
              <a:t> and </a:t>
            </a:r>
            <a:r>
              <a:rPr lang="en-US" err="1">
                <a:solidFill>
                  <a:srgbClr val="000000"/>
                </a:solidFill>
              </a:rPr>
              <a:t>OLDER</a:t>
            </a:r>
            <a:r>
              <a:rPr lang="en-US" baseline="-25000" err="1">
                <a:solidFill>
                  <a:srgbClr val="000000"/>
                </a:solidFill>
              </a:rPr>
              <a:t>i</a:t>
            </a:r>
            <a:r>
              <a:rPr lang="en-US">
                <a:solidFill>
                  <a:srgbClr val="000000"/>
                </a:solidFill>
              </a:rPr>
              <a:t> are merged to create NEW</a:t>
            </a:r>
            <a:r>
              <a:rPr lang="en-US" baseline="-25000">
                <a:solidFill>
                  <a:srgbClr val="000000"/>
                </a:solidFill>
              </a:rPr>
              <a:t>i+1</a:t>
            </a:r>
            <a:endParaRPr lang="en-US" i="0" u="none" strike="noStrike">
              <a:solidFill>
                <a:srgbClr val="000000"/>
              </a:solidFill>
              <a:effectLst/>
            </a:endParaRPr>
          </a:p>
          <a:p>
            <a:pPr marL="342900" indent="-342900" fontAlgn="base">
              <a:buFont typeface="+mj-lt"/>
              <a:buAutoNum type="arabicPeriod"/>
            </a:pPr>
            <a:endParaRPr lang="en-US" i="0" u="none" strike="noStrike" baseline="-25000">
              <a:solidFill>
                <a:srgbClr val="000000"/>
              </a:solidFill>
              <a:effectLst/>
            </a:endParaRPr>
          </a:p>
        </p:txBody>
      </p:sp>
      <p:cxnSp>
        <p:nvCxnSpPr>
          <p:cNvPr id="66" name="Straight Arrow Connector 65">
            <a:extLst>
              <a:ext uri="{FF2B5EF4-FFF2-40B4-BE49-F238E27FC236}">
                <a16:creationId xmlns:a16="http://schemas.microsoft.com/office/drawing/2014/main" id="{E52F7617-96BF-380C-1CB7-8E49780B2C16}"/>
              </a:ext>
            </a:extLst>
          </p:cNvPr>
          <p:cNvCxnSpPr>
            <a:cxnSpLocks/>
          </p:cNvCxnSpPr>
          <p:nvPr/>
        </p:nvCxnSpPr>
        <p:spPr>
          <a:xfrm>
            <a:off x="808182" y="2770909"/>
            <a:ext cx="1902691" cy="2500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Isosceles Triangle 66">
            <a:extLst>
              <a:ext uri="{FF2B5EF4-FFF2-40B4-BE49-F238E27FC236}">
                <a16:creationId xmlns:a16="http://schemas.microsoft.com/office/drawing/2014/main" id="{35D13B50-9D28-6B7C-EB2D-945D5EE60D36}"/>
              </a:ext>
            </a:extLst>
          </p:cNvPr>
          <p:cNvSpPr/>
          <p:nvPr/>
        </p:nvSpPr>
        <p:spPr>
          <a:xfrm>
            <a:off x="3232887" y="5679294"/>
            <a:ext cx="1584037" cy="935172"/>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OMAP</a:t>
            </a:r>
            <a:r>
              <a:rPr lang="en-US" sz="1400" b="1" baseline="-25000">
                <a:solidFill>
                  <a:schemeClr val="tx1"/>
                </a:solidFill>
              </a:rPr>
              <a:t>0</a:t>
            </a:r>
          </a:p>
        </p:txBody>
      </p:sp>
      <p:sp>
        <p:nvSpPr>
          <p:cNvPr id="69" name="Isosceles Triangle 68">
            <a:extLst>
              <a:ext uri="{FF2B5EF4-FFF2-40B4-BE49-F238E27FC236}">
                <a16:creationId xmlns:a16="http://schemas.microsoft.com/office/drawing/2014/main" id="{44F7108C-E260-8AD9-C59A-7A940456D5F6}"/>
              </a:ext>
            </a:extLst>
          </p:cNvPr>
          <p:cNvSpPr/>
          <p:nvPr/>
        </p:nvSpPr>
        <p:spPr>
          <a:xfrm>
            <a:off x="5590605" y="5645411"/>
            <a:ext cx="1584037" cy="935172"/>
          </a:xfrm>
          <a:prstGeom prst="triangl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OMAP</a:t>
            </a:r>
            <a:r>
              <a:rPr lang="en-US" sz="1400" b="1" baseline="-25000">
                <a:solidFill>
                  <a:schemeClr val="tx1"/>
                </a:solidFill>
              </a:rPr>
              <a:t>1</a:t>
            </a:r>
          </a:p>
        </p:txBody>
      </p:sp>
      <p:sp>
        <p:nvSpPr>
          <p:cNvPr id="12" name="TextBox 11">
            <a:extLst>
              <a:ext uri="{FF2B5EF4-FFF2-40B4-BE49-F238E27FC236}">
                <a16:creationId xmlns:a16="http://schemas.microsoft.com/office/drawing/2014/main" id="{C32EEAD2-6609-09B3-81A9-1406524A89FE}"/>
              </a:ext>
            </a:extLst>
          </p:cNvPr>
          <p:cNvSpPr txBox="1"/>
          <p:nvPr/>
        </p:nvSpPr>
        <p:spPr>
          <a:xfrm>
            <a:off x="353817" y="964898"/>
            <a:ext cx="2663768" cy="461665"/>
          </a:xfrm>
          <a:prstGeom prst="rect">
            <a:avLst/>
          </a:prstGeom>
          <a:noFill/>
        </p:spPr>
        <p:txBody>
          <a:bodyPr wrap="square" rtlCol="0">
            <a:spAutoFit/>
          </a:bodyPr>
          <a:lstStyle/>
          <a:p>
            <a:r>
              <a:rPr lang="en-US" sz="2400" b="1"/>
              <a:t>   </a:t>
            </a:r>
            <a:r>
              <a:rPr lang="en-US" sz="2400" b="1" u="sng"/>
              <a:t>High-level idea:</a:t>
            </a:r>
            <a:endParaRPr lang="en-US" sz="2000"/>
          </a:p>
        </p:txBody>
      </p:sp>
      <p:sp>
        <p:nvSpPr>
          <p:cNvPr id="15" name="TextBox 14">
            <a:extLst>
              <a:ext uri="{FF2B5EF4-FFF2-40B4-BE49-F238E27FC236}">
                <a16:creationId xmlns:a16="http://schemas.microsoft.com/office/drawing/2014/main" id="{789F9759-555A-C471-2CFE-C7C1DEB5B74E}"/>
              </a:ext>
            </a:extLst>
          </p:cNvPr>
          <p:cNvSpPr txBox="1"/>
          <p:nvPr/>
        </p:nvSpPr>
        <p:spPr>
          <a:xfrm>
            <a:off x="7192899" y="5989844"/>
            <a:ext cx="1584037" cy="461665"/>
          </a:xfrm>
          <a:prstGeom prst="rect">
            <a:avLst/>
          </a:prstGeom>
          <a:noFill/>
        </p:spPr>
        <p:txBody>
          <a:bodyPr wrap="square" rtlCol="0">
            <a:spAutoFit/>
          </a:bodyPr>
          <a:lstStyle/>
          <a:p>
            <a:r>
              <a:rPr lang="en-US" sz="2400"/>
              <a:t>O(log</a:t>
            </a:r>
            <a:r>
              <a:rPr lang="en-US" sz="2400" baseline="30000"/>
              <a:t>3</a:t>
            </a:r>
            <a:r>
              <a:rPr lang="en-US" sz="2400"/>
              <a:t>N)</a:t>
            </a:r>
          </a:p>
        </p:txBody>
      </p:sp>
      <p:sp>
        <p:nvSpPr>
          <p:cNvPr id="14" name="TextBox 13">
            <a:extLst>
              <a:ext uri="{FF2B5EF4-FFF2-40B4-BE49-F238E27FC236}">
                <a16:creationId xmlns:a16="http://schemas.microsoft.com/office/drawing/2014/main" id="{FE8EB5E6-0554-3600-B899-A126640544EF}"/>
              </a:ext>
            </a:extLst>
          </p:cNvPr>
          <p:cNvSpPr txBox="1"/>
          <p:nvPr/>
        </p:nvSpPr>
        <p:spPr>
          <a:xfrm>
            <a:off x="10007599" y="3426691"/>
            <a:ext cx="1722582" cy="646331"/>
          </a:xfrm>
          <a:prstGeom prst="rect">
            <a:avLst/>
          </a:prstGeom>
          <a:noFill/>
        </p:spPr>
        <p:txBody>
          <a:bodyPr wrap="square" rtlCol="0">
            <a:spAutoFit/>
          </a:bodyPr>
          <a:lstStyle/>
          <a:p>
            <a:r>
              <a:rPr lang="en-US"/>
              <a:t>… up to</a:t>
            </a:r>
          </a:p>
          <a:p>
            <a:r>
              <a:rPr lang="en-US"/>
              <a:t>  logN-1 levels</a:t>
            </a:r>
          </a:p>
        </p:txBody>
      </p:sp>
    </p:spTree>
    <p:custDataLst>
      <p:tags r:id="rId1"/>
    </p:custDataLst>
    <p:extLst>
      <p:ext uri="{BB962C8B-B14F-4D97-AF65-F5344CB8AC3E}">
        <p14:creationId xmlns:p14="http://schemas.microsoft.com/office/powerpoint/2010/main" val="105022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Locality-aware de-amortized SDa</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3882" y="1006305"/>
              <a:ext cx="715543" cy="715543"/>
            </a:xfrm>
            <a:prstGeom prst="rect">
              <a:avLst/>
            </a:prstGeom>
          </p:spPr>
        </p:pic>
      </p:grpSp>
      <p:sp>
        <p:nvSpPr>
          <p:cNvPr id="43" name="Rectangle: Rounded Corners 42">
            <a:extLst>
              <a:ext uri="{FF2B5EF4-FFF2-40B4-BE49-F238E27FC236}">
                <a16:creationId xmlns:a16="http://schemas.microsoft.com/office/drawing/2014/main" id="{B80C40C9-1713-AE9C-8459-D6405785248C}"/>
              </a:ext>
            </a:extLst>
          </p:cNvPr>
          <p:cNvSpPr/>
          <p:nvPr/>
        </p:nvSpPr>
        <p:spPr>
          <a:xfrm>
            <a:off x="3292764" y="5806231"/>
            <a:ext cx="1399309" cy="72967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Oblivious</a:t>
            </a:r>
          </a:p>
          <a:p>
            <a:pPr algn="ctr"/>
            <a:r>
              <a:rPr lang="en-US"/>
              <a:t>merge</a:t>
            </a:r>
            <a:r>
              <a:rPr lang="en-US" baseline="-25000"/>
              <a:t>0</a:t>
            </a:r>
            <a:r>
              <a:rPr lang="en-US"/>
              <a:t> </a:t>
            </a:r>
          </a:p>
        </p:txBody>
      </p:sp>
      <p:sp>
        <p:nvSpPr>
          <p:cNvPr id="33" name="Rectangle: Rounded Corners 32">
            <a:extLst>
              <a:ext uri="{FF2B5EF4-FFF2-40B4-BE49-F238E27FC236}">
                <a16:creationId xmlns:a16="http://schemas.microsoft.com/office/drawing/2014/main" id="{1AD717D7-679C-9E32-CADD-8A67462D141F}"/>
              </a:ext>
            </a:extLst>
          </p:cNvPr>
          <p:cNvSpPr/>
          <p:nvPr/>
        </p:nvSpPr>
        <p:spPr>
          <a:xfrm>
            <a:off x="5802091" y="5806231"/>
            <a:ext cx="1399309" cy="72967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Oblivious</a:t>
            </a:r>
          </a:p>
          <a:p>
            <a:pPr algn="ctr"/>
            <a:r>
              <a:rPr lang="en-US"/>
              <a:t>merge</a:t>
            </a:r>
            <a:r>
              <a:rPr lang="en-US" baseline="-25000"/>
              <a:t>1</a:t>
            </a:r>
            <a:r>
              <a:rPr lang="en-US"/>
              <a:t> </a:t>
            </a:r>
          </a:p>
        </p:txBody>
      </p:sp>
      <p:cxnSp>
        <p:nvCxnSpPr>
          <p:cNvPr id="35" name="Connector: Elbow 34">
            <a:extLst>
              <a:ext uri="{FF2B5EF4-FFF2-40B4-BE49-F238E27FC236}">
                <a16:creationId xmlns:a16="http://schemas.microsoft.com/office/drawing/2014/main" id="{9F905856-C841-4E1B-8CE0-F0DA87FE7C7A}"/>
              </a:ext>
            </a:extLst>
          </p:cNvPr>
          <p:cNvCxnSpPr>
            <a:cxnSpLocks/>
            <a:endCxn id="43" idx="0"/>
          </p:cNvCxnSpPr>
          <p:nvPr/>
        </p:nvCxnSpPr>
        <p:spPr>
          <a:xfrm>
            <a:off x="3643541" y="2672617"/>
            <a:ext cx="348878" cy="3133614"/>
          </a:xfrm>
          <a:prstGeom prst="bentConnector2">
            <a:avLst/>
          </a:prstGeom>
          <a:ln w="28575">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8CC52C4-8349-DC19-1B9A-A923E74FB8F3}"/>
              </a:ext>
            </a:extLst>
          </p:cNvPr>
          <p:cNvCxnSpPr>
            <a:cxnSpLocks/>
          </p:cNvCxnSpPr>
          <p:nvPr/>
        </p:nvCxnSpPr>
        <p:spPr>
          <a:xfrm>
            <a:off x="3667058" y="3580586"/>
            <a:ext cx="142941" cy="2225644"/>
          </a:xfrm>
          <a:prstGeom prst="bentConnector2">
            <a:avLst/>
          </a:prstGeom>
          <a:ln w="28575">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E8B3B325-7BE0-586F-1E8E-0803ADA78D57}"/>
              </a:ext>
            </a:extLst>
          </p:cNvPr>
          <p:cNvCxnSpPr>
            <a:cxnSpLocks/>
            <a:stCxn id="43" idx="2"/>
          </p:cNvCxnSpPr>
          <p:nvPr/>
        </p:nvCxnSpPr>
        <p:spPr>
          <a:xfrm rot="5400000" flipH="1" flipV="1">
            <a:off x="4026470" y="5609372"/>
            <a:ext cx="892480" cy="960582"/>
          </a:xfrm>
          <a:prstGeom prst="bentConnector3">
            <a:avLst>
              <a:gd name="adj1" fmla="val -25614"/>
            </a:avLst>
          </a:prstGeom>
          <a:ln w="28575">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54" name="Group 53">
            <a:extLst>
              <a:ext uri="{FF2B5EF4-FFF2-40B4-BE49-F238E27FC236}">
                <a16:creationId xmlns:a16="http://schemas.microsoft.com/office/drawing/2014/main" id="{18D6A76E-638E-236D-9355-13B04607F5F3}"/>
              </a:ext>
            </a:extLst>
          </p:cNvPr>
          <p:cNvGrpSpPr/>
          <p:nvPr/>
        </p:nvGrpSpPr>
        <p:grpSpPr>
          <a:xfrm>
            <a:off x="2710872" y="2299153"/>
            <a:ext cx="6959600" cy="3337591"/>
            <a:chOff x="2720109" y="2165226"/>
            <a:chExt cx="6959600" cy="3337591"/>
          </a:xfrm>
        </p:grpSpPr>
        <p:grpSp>
          <p:nvGrpSpPr>
            <p:cNvPr id="55" name="Group 54">
              <a:extLst>
                <a:ext uri="{FF2B5EF4-FFF2-40B4-BE49-F238E27FC236}">
                  <a16:creationId xmlns:a16="http://schemas.microsoft.com/office/drawing/2014/main" id="{45A842B5-75EA-8004-5B75-F29E62495D3E}"/>
                </a:ext>
              </a:extLst>
            </p:cNvPr>
            <p:cNvGrpSpPr/>
            <p:nvPr/>
          </p:nvGrpSpPr>
          <p:grpSpPr>
            <a:xfrm>
              <a:off x="2720109" y="2165227"/>
              <a:ext cx="946728" cy="3337590"/>
              <a:chOff x="2438400" y="1416803"/>
              <a:chExt cx="946728" cy="3337590"/>
            </a:xfrm>
            <a:solidFill>
              <a:schemeClr val="bg2"/>
            </a:solidFill>
          </p:grpSpPr>
          <p:sp>
            <p:nvSpPr>
              <p:cNvPr id="67" name="Rectangle 66">
                <a:extLst>
                  <a:ext uri="{FF2B5EF4-FFF2-40B4-BE49-F238E27FC236}">
                    <a16:creationId xmlns:a16="http://schemas.microsoft.com/office/drawing/2014/main" id="{DD1D8B55-DB37-E11E-DE8A-EC79CD68EA06}"/>
                  </a:ext>
                </a:extLst>
              </p:cNvPr>
              <p:cNvSpPr/>
              <p:nvPr/>
            </p:nvSpPr>
            <p:spPr>
              <a:xfrm>
                <a:off x="2438400" y="1416803"/>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0</a:t>
                </a:r>
                <a:endParaRPr lang="en-US" sz="1400"/>
              </a:p>
            </p:txBody>
          </p:sp>
          <p:sp>
            <p:nvSpPr>
              <p:cNvPr id="68" name="Rectangle 67">
                <a:extLst>
                  <a:ext uri="{FF2B5EF4-FFF2-40B4-BE49-F238E27FC236}">
                    <a16:creationId xmlns:a16="http://schemas.microsoft.com/office/drawing/2014/main" id="{58A57DA0-3104-873B-A7D5-56BA4FC4A095}"/>
                  </a:ext>
                </a:extLst>
              </p:cNvPr>
              <p:cNvSpPr/>
              <p:nvPr/>
            </p:nvSpPr>
            <p:spPr>
              <a:xfrm>
                <a:off x="2438400" y="4024721"/>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0</a:t>
                </a:r>
              </a:p>
            </p:txBody>
          </p:sp>
          <p:sp>
            <p:nvSpPr>
              <p:cNvPr id="69" name="Rectangle 68">
                <a:extLst>
                  <a:ext uri="{FF2B5EF4-FFF2-40B4-BE49-F238E27FC236}">
                    <a16:creationId xmlns:a16="http://schemas.microsoft.com/office/drawing/2014/main" id="{AE823179-2058-87BD-9479-44F957BDF9C2}"/>
                  </a:ext>
                </a:extLst>
              </p:cNvPr>
              <p:cNvSpPr/>
              <p:nvPr/>
            </p:nvSpPr>
            <p:spPr>
              <a:xfrm>
                <a:off x="2438400" y="3162580"/>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0</a:t>
                </a:r>
              </a:p>
            </p:txBody>
          </p:sp>
          <p:sp>
            <p:nvSpPr>
              <p:cNvPr id="70" name="Rectangle 69">
                <a:extLst>
                  <a:ext uri="{FF2B5EF4-FFF2-40B4-BE49-F238E27FC236}">
                    <a16:creationId xmlns:a16="http://schemas.microsoft.com/office/drawing/2014/main" id="{EBACB6A6-C0C0-62D4-EFA4-BCF92B16DB9C}"/>
                  </a:ext>
                </a:extLst>
              </p:cNvPr>
              <p:cNvSpPr/>
              <p:nvPr/>
            </p:nvSpPr>
            <p:spPr>
              <a:xfrm>
                <a:off x="2438400" y="2289692"/>
                <a:ext cx="946728" cy="729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0</a:t>
                </a:r>
              </a:p>
            </p:txBody>
          </p:sp>
        </p:grpSp>
        <p:grpSp>
          <p:nvGrpSpPr>
            <p:cNvPr id="56" name="Group 55">
              <a:extLst>
                <a:ext uri="{FF2B5EF4-FFF2-40B4-BE49-F238E27FC236}">
                  <a16:creationId xmlns:a16="http://schemas.microsoft.com/office/drawing/2014/main" id="{2809FE0B-5171-2C40-93F6-A74C23713EB7}"/>
                </a:ext>
              </a:extLst>
            </p:cNvPr>
            <p:cNvGrpSpPr/>
            <p:nvPr/>
          </p:nvGrpSpPr>
          <p:grpSpPr>
            <a:xfrm>
              <a:off x="4442690" y="2165226"/>
              <a:ext cx="1584038" cy="3337591"/>
              <a:chOff x="4160981" y="950367"/>
              <a:chExt cx="1584038" cy="3337591"/>
            </a:xfrm>
          </p:grpSpPr>
          <p:sp>
            <p:nvSpPr>
              <p:cNvPr id="63" name="Rectangle 62">
                <a:extLst>
                  <a:ext uri="{FF2B5EF4-FFF2-40B4-BE49-F238E27FC236}">
                    <a16:creationId xmlns:a16="http://schemas.microsoft.com/office/drawing/2014/main" id="{7AEF63FC-CD20-3AF7-6F80-B4A16F1B92C1}"/>
                  </a:ext>
                </a:extLst>
              </p:cNvPr>
              <p:cNvSpPr/>
              <p:nvPr/>
            </p:nvSpPr>
            <p:spPr>
              <a:xfrm>
                <a:off x="4160982" y="3558286"/>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1</a:t>
                </a:r>
                <a:endParaRPr lang="en-US" sz="1400"/>
              </a:p>
            </p:txBody>
          </p:sp>
          <p:sp>
            <p:nvSpPr>
              <p:cNvPr id="64" name="Rectangle 63">
                <a:extLst>
                  <a:ext uri="{FF2B5EF4-FFF2-40B4-BE49-F238E27FC236}">
                    <a16:creationId xmlns:a16="http://schemas.microsoft.com/office/drawing/2014/main" id="{CD4D5B04-38C8-08C4-F741-5F303C7980C5}"/>
                  </a:ext>
                </a:extLst>
              </p:cNvPr>
              <p:cNvSpPr/>
              <p:nvPr/>
            </p:nvSpPr>
            <p:spPr>
              <a:xfrm>
                <a:off x="4160982" y="182325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1</a:t>
                </a:r>
                <a:endParaRPr lang="en-US" sz="1400"/>
              </a:p>
            </p:txBody>
          </p:sp>
          <p:sp>
            <p:nvSpPr>
              <p:cNvPr id="65" name="Rectangle 64">
                <a:extLst>
                  <a:ext uri="{FF2B5EF4-FFF2-40B4-BE49-F238E27FC236}">
                    <a16:creationId xmlns:a16="http://schemas.microsoft.com/office/drawing/2014/main" id="{87ECB147-037C-2D48-FC2F-C45CBC6E1F84}"/>
                  </a:ext>
                </a:extLst>
              </p:cNvPr>
              <p:cNvSpPr/>
              <p:nvPr/>
            </p:nvSpPr>
            <p:spPr>
              <a:xfrm>
                <a:off x="4160982" y="2696144"/>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1</a:t>
                </a:r>
                <a:endParaRPr lang="en-US" sz="1400"/>
              </a:p>
            </p:txBody>
          </p:sp>
          <p:sp>
            <p:nvSpPr>
              <p:cNvPr id="66" name="Rectangle 65">
                <a:extLst>
                  <a:ext uri="{FF2B5EF4-FFF2-40B4-BE49-F238E27FC236}">
                    <a16:creationId xmlns:a16="http://schemas.microsoft.com/office/drawing/2014/main" id="{2BACDAEB-14C0-A4A8-0E5B-5665459A7B11}"/>
                  </a:ext>
                </a:extLst>
              </p:cNvPr>
              <p:cNvSpPr/>
              <p:nvPr/>
            </p:nvSpPr>
            <p:spPr>
              <a:xfrm>
                <a:off x="4160981" y="950367"/>
                <a:ext cx="158403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1</a:t>
                </a:r>
                <a:endParaRPr lang="en-US" sz="1400"/>
              </a:p>
            </p:txBody>
          </p:sp>
        </p:grpSp>
        <p:grpSp>
          <p:nvGrpSpPr>
            <p:cNvPr id="57" name="Group 56">
              <a:extLst>
                <a:ext uri="{FF2B5EF4-FFF2-40B4-BE49-F238E27FC236}">
                  <a16:creationId xmlns:a16="http://schemas.microsoft.com/office/drawing/2014/main" id="{ED0A7DA5-1AFA-977D-54A8-E665AB301FF3}"/>
                </a:ext>
              </a:extLst>
            </p:cNvPr>
            <p:cNvGrpSpPr/>
            <p:nvPr/>
          </p:nvGrpSpPr>
          <p:grpSpPr>
            <a:xfrm>
              <a:off x="6802579" y="2165226"/>
              <a:ext cx="2877130" cy="3337591"/>
              <a:chOff x="6520870" y="950367"/>
              <a:chExt cx="2877130" cy="3337591"/>
            </a:xfrm>
          </p:grpSpPr>
          <p:sp>
            <p:nvSpPr>
              <p:cNvPr id="59" name="Rectangle 58">
                <a:extLst>
                  <a:ext uri="{FF2B5EF4-FFF2-40B4-BE49-F238E27FC236}">
                    <a16:creationId xmlns:a16="http://schemas.microsoft.com/office/drawing/2014/main" id="{3E37161B-9A7F-3F65-B1AA-7EDDDE408A6A}"/>
                  </a:ext>
                </a:extLst>
              </p:cNvPr>
              <p:cNvSpPr/>
              <p:nvPr/>
            </p:nvSpPr>
            <p:spPr>
              <a:xfrm>
                <a:off x="6520873" y="3558286"/>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NEW</a:t>
                </a:r>
                <a:r>
                  <a:rPr lang="en-US" sz="1400" baseline="-25000">
                    <a:solidFill>
                      <a:schemeClr val="tx1"/>
                    </a:solidFill>
                  </a:rPr>
                  <a:t>2</a:t>
                </a:r>
                <a:endParaRPr lang="en-US" sz="1400"/>
              </a:p>
            </p:txBody>
          </p:sp>
          <p:sp>
            <p:nvSpPr>
              <p:cNvPr id="60" name="Rectangle 59">
                <a:extLst>
                  <a:ext uri="{FF2B5EF4-FFF2-40B4-BE49-F238E27FC236}">
                    <a16:creationId xmlns:a16="http://schemas.microsoft.com/office/drawing/2014/main" id="{9D1C32C4-88C1-4C04-A97C-614F9361671F}"/>
                  </a:ext>
                </a:extLst>
              </p:cNvPr>
              <p:cNvSpPr/>
              <p:nvPr/>
            </p:nvSpPr>
            <p:spPr>
              <a:xfrm>
                <a:off x="6520872" y="2696144"/>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a:t>
                </a:r>
                <a:r>
                  <a:rPr lang="en-US" sz="1400" baseline="-25000">
                    <a:solidFill>
                      <a:schemeClr val="tx1"/>
                    </a:solidFill>
                  </a:rPr>
                  <a:t>2</a:t>
                </a:r>
                <a:endParaRPr lang="en-US" sz="1400"/>
              </a:p>
            </p:txBody>
          </p:sp>
          <p:sp>
            <p:nvSpPr>
              <p:cNvPr id="61" name="Rectangle 60">
                <a:extLst>
                  <a:ext uri="{FF2B5EF4-FFF2-40B4-BE49-F238E27FC236}">
                    <a16:creationId xmlns:a16="http://schemas.microsoft.com/office/drawing/2014/main" id="{E131E657-A0F2-0B45-2D8D-3215B7C7DA73}"/>
                  </a:ext>
                </a:extLst>
              </p:cNvPr>
              <p:cNvSpPr/>
              <p:nvPr/>
            </p:nvSpPr>
            <p:spPr>
              <a:xfrm>
                <a:off x="6520871" y="182325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OLDER</a:t>
                </a:r>
                <a:r>
                  <a:rPr lang="en-US" sz="1400" baseline="-25000">
                    <a:solidFill>
                      <a:schemeClr val="tx1"/>
                    </a:solidFill>
                  </a:rPr>
                  <a:t>2</a:t>
                </a:r>
                <a:endParaRPr lang="en-US" sz="1400"/>
              </a:p>
            </p:txBody>
          </p:sp>
          <p:sp>
            <p:nvSpPr>
              <p:cNvPr id="62" name="Rectangle 61">
                <a:extLst>
                  <a:ext uri="{FF2B5EF4-FFF2-40B4-BE49-F238E27FC236}">
                    <a16:creationId xmlns:a16="http://schemas.microsoft.com/office/drawing/2014/main" id="{F62FF635-1745-D5C2-C549-041350B71C29}"/>
                  </a:ext>
                </a:extLst>
              </p:cNvPr>
              <p:cNvSpPr/>
              <p:nvPr/>
            </p:nvSpPr>
            <p:spPr>
              <a:xfrm>
                <a:off x="6520870" y="950367"/>
                <a:ext cx="2877127" cy="7296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OLDEST</a:t>
                </a:r>
                <a:r>
                  <a:rPr lang="en-US" sz="1400" baseline="-25000">
                    <a:solidFill>
                      <a:schemeClr val="tx1"/>
                    </a:solidFill>
                  </a:rPr>
                  <a:t>2</a:t>
                </a:r>
                <a:endParaRPr lang="en-US" sz="1400"/>
              </a:p>
            </p:txBody>
          </p:sp>
        </p:grpSp>
      </p:grpSp>
      <p:sp>
        <p:nvSpPr>
          <p:cNvPr id="78" name="TextBox 77">
            <a:extLst>
              <a:ext uri="{FF2B5EF4-FFF2-40B4-BE49-F238E27FC236}">
                <a16:creationId xmlns:a16="http://schemas.microsoft.com/office/drawing/2014/main" id="{9F5FFA48-E49E-DFE5-E388-847F02117E4E}"/>
              </a:ext>
            </a:extLst>
          </p:cNvPr>
          <p:cNvSpPr txBox="1"/>
          <p:nvPr/>
        </p:nvSpPr>
        <p:spPr>
          <a:xfrm>
            <a:off x="3017584" y="868156"/>
            <a:ext cx="7350234" cy="1384995"/>
          </a:xfrm>
          <a:prstGeom prst="rect">
            <a:avLst/>
          </a:prstGeom>
          <a:noFill/>
        </p:spPr>
        <p:txBody>
          <a:bodyPr wrap="square" rtlCol="0">
            <a:spAutoFit/>
          </a:bodyPr>
          <a:lstStyle/>
          <a:p>
            <a:pPr marL="342900" indent="-342900" rtl="0" fontAlgn="base">
              <a:spcBef>
                <a:spcPts val="0"/>
              </a:spcBef>
              <a:spcAft>
                <a:spcPts val="0"/>
              </a:spcAft>
              <a:buFont typeface="+mj-lt"/>
              <a:buAutoNum type="arabicPeriod"/>
            </a:pPr>
            <a:r>
              <a:rPr lang="en-US">
                <a:solidFill>
                  <a:srgbClr val="000000"/>
                </a:solidFill>
              </a:rPr>
              <a:t>Four</a:t>
            </a:r>
            <a:r>
              <a:rPr lang="en-US" i="0" u="none" strike="noStrike">
                <a:solidFill>
                  <a:srgbClr val="000000"/>
                </a:solidFill>
                <a:effectLst/>
              </a:rPr>
              <a:t> indexes per level instead of one: NEW, OLD, OLDER, OLDEST</a:t>
            </a:r>
          </a:p>
          <a:p>
            <a:pPr marL="342900" indent="-342900" rtl="0" fontAlgn="base">
              <a:spcBef>
                <a:spcPts val="0"/>
              </a:spcBef>
              <a:spcAft>
                <a:spcPts val="0"/>
              </a:spcAft>
              <a:buFont typeface="+mj-lt"/>
              <a:buAutoNum type="arabicPeriod"/>
            </a:pPr>
            <a:r>
              <a:rPr lang="en-US" i="0" u="none" strike="noStrike">
                <a:solidFill>
                  <a:srgbClr val="000000"/>
                </a:solidFill>
                <a:effectLst/>
              </a:rPr>
              <a:t>Update happens at NEW</a:t>
            </a:r>
            <a:r>
              <a:rPr lang="en-US" i="0" u="none" strike="noStrike" baseline="-25000">
                <a:solidFill>
                  <a:srgbClr val="000000"/>
                </a:solidFill>
                <a:effectLst/>
              </a:rPr>
              <a:t>0</a:t>
            </a:r>
          </a:p>
          <a:p>
            <a:pPr marL="342900" indent="-342900" fontAlgn="base">
              <a:buFont typeface="+mj-lt"/>
              <a:buAutoNum type="arabicPeriod"/>
            </a:pPr>
            <a:r>
              <a:rPr lang="en-US" i="0" u="none" strike="noStrike">
                <a:solidFill>
                  <a:srgbClr val="000000"/>
                </a:solidFill>
                <a:effectLst/>
              </a:rPr>
              <a:t> When </a:t>
            </a:r>
            <a:r>
              <a:rPr lang="en-US" i="0" u="none" strike="noStrike" err="1">
                <a:solidFill>
                  <a:srgbClr val="000000"/>
                </a:solidFill>
                <a:effectLst/>
              </a:rPr>
              <a:t>NEW</a:t>
            </a:r>
            <a:r>
              <a:rPr lang="en-US" i="0" u="none" strike="noStrike" baseline="-25000" err="1">
                <a:solidFill>
                  <a:srgbClr val="000000"/>
                </a:solidFill>
                <a:effectLst/>
              </a:rPr>
              <a:t>i</a:t>
            </a:r>
            <a:r>
              <a:rPr lang="en-US" i="0" u="none" strike="noStrike">
                <a:solidFill>
                  <a:srgbClr val="000000"/>
                </a:solidFill>
                <a:effectLst/>
              </a:rPr>
              <a:t> is full it is moved to empty old index</a:t>
            </a:r>
          </a:p>
          <a:p>
            <a:pPr marL="342900" indent="-342900" fontAlgn="base">
              <a:buFont typeface="+mj-lt"/>
              <a:buAutoNum type="arabicPeriod"/>
            </a:pPr>
            <a:r>
              <a:rPr lang="en-US" err="1">
                <a:solidFill>
                  <a:srgbClr val="000000"/>
                </a:solidFill>
              </a:rPr>
              <a:t>OLDEST</a:t>
            </a:r>
            <a:r>
              <a:rPr lang="en-US" baseline="-25000" err="1">
                <a:solidFill>
                  <a:srgbClr val="000000"/>
                </a:solidFill>
              </a:rPr>
              <a:t>i</a:t>
            </a:r>
            <a:r>
              <a:rPr lang="en-US">
                <a:solidFill>
                  <a:srgbClr val="000000"/>
                </a:solidFill>
              </a:rPr>
              <a:t> and </a:t>
            </a:r>
            <a:r>
              <a:rPr lang="en-US" err="1">
                <a:solidFill>
                  <a:srgbClr val="000000"/>
                </a:solidFill>
              </a:rPr>
              <a:t>OLDER</a:t>
            </a:r>
            <a:r>
              <a:rPr lang="en-US" baseline="-25000" err="1">
                <a:solidFill>
                  <a:srgbClr val="000000"/>
                </a:solidFill>
              </a:rPr>
              <a:t>i</a:t>
            </a:r>
            <a:r>
              <a:rPr lang="en-US">
                <a:solidFill>
                  <a:srgbClr val="000000"/>
                </a:solidFill>
              </a:rPr>
              <a:t> are merged to create NEW</a:t>
            </a:r>
            <a:r>
              <a:rPr lang="en-US" baseline="-25000">
                <a:solidFill>
                  <a:srgbClr val="000000"/>
                </a:solidFill>
              </a:rPr>
              <a:t>i+1</a:t>
            </a:r>
            <a:endParaRPr lang="en-US" i="0" u="none" strike="noStrike">
              <a:solidFill>
                <a:srgbClr val="000000"/>
              </a:solidFill>
              <a:effectLst/>
            </a:endParaRPr>
          </a:p>
          <a:p>
            <a:pPr marL="342900" indent="-342900" fontAlgn="base">
              <a:buFont typeface="+mj-lt"/>
              <a:buAutoNum type="arabicPeriod"/>
            </a:pPr>
            <a:endParaRPr lang="en-US" i="0" u="none" strike="noStrike" baseline="-25000">
              <a:solidFill>
                <a:srgbClr val="000000"/>
              </a:solidFill>
              <a:effectLst/>
            </a:endParaRPr>
          </a:p>
        </p:txBody>
      </p:sp>
      <p:sp>
        <p:nvSpPr>
          <p:cNvPr id="12" name="TextBox 11">
            <a:extLst>
              <a:ext uri="{FF2B5EF4-FFF2-40B4-BE49-F238E27FC236}">
                <a16:creationId xmlns:a16="http://schemas.microsoft.com/office/drawing/2014/main" id="{C4557238-E06F-D8A5-BC4E-BC93E350FDA4}"/>
              </a:ext>
            </a:extLst>
          </p:cNvPr>
          <p:cNvSpPr txBox="1"/>
          <p:nvPr/>
        </p:nvSpPr>
        <p:spPr>
          <a:xfrm>
            <a:off x="353817" y="964898"/>
            <a:ext cx="2663768" cy="461665"/>
          </a:xfrm>
          <a:prstGeom prst="rect">
            <a:avLst/>
          </a:prstGeom>
          <a:noFill/>
        </p:spPr>
        <p:txBody>
          <a:bodyPr wrap="square" rtlCol="0">
            <a:spAutoFit/>
          </a:bodyPr>
          <a:lstStyle/>
          <a:p>
            <a:r>
              <a:rPr lang="en-US" sz="2400" b="1"/>
              <a:t>   </a:t>
            </a:r>
            <a:r>
              <a:rPr lang="en-US" sz="2400" b="1" u="sng"/>
              <a:t>High-level idea:</a:t>
            </a:r>
            <a:endParaRPr lang="en-US" sz="2000"/>
          </a:p>
        </p:txBody>
      </p:sp>
      <p:sp>
        <p:nvSpPr>
          <p:cNvPr id="14" name="TextBox 13">
            <a:extLst>
              <a:ext uri="{FF2B5EF4-FFF2-40B4-BE49-F238E27FC236}">
                <a16:creationId xmlns:a16="http://schemas.microsoft.com/office/drawing/2014/main" id="{67879529-D031-8CC2-74A0-6B586565D821}"/>
              </a:ext>
            </a:extLst>
          </p:cNvPr>
          <p:cNvSpPr txBox="1"/>
          <p:nvPr/>
        </p:nvSpPr>
        <p:spPr>
          <a:xfrm>
            <a:off x="7192899" y="5989844"/>
            <a:ext cx="1584037" cy="461665"/>
          </a:xfrm>
          <a:prstGeom prst="rect">
            <a:avLst/>
          </a:prstGeom>
          <a:noFill/>
        </p:spPr>
        <p:txBody>
          <a:bodyPr wrap="square" rtlCol="0">
            <a:spAutoFit/>
          </a:bodyPr>
          <a:lstStyle/>
          <a:p>
            <a:r>
              <a:rPr lang="en-US" sz="2400"/>
              <a:t>O(log</a:t>
            </a:r>
            <a:r>
              <a:rPr lang="en-US" sz="2400" baseline="30000"/>
              <a:t>2</a:t>
            </a:r>
            <a:r>
              <a:rPr lang="en-US" sz="2400"/>
              <a:t>N)</a:t>
            </a:r>
          </a:p>
        </p:txBody>
      </p:sp>
      <p:sp>
        <p:nvSpPr>
          <p:cNvPr id="15" name="TextBox 14">
            <a:extLst>
              <a:ext uri="{FF2B5EF4-FFF2-40B4-BE49-F238E27FC236}">
                <a16:creationId xmlns:a16="http://schemas.microsoft.com/office/drawing/2014/main" id="{7BCD629C-B721-85CA-E731-BA25215D47C1}"/>
              </a:ext>
            </a:extLst>
          </p:cNvPr>
          <p:cNvSpPr txBox="1"/>
          <p:nvPr/>
        </p:nvSpPr>
        <p:spPr>
          <a:xfrm>
            <a:off x="10007599" y="3426691"/>
            <a:ext cx="1722582" cy="646331"/>
          </a:xfrm>
          <a:prstGeom prst="rect">
            <a:avLst/>
          </a:prstGeom>
          <a:noFill/>
        </p:spPr>
        <p:txBody>
          <a:bodyPr wrap="square" rtlCol="0">
            <a:spAutoFit/>
          </a:bodyPr>
          <a:lstStyle/>
          <a:p>
            <a:r>
              <a:rPr lang="en-US"/>
              <a:t>… up to</a:t>
            </a:r>
          </a:p>
          <a:p>
            <a:r>
              <a:rPr lang="en-US"/>
              <a:t>  logN-1 levels</a:t>
            </a:r>
          </a:p>
        </p:txBody>
      </p:sp>
    </p:spTree>
    <p:extLst>
      <p:ext uri="{BB962C8B-B14F-4D97-AF65-F5344CB8AC3E}">
        <p14:creationId xmlns:p14="http://schemas.microsoft.com/office/powerpoint/2010/main" val="3999256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B3DA6E-79B4-75C3-D484-72A613979406}"/>
              </a:ext>
            </a:extLst>
          </p:cNvPr>
          <p:cNvSpPr/>
          <p:nvPr/>
        </p:nvSpPr>
        <p:spPr>
          <a:xfrm>
            <a:off x="1378417" y="1407566"/>
            <a:ext cx="2646544"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12A2B03-0D61-FEC2-B4D7-64A84BFEE63E}"/>
              </a:ext>
            </a:extLst>
          </p:cNvPr>
          <p:cNvSpPr/>
          <p:nvPr/>
        </p:nvSpPr>
        <p:spPr>
          <a:xfrm>
            <a:off x="1393111" y="3666837"/>
            <a:ext cx="2646544"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70712A-659C-8487-D011-1B4EB68EFED8}"/>
              </a:ext>
            </a:extLst>
          </p:cNvPr>
          <p:cNvSpPr/>
          <p:nvPr/>
        </p:nvSpPr>
        <p:spPr>
          <a:xfrm>
            <a:off x="6788890" y="2226484"/>
            <a:ext cx="3365400" cy="24037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Locality-aware de-amortized SDa</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3882" y="1006305"/>
              <a:ext cx="715543" cy="715543"/>
            </a:xfrm>
            <a:prstGeom prst="rect">
              <a:avLst/>
            </a:prstGeom>
          </p:spPr>
        </p:pic>
      </p:grpSp>
      <p:sp>
        <p:nvSpPr>
          <p:cNvPr id="18" name="Rectangle: Rounded Corners 17">
            <a:extLst>
              <a:ext uri="{FF2B5EF4-FFF2-40B4-BE49-F238E27FC236}">
                <a16:creationId xmlns:a16="http://schemas.microsoft.com/office/drawing/2014/main" id="{907D45B2-DEFB-1BCC-FD38-C8DB7A009B0F}"/>
              </a:ext>
            </a:extLst>
          </p:cNvPr>
          <p:cNvSpPr/>
          <p:nvPr/>
        </p:nvSpPr>
        <p:spPr>
          <a:xfrm>
            <a:off x="4696691" y="3064164"/>
            <a:ext cx="1399309" cy="72967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Oblivious</a:t>
            </a:r>
          </a:p>
          <a:p>
            <a:pPr algn="ctr"/>
            <a:r>
              <a:rPr lang="en-US" err="1"/>
              <a:t>merge</a:t>
            </a:r>
            <a:r>
              <a:rPr lang="en-US" baseline="-25000" err="1"/>
              <a:t>i</a:t>
            </a:r>
            <a:r>
              <a:rPr lang="en-US"/>
              <a:t> </a:t>
            </a:r>
          </a:p>
        </p:txBody>
      </p:sp>
      <p:cxnSp>
        <p:nvCxnSpPr>
          <p:cNvPr id="31" name="Connector: Elbow 30">
            <a:extLst>
              <a:ext uri="{FF2B5EF4-FFF2-40B4-BE49-F238E27FC236}">
                <a16:creationId xmlns:a16="http://schemas.microsoft.com/office/drawing/2014/main" id="{1882C659-F94E-5400-A5DF-639189AADCE2}"/>
              </a:ext>
            </a:extLst>
          </p:cNvPr>
          <p:cNvCxnSpPr>
            <a:cxnSpLocks/>
            <a:stCxn id="27" idx="3"/>
            <a:endCxn id="18" idx="0"/>
          </p:cNvCxnSpPr>
          <p:nvPr/>
        </p:nvCxnSpPr>
        <p:spPr>
          <a:xfrm>
            <a:off x="4024961" y="2299853"/>
            <a:ext cx="1371385" cy="764311"/>
          </a:xfrm>
          <a:prstGeom prst="bentConnector2">
            <a:avLst/>
          </a:prstGeom>
          <a:ln w="3810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D9AA0329-5D29-843B-64DC-E4ABCC4604A0}"/>
              </a:ext>
            </a:extLst>
          </p:cNvPr>
          <p:cNvCxnSpPr>
            <a:cxnSpLocks/>
            <a:stCxn id="24" idx="3"/>
            <a:endCxn id="18" idx="2"/>
          </p:cNvCxnSpPr>
          <p:nvPr/>
        </p:nvCxnSpPr>
        <p:spPr>
          <a:xfrm flipV="1">
            <a:off x="4039655" y="3793836"/>
            <a:ext cx="1356691" cy="707563"/>
          </a:xfrm>
          <a:prstGeom prst="bentConnector2">
            <a:avLst/>
          </a:prstGeom>
          <a:ln w="3810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412F32F6-7EF3-D530-392F-4371A0C53E39}"/>
              </a:ext>
            </a:extLst>
          </p:cNvPr>
          <p:cNvCxnSpPr>
            <a:cxnSpLocks/>
            <a:stCxn id="18" idx="3"/>
            <a:endCxn id="20" idx="1"/>
          </p:cNvCxnSpPr>
          <p:nvPr/>
        </p:nvCxnSpPr>
        <p:spPr>
          <a:xfrm flipV="1">
            <a:off x="6096000" y="3428366"/>
            <a:ext cx="692890" cy="634"/>
          </a:xfrm>
          <a:prstGeom prst="bentConnector3">
            <a:avLst/>
          </a:prstGeom>
          <a:ln w="3810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8" name="Cylinder 57">
            <a:extLst>
              <a:ext uri="{FF2B5EF4-FFF2-40B4-BE49-F238E27FC236}">
                <a16:creationId xmlns:a16="http://schemas.microsoft.com/office/drawing/2014/main" id="{EDB3DCB4-07A6-C16B-442C-FC5211CA1C8B}"/>
              </a:ext>
            </a:extLst>
          </p:cNvPr>
          <p:cNvSpPr/>
          <p:nvPr/>
        </p:nvSpPr>
        <p:spPr>
          <a:xfrm>
            <a:off x="1893275" y="3948290"/>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61857" y="4634866"/>
            <a:ext cx="340284" cy="345320"/>
          </a:xfrm>
          <a:prstGeom prst="rect">
            <a:avLst/>
          </a:prstGeom>
        </p:spPr>
      </p:pic>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0" name="Cylinder 59">
            <a:extLst>
              <a:ext uri="{FF2B5EF4-FFF2-40B4-BE49-F238E27FC236}">
                <a16:creationId xmlns:a16="http://schemas.microsoft.com/office/drawing/2014/main" id="{646305D9-8223-0B08-F7BC-DDF8A68B5FA0}"/>
              </a:ext>
            </a:extLst>
          </p:cNvPr>
          <p:cNvSpPr/>
          <p:nvPr/>
        </p:nvSpPr>
        <p:spPr>
          <a:xfrm>
            <a:off x="1874486" y="1689994"/>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29603" y="2421028"/>
            <a:ext cx="382075" cy="293811"/>
          </a:xfrm>
          <a:prstGeom prst="rect">
            <a:avLst/>
          </a:prstGeom>
        </p:spPr>
      </p:pic>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74569" y="1996498"/>
            <a:ext cx="329722" cy="383976"/>
          </a:xfrm>
          <a:prstGeom prst="rect">
            <a:avLst/>
          </a:prstGeom>
        </p:spPr>
      </p:pic>
      <p:sp>
        <p:nvSpPr>
          <p:cNvPr id="53" name="Cylinder 52">
            <a:extLst>
              <a:ext uri="{FF2B5EF4-FFF2-40B4-BE49-F238E27FC236}">
                <a16:creationId xmlns:a16="http://schemas.microsoft.com/office/drawing/2014/main" id="{99187BDA-DCC5-4A3C-6AA6-94A83B5C575C}"/>
              </a:ext>
            </a:extLst>
          </p:cNvPr>
          <p:cNvSpPr/>
          <p:nvPr/>
        </p:nvSpPr>
        <p:spPr>
          <a:xfrm>
            <a:off x="2905461" y="1689994"/>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086548" y="2470086"/>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61268" y="2068501"/>
            <a:ext cx="345320" cy="345320"/>
          </a:xfrm>
          <a:prstGeom prst="rect">
            <a:avLst/>
          </a:prstGeom>
        </p:spPr>
      </p:pic>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48392"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085749" y="4289760"/>
            <a:ext cx="320040" cy="320040"/>
          </a:xfrm>
          <a:prstGeom prst="rect">
            <a:avLst/>
          </a:prstGeom>
        </p:spPr>
      </p:pic>
      <p:sp>
        <p:nvSpPr>
          <p:cNvPr id="71" name="Cylinder 70">
            <a:extLst>
              <a:ext uri="{FF2B5EF4-FFF2-40B4-BE49-F238E27FC236}">
                <a16:creationId xmlns:a16="http://schemas.microsoft.com/office/drawing/2014/main" id="{EB04BB08-D838-E527-01E3-9745D38939A9}"/>
              </a:ext>
            </a:extLst>
          </p:cNvPr>
          <p:cNvSpPr/>
          <p:nvPr/>
        </p:nvSpPr>
        <p:spPr>
          <a:xfrm>
            <a:off x="695723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ylinder 75">
            <a:extLst>
              <a:ext uri="{FF2B5EF4-FFF2-40B4-BE49-F238E27FC236}">
                <a16:creationId xmlns:a16="http://schemas.microsoft.com/office/drawing/2014/main" id="{AEDE3EF3-D79A-6D24-88A8-EDCFF64A6F4F}"/>
              </a:ext>
            </a:extLst>
          </p:cNvPr>
          <p:cNvSpPr/>
          <p:nvPr/>
        </p:nvSpPr>
        <p:spPr>
          <a:xfrm>
            <a:off x="806055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ylinder 76">
            <a:extLst>
              <a:ext uri="{FF2B5EF4-FFF2-40B4-BE49-F238E27FC236}">
                <a16:creationId xmlns:a16="http://schemas.microsoft.com/office/drawing/2014/main" id="{9C9A2CD0-6106-7925-452A-036E35907EB6}"/>
              </a:ext>
            </a:extLst>
          </p:cNvPr>
          <p:cNvSpPr/>
          <p:nvPr/>
        </p:nvSpPr>
        <p:spPr>
          <a:xfrm>
            <a:off x="9163879" y="2597556"/>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raphic 1111" descr="Lock with solid fill">
            <a:extLst>
              <a:ext uri="{FF2B5EF4-FFF2-40B4-BE49-F238E27FC236}">
                <a16:creationId xmlns:a16="http://schemas.microsoft.com/office/drawing/2014/main" id="{E441BD1B-D955-1706-2844-81E31EB34205}"/>
              </a:ext>
            </a:extLst>
          </p:cNvPr>
          <p:cNvSpPr/>
          <p:nvPr/>
        </p:nvSpPr>
        <p:spPr>
          <a:xfrm>
            <a:off x="9978669" y="2016486"/>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D8E5736D-09A2-BC20-C063-9A10CF70DE96}"/>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13" name="TextBox 12">
            <a:extLst>
              <a:ext uri="{FF2B5EF4-FFF2-40B4-BE49-F238E27FC236}">
                <a16:creationId xmlns:a16="http://schemas.microsoft.com/office/drawing/2014/main" id="{215B401D-BD66-3B2D-8312-2429376E1824}"/>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14" name="TextBox 13">
            <a:extLst>
              <a:ext uri="{FF2B5EF4-FFF2-40B4-BE49-F238E27FC236}">
                <a16:creationId xmlns:a16="http://schemas.microsoft.com/office/drawing/2014/main" id="{24D80506-E31E-21F5-37A9-0AEDAE1F6077}"/>
              </a:ext>
            </a:extLst>
          </p:cNvPr>
          <p:cNvSpPr txBox="1"/>
          <p:nvPr/>
        </p:nvSpPr>
        <p:spPr>
          <a:xfrm>
            <a:off x="8220533" y="2210605"/>
            <a:ext cx="1020957" cy="338554"/>
          </a:xfrm>
          <a:prstGeom prst="rect">
            <a:avLst/>
          </a:prstGeom>
          <a:noFill/>
        </p:spPr>
        <p:txBody>
          <a:bodyPr wrap="square" rtlCol="0">
            <a:spAutoFit/>
          </a:bodyPr>
          <a:lstStyle/>
          <a:p>
            <a:r>
              <a:rPr lang="en-US" sz="1600"/>
              <a:t>NEW</a:t>
            </a:r>
            <a:r>
              <a:rPr lang="en-US" sz="1600" baseline="-25000"/>
              <a:t>i+1</a:t>
            </a:r>
          </a:p>
        </p:txBody>
      </p:sp>
      <p:sp>
        <p:nvSpPr>
          <p:cNvPr id="19" name="Oval 18">
            <a:extLst>
              <a:ext uri="{FF2B5EF4-FFF2-40B4-BE49-F238E27FC236}">
                <a16:creationId xmlns:a16="http://schemas.microsoft.com/office/drawing/2014/main" id="{BC20AC60-4D65-F20E-4A27-B69D27E1D8B5}"/>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1AA1AA0-2A3E-EEF0-0892-1CDA6C4A096E}"/>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Tree>
    <p:extLst>
      <p:ext uri="{BB962C8B-B14F-4D97-AF65-F5344CB8AC3E}">
        <p14:creationId xmlns:p14="http://schemas.microsoft.com/office/powerpoint/2010/main" val="260403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A4F3F058-82AA-1256-03E7-C3E29B9302EB}"/>
              </a:ext>
            </a:extLst>
          </p:cNvPr>
          <p:cNvGrpSpPr/>
          <p:nvPr/>
        </p:nvGrpSpPr>
        <p:grpSpPr>
          <a:xfrm>
            <a:off x="2402141" y="5667839"/>
            <a:ext cx="7425350" cy="675736"/>
            <a:chOff x="300182" y="5638800"/>
            <a:chExt cx="7344681" cy="675736"/>
          </a:xfrm>
        </p:grpSpPr>
        <p:sp>
          <p:nvSpPr>
            <p:cNvPr id="18" name="Rectangle: Rounded Corners 17">
              <a:extLst>
                <a:ext uri="{FF2B5EF4-FFF2-40B4-BE49-F238E27FC236}">
                  <a16:creationId xmlns:a16="http://schemas.microsoft.com/office/drawing/2014/main" id="{09EC5923-84D3-08C4-CBAE-36E2E0E0645A}"/>
                </a:ext>
              </a:extLst>
            </p:cNvPr>
            <p:cNvSpPr/>
            <p:nvPr/>
          </p:nvSpPr>
          <p:spPr>
            <a:xfrm>
              <a:off x="300182" y="5638800"/>
              <a:ext cx="7344681"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Puppy with solid fill">
              <a:extLst>
                <a:ext uri="{FF2B5EF4-FFF2-40B4-BE49-F238E27FC236}">
                  <a16:creationId xmlns:a16="http://schemas.microsoft.com/office/drawing/2014/main" id="{9D93154D-5D49-45EE-2E87-633FEA4E4F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6125" y="5907052"/>
              <a:ext cx="340284" cy="345320"/>
            </a:xfrm>
            <a:prstGeom prst="rect">
              <a:avLst/>
            </a:prstGeom>
          </p:spPr>
        </p:pic>
        <p:pic>
          <p:nvPicPr>
            <p:cNvPr id="21" name="Graphic 20" descr="Cat with solid fill">
              <a:extLst>
                <a:ext uri="{FF2B5EF4-FFF2-40B4-BE49-F238E27FC236}">
                  <a16:creationId xmlns:a16="http://schemas.microsoft.com/office/drawing/2014/main" id="{ED0F8E89-95C1-515C-FCD0-B8916A1AF5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839" y="5927273"/>
              <a:ext cx="382075" cy="293811"/>
            </a:xfrm>
            <a:prstGeom prst="rect">
              <a:avLst/>
            </a:prstGeom>
          </p:spPr>
        </p:pic>
        <p:pic>
          <p:nvPicPr>
            <p:cNvPr id="22" name="Graphic 21" descr="Rabbit with solid fill">
              <a:extLst>
                <a:ext uri="{FF2B5EF4-FFF2-40B4-BE49-F238E27FC236}">
                  <a16:creationId xmlns:a16="http://schemas.microsoft.com/office/drawing/2014/main" id="{20CB9818-95FB-5A41-6018-1528684931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740" y="5865142"/>
              <a:ext cx="329722" cy="383976"/>
            </a:xfrm>
            <a:prstGeom prst="rect">
              <a:avLst/>
            </a:prstGeom>
          </p:spPr>
        </p:pic>
        <p:pic>
          <p:nvPicPr>
            <p:cNvPr id="25" name="Graphic 24" descr="Turtle with solid fill">
              <a:extLst>
                <a:ext uri="{FF2B5EF4-FFF2-40B4-BE49-F238E27FC236}">
                  <a16:creationId xmlns:a16="http://schemas.microsoft.com/office/drawing/2014/main" id="{50BD0DB2-F236-628C-F9D2-0451BE76CC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19653" y="5929078"/>
              <a:ext cx="320040" cy="320040"/>
            </a:xfrm>
            <a:prstGeom prst="rect">
              <a:avLst/>
            </a:prstGeom>
          </p:spPr>
        </p:pic>
        <p:pic>
          <p:nvPicPr>
            <p:cNvPr id="26" name="Graphic 25" descr="Turtle with solid fill">
              <a:extLst>
                <a:ext uri="{FF2B5EF4-FFF2-40B4-BE49-F238E27FC236}">
                  <a16:creationId xmlns:a16="http://schemas.microsoft.com/office/drawing/2014/main" id="{6F08F35B-0E04-CD91-7E57-1CFA4A0C87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84138" y="5950661"/>
              <a:ext cx="320040" cy="320040"/>
            </a:xfrm>
            <a:prstGeom prst="rect">
              <a:avLst/>
            </a:prstGeom>
          </p:spPr>
        </p:pic>
        <p:pic>
          <p:nvPicPr>
            <p:cNvPr id="28" name="Graphic 27" descr="Cat with solid fill">
              <a:extLst>
                <a:ext uri="{FF2B5EF4-FFF2-40B4-BE49-F238E27FC236}">
                  <a16:creationId xmlns:a16="http://schemas.microsoft.com/office/drawing/2014/main" id="{15928503-C7D7-0E29-3758-14563B4D22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3810" y="5925524"/>
              <a:ext cx="382075" cy="293811"/>
            </a:xfrm>
            <a:prstGeom prst="rect">
              <a:avLst/>
            </a:prstGeom>
          </p:spPr>
        </p:pic>
        <p:pic>
          <p:nvPicPr>
            <p:cNvPr id="30" name="Graphic 29" descr="Puppy with solid fill">
              <a:extLst>
                <a:ext uri="{FF2B5EF4-FFF2-40B4-BE49-F238E27FC236}">
                  <a16:creationId xmlns:a16="http://schemas.microsoft.com/office/drawing/2014/main" id="{7995A500-DFAC-035D-30AF-937BAF6B79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2658" y="5905695"/>
              <a:ext cx="340284" cy="345320"/>
            </a:xfrm>
            <a:prstGeom prst="rect">
              <a:avLst/>
            </a:prstGeom>
          </p:spPr>
        </p:pic>
      </p:grpSp>
      <p:sp>
        <p:nvSpPr>
          <p:cNvPr id="12" name="Rectangle 11">
            <a:extLst>
              <a:ext uri="{FF2B5EF4-FFF2-40B4-BE49-F238E27FC236}">
                <a16:creationId xmlns:a16="http://schemas.microsoft.com/office/drawing/2014/main" id="{A8707FB0-2F87-2C56-9392-C29E4209E2CD}"/>
              </a:ext>
            </a:extLst>
          </p:cNvPr>
          <p:cNvSpPr/>
          <p:nvPr/>
        </p:nvSpPr>
        <p:spPr>
          <a:xfrm>
            <a:off x="6788890" y="2226484"/>
            <a:ext cx="3365400" cy="24037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93882" y="1006305"/>
              <a:ext cx="715543" cy="715543"/>
            </a:xfrm>
            <a:prstGeom prst="rect">
              <a:avLst/>
            </a:prstGeom>
          </p:spPr>
        </p:pic>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88907" y="4262985"/>
            <a:ext cx="320040" cy="320040"/>
          </a:xfrm>
          <a:prstGeom prst="rect">
            <a:avLst/>
          </a:prstGeom>
        </p:spPr>
      </p:pic>
      <p:sp>
        <p:nvSpPr>
          <p:cNvPr id="14" name="Cylinder 13">
            <a:extLst>
              <a:ext uri="{FF2B5EF4-FFF2-40B4-BE49-F238E27FC236}">
                <a16:creationId xmlns:a16="http://schemas.microsoft.com/office/drawing/2014/main" id="{6C128786-E4F1-ABC6-2141-C304C2168DAE}"/>
              </a:ext>
            </a:extLst>
          </p:cNvPr>
          <p:cNvSpPr/>
          <p:nvPr/>
        </p:nvSpPr>
        <p:spPr>
          <a:xfrm>
            <a:off x="695723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ylinder 14">
            <a:extLst>
              <a:ext uri="{FF2B5EF4-FFF2-40B4-BE49-F238E27FC236}">
                <a16:creationId xmlns:a16="http://schemas.microsoft.com/office/drawing/2014/main" id="{34F89A1A-918B-AA10-6322-715AA16EDA2A}"/>
              </a:ext>
            </a:extLst>
          </p:cNvPr>
          <p:cNvSpPr/>
          <p:nvPr/>
        </p:nvSpPr>
        <p:spPr>
          <a:xfrm>
            <a:off x="806055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id="{BE4F5BF6-72D5-9763-9946-6D7F81B39EFD}"/>
              </a:ext>
            </a:extLst>
          </p:cNvPr>
          <p:cNvSpPr/>
          <p:nvPr/>
        </p:nvSpPr>
        <p:spPr>
          <a:xfrm>
            <a:off x="9163879" y="2597556"/>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11" descr="Lock with solid fill">
            <a:extLst>
              <a:ext uri="{FF2B5EF4-FFF2-40B4-BE49-F238E27FC236}">
                <a16:creationId xmlns:a16="http://schemas.microsoft.com/office/drawing/2014/main" id="{4A541876-0A74-F278-2C7D-E910D4A8152B}"/>
              </a:ext>
            </a:extLst>
          </p:cNvPr>
          <p:cNvSpPr/>
          <p:nvPr/>
        </p:nvSpPr>
        <p:spPr>
          <a:xfrm>
            <a:off x="9978669" y="2016486"/>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CF84A875-A238-7BC6-DD10-4EE92D4EC4B5}"/>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20" name="TextBox 19">
            <a:extLst>
              <a:ext uri="{FF2B5EF4-FFF2-40B4-BE49-F238E27FC236}">
                <a16:creationId xmlns:a16="http://schemas.microsoft.com/office/drawing/2014/main" id="{DE2502A0-ACB1-8851-1624-B17CB08B2823}"/>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23" name="TextBox 22">
            <a:extLst>
              <a:ext uri="{FF2B5EF4-FFF2-40B4-BE49-F238E27FC236}">
                <a16:creationId xmlns:a16="http://schemas.microsoft.com/office/drawing/2014/main" id="{EAEEFE28-E333-AD43-02E4-2C96815A59F1}"/>
              </a:ext>
            </a:extLst>
          </p:cNvPr>
          <p:cNvSpPr txBox="1"/>
          <p:nvPr/>
        </p:nvSpPr>
        <p:spPr>
          <a:xfrm>
            <a:off x="8220533" y="2210605"/>
            <a:ext cx="1020957" cy="338554"/>
          </a:xfrm>
          <a:prstGeom prst="rect">
            <a:avLst/>
          </a:prstGeom>
          <a:noFill/>
        </p:spPr>
        <p:txBody>
          <a:bodyPr wrap="square" rtlCol="0">
            <a:spAutoFit/>
          </a:bodyPr>
          <a:lstStyle/>
          <a:p>
            <a:r>
              <a:rPr lang="en-US" sz="1600"/>
              <a:t>NEW</a:t>
            </a:r>
            <a:r>
              <a:rPr lang="en-US" sz="1600" baseline="-25000"/>
              <a:t>i+1</a:t>
            </a:r>
          </a:p>
        </p:txBody>
      </p:sp>
      <p:sp>
        <p:nvSpPr>
          <p:cNvPr id="36" name="TextBox 35">
            <a:extLst>
              <a:ext uri="{FF2B5EF4-FFF2-40B4-BE49-F238E27FC236}">
                <a16:creationId xmlns:a16="http://schemas.microsoft.com/office/drawing/2014/main" id="{44E30E27-DFCB-4225-DCC4-978A7D56A875}"/>
              </a:ext>
            </a:extLst>
          </p:cNvPr>
          <p:cNvSpPr txBox="1"/>
          <p:nvPr/>
        </p:nvSpPr>
        <p:spPr>
          <a:xfrm>
            <a:off x="1412456" y="5854902"/>
            <a:ext cx="1020957" cy="338554"/>
          </a:xfrm>
          <a:prstGeom prst="rect">
            <a:avLst/>
          </a:prstGeom>
          <a:noFill/>
        </p:spPr>
        <p:txBody>
          <a:bodyPr wrap="square" rtlCol="0">
            <a:spAutoFit/>
          </a:bodyPr>
          <a:lstStyle/>
          <a:p>
            <a:r>
              <a:rPr lang="en-US" sz="1600" err="1"/>
              <a:t>BUFFER</a:t>
            </a:r>
            <a:r>
              <a:rPr lang="en-US" sz="1600" baseline="-25000" err="1"/>
              <a:t>i</a:t>
            </a:r>
            <a:endParaRPr lang="en-US" sz="1600" baseline="-25000"/>
          </a:p>
        </p:txBody>
      </p:sp>
      <p:sp>
        <p:nvSpPr>
          <p:cNvPr id="33" name="TextBox 32">
            <a:extLst>
              <a:ext uri="{FF2B5EF4-FFF2-40B4-BE49-F238E27FC236}">
                <a16:creationId xmlns:a16="http://schemas.microsoft.com/office/drawing/2014/main" id="{38CF823F-5245-351B-5DBB-F77D99D75027}"/>
              </a:ext>
            </a:extLst>
          </p:cNvPr>
          <p:cNvSpPr txBox="1"/>
          <p:nvPr/>
        </p:nvSpPr>
        <p:spPr>
          <a:xfrm>
            <a:off x="5201272" y="5298823"/>
            <a:ext cx="2646543" cy="369332"/>
          </a:xfrm>
          <a:prstGeom prst="rect">
            <a:avLst/>
          </a:prstGeom>
          <a:noFill/>
        </p:spPr>
        <p:txBody>
          <a:bodyPr wrap="square" rtlCol="0">
            <a:spAutoFit/>
          </a:bodyPr>
          <a:lstStyle/>
          <a:p>
            <a:r>
              <a:rPr lang="en-US">
                <a:solidFill>
                  <a:schemeClr val="tx2">
                    <a:lumMod val="75000"/>
                    <a:lumOff val="25000"/>
                  </a:schemeClr>
                </a:solidFill>
              </a:rPr>
              <a:t>Step 1 : Copy to buffer</a:t>
            </a:r>
          </a:p>
        </p:txBody>
      </p:sp>
      <p:sp>
        <p:nvSpPr>
          <p:cNvPr id="34" name="Rectangle: Rounded Corners 33">
            <a:extLst>
              <a:ext uri="{FF2B5EF4-FFF2-40B4-BE49-F238E27FC236}">
                <a16:creationId xmlns:a16="http://schemas.microsoft.com/office/drawing/2014/main" id="{1F8418F0-C3AE-5B62-2425-030A3EF2C473}"/>
              </a:ext>
            </a:extLst>
          </p:cNvPr>
          <p:cNvSpPr/>
          <p:nvPr/>
        </p:nvSpPr>
        <p:spPr>
          <a:xfrm>
            <a:off x="4696691" y="3064164"/>
            <a:ext cx="1399309" cy="72967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Oblivious</a:t>
            </a:r>
          </a:p>
          <a:p>
            <a:pPr algn="ctr"/>
            <a:r>
              <a:rPr lang="en-US" err="1"/>
              <a:t>merge</a:t>
            </a:r>
            <a:r>
              <a:rPr lang="en-US" baseline="-25000" err="1"/>
              <a:t>i</a:t>
            </a:r>
            <a:r>
              <a:rPr lang="en-US"/>
              <a:t> </a:t>
            </a:r>
          </a:p>
        </p:txBody>
      </p:sp>
      <p:cxnSp>
        <p:nvCxnSpPr>
          <p:cNvPr id="35" name="Connector: Elbow 34">
            <a:extLst>
              <a:ext uri="{FF2B5EF4-FFF2-40B4-BE49-F238E27FC236}">
                <a16:creationId xmlns:a16="http://schemas.microsoft.com/office/drawing/2014/main" id="{4342B477-47E1-A13D-4DE5-716D70E1C335}"/>
              </a:ext>
            </a:extLst>
          </p:cNvPr>
          <p:cNvCxnSpPr>
            <a:cxnSpLocks/>
            <a:endCxn id="34" idx="0"/>
          </p:cNvCxnSpPr>
          <p:nvPr/>
        </p:nvCxnSpPr>
        <p:spPr>
          <a:xfrm>
            <a:off x="4024961" y="2299853"/>
            <a:ext cx="1371385" cy="764311"/>
          </a:xfrm>
          <a:prstGeom prst="bentConnector2">
            <a:avLst/>
          </a:prstGeom>
          <a:ln w="3810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F32008C6-CDBE-5DE6-849B-7772838C7270}"/>
              </a:ext>
            </a:extLst>
          </p:cNvPr>
          <p:cNvCxnSpPr>
            <a:cxnSpLocks/>
            <a:endCxn id="34" idx="2"/>
          </p:cNvCxnSpPr>
          <p:nvPr/>
        </p:nvCxnSpPr>
        <p:spPr>
          <a:xfrm flipV="1">
            <a:off x="4039655" y="3793836"/>
            <a:ext cx="1356691" cy="707563"/>
          </a:xfrm>
          <a:prstGeom prst="bentConnector2">
            <a:avLst/>
          </a:prstGeom>
          <a:ln w="3810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B3EF2BD-279E-259E-5923-A636302F1A5F}"/>
              </a:ext>
            </a:extLst>
          </p:cNvPr>
          <p:cNvCxnSpPr>
            <a:cxnSpLocks/>
            <a:stCxn id="34" idx="3"/>
          </p:cNvCxnSpPr>
          <p:nvPr/>
        </p:nvCxnSpPr>
        <p:spPr>
          <a:xfrm flipV="1">
            <a:off x="6096000" y="3428366"/>
            <a:ext cx="692890" cy="634"/>
          </a:xfrm>
          <a:prstGeom prst="bentConnector3">
            <a:avLst/>
          </a:prstGeom>
          <a:ln w="38100">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9" name="Graphic 38" descr="Magnifying glass with solid fill">
            <a:extLst>
              <a:ext uri="{FF2B5EF4-FFF2-40B4-BE49-F238E27FC236}">
                <a16:creationId xmlns:a16="http://schemas.microsoft.com/office/drawing/2014/main" id="{AE17E695-9FD6-03AD-A648-5EE38FF25AB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60791" y="3319924"/>
            <a:ext cx="1303789" cy="1367009"/>
          </a:xfrm>
          <a:prstGeom prst="rect">
            <a:avLst/>
          </a:prstGeom>
        </p:spPr>
      </p:pic>
      <p:sp>
        <p:nvSpPr>
          <p:cNvPr id="42" name="TextBox 41">
            <a:extLst>
              <a:ext uri="{FF2B5EF4-FFF2-40B4-BE49-F238E27FC236}">
                <a16:creationId xmlns:a16="http://schemas.microsoft.com/office/drawing/2014/main" id="{89D82E76-3ADB-60EA-B077-13701A15C9C9}"/>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43" name="Oval 42">
            <a:extLst>
              <a:ext uri="{FF2B5EF4-FFF2-40B4-BE49-F238E27FC236}">
                <a16:creationId xmlns:a16="http://schemas.microsoft.com/office/drawing/2014/main" id="{24F0B7CB-E5FA-9A30-B8A5-CFF911DDFFF3}"/>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9C581DF-94B3-A240-FE4E-9E239E7EF495}"/>
              </a:ext>
            </a:extLst>
          </p:cNvPr>
          <p:cNvSpPr/>
          <p:nvPr/>
        </p:nvSpPr>
        <p:spPr>
          <a:xfrm>
            <a:off x="5617746" y="593271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7294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3"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AE754EB-302B-D055-BA02-7EB37A93114E}"/>
              </a:ext>
            </a:extLst>
          </p:cNvPr>
          <p:cNvSpPr/>
          <p:nvPr/>
        </p:nvSpPr>
        <p:spPr>
          <a:xfrm>
            <a:off x="4270193" y="2982767"/>
            <a:ext cx="7517714"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495490" y="-25830"/>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88907" y="4262985"/>
            <a:ext cx="320040" cy="320040"/>
          </a:xfrm>
          <a:prstGeom prst="rect">
            <a:avLst/>
          </a:prstGeom>
        </p:spPr>
      </p:pic>
      <p:sp>
        <p:nvSpPr>
          <p:cNvPr id="18" name="Rectangle: Rounded Corners 17">
            <a:extLst>
              <a:ext uri="{FF2B5EF4-FFF2-40B4-BE49-F238E27FC236}">
                <a16:creationId xmlns:a16="http://schemas.microsoft.com/office/drawing/2014/main" id="{09EC5923-84D3-08C4-CBAE-36E2E0E0645A}"/>
              </a:ext>
            </a:extLst>
          </p:cNvPr>
          <p:cNvSpPr/>
          <p:nvPr/>
        </p:nvSpPr>
        <p:spPr>
          <a:xfrm>
            <a:off x="4302641" y="1915022"/>
            <a:ext cx="7425350"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Puppy with solid fill">
            <a:extLst>
              <a:ext uri="{FF2B5EF4-FFF2-40B4-BE49-F238E27FC236}">
                <a16:creationId xmlns:a16="http://schemas.microsoft.com/office/drawing/2014/main" id="{9D93154D-5D49-45EE-2E87-633FEA4E4F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46343" y="2183274"/>
            <a:ext cx="344021" cy="345320"/>
          </a:xfrm>
          <a:prstGeom prst="rect">
            <a:avLst/>
          </a:prstGeom>
        </p:spPr>
      </p:pic>
      <p:pic>
        <p:nvPicPr>
          <p:cNvPr id="21" name="Graphic 20" descr="Cat with solid fill">
            <a:extLst>
              <a:ext uri="{FF2B5EF4-FFF2-40B4-BE49-F238E27FC236}">
                <a16:creationId xmlns:a16="http://schemas.microsoft.com/office/drawing/2014/main" id="{ED0F8E89-95C1-515C-FCD0-B8916A1AF51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01211" y="2203495"/>
            <a:ext cx="386271" cy="293811"/>
          </a:xfrm>
          <a:prstGeom prst="rect">
            <a:avLst/>
          </a:prstGeom>
        </p:spPr>
      </p:pic>
      <p:pic>
        <p:nvPicPr>
          <p:cNvPr id="22" name="Graphic 21" descr="Rabbit with solid fill">
            <a:extLst>
              <a:ext uri="{FF2B5EF4-FFF2-40B4-BE49-F238E27FC236}">
                <a16:creationId xmlns:a16="http://schemas.microsoft.com/office/drawing/2014/main" id="{20CB9818-95FB-5A41-6018-1528684931C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28930" y="2141364"/>
            <a:ext cx="333343" cy="383976"/>
          </a:xfrm>
          <a:prstGeom prst="rect">
            <a:avLst/>
          </a:prstGeom>
        </p:spPr>
      </p:pic>
      <p:pic>
        <p:nvPicPr>
          <p:cNvPr id="25" name="Graphic 24" descr="Turtle with solid fill">
            <a:extLst>
              <a:ext uri="{FF2B5EF4-FFF2-40B4-BE49-F238E27FC236}">
                <a16:creationId xmlns:a16="http://schemas.microsoft.com/office/drawing/2014/main" id="{50BD0DB2-F236-628C-F9D2-0451BE76CCD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75622" y="2205300"/>
            <a:ext cx="323555" cy="320040"/>
          </a:xfrm>
          <a:prstGeom prst="rect">
            <a:avLst/>
          </a:prstGeom>
        </p:spPr>
      </p:pic>
      <p:pic>
        <p:nvPicPr>
          <p:cNvPr id="26" name="Graphic 25" descr="Turtle with solid fill">
            <a:extLst>
              <a:ext uri="{FF2B5EF4-FFF2-40B4-BE49-F238E27FC236}">
                <a16:creationId xmlns:a16="http://schemas.microsoft.com/office/drawing/2014/main" id="{6F08F35B-0E04-CD91-7E57-1CFA4A0C87C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61683" y="2226883"/>
            <a:ext cx="323555" cy="320040"/>
          </a:xfrm>
          <a:prstGeom prst="rect">
            <a:avLst/>
          </a:prstGeom>
        </p:spPr>
      </p:pic>
      <p:pic>
        <p:nvPicPr>
          <p:cNvPr id="28" name="Graphic 27" descr="Cat with solid fill">
            <a:extLst>
              <a:ext uri="{FF2B5EF4-FFF2-40B4-BE49-F238E27FC236}">
                <a16:creationId xmlns:a16="http://schemas.microsoft.com/office/drawing/2014/main" id="{15928503-C7D7-0E29-3758-14563B4D225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789709" y="2201746"/>
            <a:ext cx="386271" cy="293811"/>
          </a:xfrm>
          <a:prstGeom prst="rect">
            <a:avLst/>
          </a:prstGeom>
        </p:spPr>
      </p:pic>
      <p:pic>
        <p:nvPicPr>
          <p:cNvPr id="30" name="Graphic 29" descr="Puppy with solid fill">
            <a:extLst>
              <a:ext uri="{FF2B5EF4-FFF2-40B4-BE49-F238E27FC236}">
                <a16:creationId xmlns:a16="http://schemas.microsoft.com/office/drawing/2014/main" id="{7995A500-DFAC-035D-30AF-937BAF6B791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3822" y="2181917"/>
            <a:ext cx="344021" cy="345320"/>
          </a:xfrm>
          <a:prstGeom prst="rect">
            <a:avLst/>
          </a:prstGeom>
        </p:spPr>
      </p:pic>
      <p:sp>
        <p:nvSpPr>
          <p:cNvPr id="40" name="TextBox 39">
            <a:extLst>
              <a:ext uri="{FF2B5EF4-FFF2-40B4-BE49-F238E27FC236}">
                <a16:creationId xmlns:a16="http://schemas.microsoft.com/office/drawing/2014/main" id="{52F28760-F332-C937-E9FB-F7EBC328D7D9}"/>
              </a:ext>
            </a:extLst>
          </p:cNvPr>
          <p:cNvSpPr txBox="1"/>
          <p:nvPr/>
        </p:nvSpPr>
        <p:spPr>
          <a:xfrm>
            <a:off x="4366752" y="2963780"/>
            <a:ext cx="4115767" cy="369332"/>
          </a:xfrm>
          <a:prstGeom prst="rect">
            <a:avLst/>
          </a:prstGeom>
          <a:noFill/>
        </p:spPr>
        <p:txBody>
          <a:bodyPr wrap="square" rtlCol="0">
            <a:spAutoFit/>
          </a:bodyPr>
          <a:lstStyle/>
          <a:p>
            <a:r>
              <a:rPr lang="en-US"/>
              <a:t>2         3       1        2        3       1        2         </a:t>
            </a:r>
            <a:r>
              <a:rPr lang="en-US">
                <a:latin typeface="Cambria Math" panose="02040503050406030204" pitchFamily="18" charset="0"/>
                <a:ea typeface="Cambria Math" panose="02040503050406030204" pitchFamily="18" charset="0"/>
              </a:rPr>
              <a:t>∞</a:t>
            </a:r>
            <a:endParaRPr lang="en-US"/>
          </a:p>
        </p:txBody>
      </p:sp>
      <p:sp>
        <p:nvSpPr>
          <p:cNvPr id="13" name="TextBox 12">
            <a:extLst>
              <a:ext uri="{FF2B5EF4-FFF2-40B4-BE49-F238E27FC236}">
                <a16:creationId xmlns:a16="http://schemas.microsoft.com/office/drawing/2014/main" id="{CC1C201C-DCE1-D87D-3F31-8C5801131EAD}"/>
              </a:ext>
            </a:extLst>
          </p:cNvPr>
          <p:cNvSpPr txBox="1"/>
          <p:nvPr/>
        </p:nvSpPr>
        <p:spPr>
          <a:xfrm>
            <a:off x="8260356" y="2941758"/>
            <a:ext cx="3544247" cy="369332"/>
          </a:xfrm>
          <a:prstGeom prst="rect">
            <a:avLst/>
          </a:prstGeom>
          <a:noFill/>
        </p:spPr>
        <p:txBody>
          <a:bodyPr wrap="square" rtlCol="0">
            <a:spAutoFit/>
          </a:bodyPr>
          <a:lstStyle/>
          <a:p>
            <a:r>
              <a:rPr lang="en-US"/>
              <a:t>1      1      1      2      2     2       3      3     3</a:t>
            </a:r>
          </a:p>
        </p:txBody>
      </p:sp>
      <p:sp>
        <p:nvSpPr>
          <p:cNvPr id="16" name="TextBox 15">
            <a:extLst>
              <a:ext uri="{FF2B5EF4-FFF2-40B4-BE49-F238E27FC236}">
                <a16:creationId xmlns:a16="http://schemas.microsoft.com/office/drawing/2014/main" id="{BA71C58D-B68C-4E77-EB05-57E0986272DD}"/>
              </a:ext>
            </a:extLst>
          </p:cNvPr>
          <p:cNvSpPr txBox="1"/>
          <p:nvPr/>
        </p:nvSpPr>
        <p:spPr>
          <a:xfrm>
            <a:off x="6939495" y="1596850"/>
            <a:ext cx="2646544" cy="369332"/>
          </a:xfrm>
          <a:prstGeom prst="rect">
            <a:avLst/>
          </a:prstGeom>
          <a:noFill/>
        </p:spPr>
        <p:txBody>
          <a:bodyPr wrap="square" rtlCol="0">
            <a:spAutoFit/>
          </a:bodyPr>
          <a:lstStyle/>
          <a:p>
            <a:r>
              <a:rPr lang="en-US">
                <a:solidFill>
                  <a:schemeClr val="tx2">
                    <a:lumMod val="75000"/>
                    <a:lumOff val="25000"/>
                  </a:schemeClr>
                </a:solidFill>
              </a:rPr>
              <a:t>Step1 : Copy to buffer</a:t>
            </a:r>
          </a:p>
        </p:txBody>
      </p:sp>
      <p:sp>
        <p:nvSpPr>
          <p:cNvPr id="111" name="TextBox 110">
            <a:extLst>
              <a:ext uri="{FF2B5EF4-FFF2-40B4-BE49-F238E27FC236}">
                <a16:creationId xmlns:a16="http://schemas.microsoft.com/office/drawing/2014/main" id="{ED41A191-D884-6C92-99D7-31DD652A8021}"/>
              </a:ext>
            </a:extLst>
          </p:cNvPr>
          <p:cNvSpPr txBox="1"/>
          <p:nvPr/>
        </p:nvSpPr>
        <p:spPr>
          <a:xfrm>
            <a:off x="5868633" y="2682933"/>
            <a:ext cx="5109124" cy="369332"/>
          </a:xfrm>
          <a:prstGeom prst="rect">
            <a:avLst/>
          </a:prstGeom>
          <a:noFill/>
        </p:spPr>
        <p:txBody>
          <a:bodyPr wrap="square" rtlCol="0">
            <a:spAutoFit/>
          </a:bodyPr>
          <a:lstStyle/>
          <a:p>
            <a:r>
              <a:rPr lang="en-US">
                <a:solidFill>
                  <a:schemeClr val="tx2">
                    <a:lumMod val="75000"/>
                    <a:lumOff val="25000"/>
                  </a:schemeClr>
                </a:solidFill>
              </a:rPr>
              <a:t>Step 2 : Oblivious  sort, assign bin tag, add dummy</a:t>
            </a:r>
          </a:p>
        </p:txBody>
      </p:sp>
      <p:sp>
        <p:nvSpPr>
          <p:cNvPr id="54" name="Rectangle: Rounded Corners 53">
            <a:extLst>
              <a:ext uri="{FF2B5EF4-FFF2-40B4-BE49-F238E27FC236}">
                <a16:creationId xmlns:a16="http://schemas.microsoft.com/office/drawing/2014/main" id="{E7E80259-25ED-F260-AD01-97F4D0979F88}"/>
              </a:ext>
            </a:extLst>
          </p:cNvPr>
          <p:cNvSpPr/>
          <p:nvPr/>
        </p:nvSpPr>
        <p:spPr>
          <a:xfrm>
            <a:off x="8260355" y="2993930"/>
            <a:ext cx="1178346" cy="659045"/>
          </a:xfrm>
          <a:prstGeom prst="roundRect">
            <a:avLst/>
          </a:prstGeom>
          <a:solidFill>
            <a:schemeClr val="tx2">
              <a:lumMod val="50000"/>
              <a:lumOff val="50000"/>
              <a:alpha val="12000"/>
            </a:schemeClr>
          </a:solid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130646E7-113A-9B2B-3AAA-4EA846F56929}"/>
              </a:ext>
            </a:extLst>
          </p:cNvPr>
          <p:cNvSpPr/>
          <p:nvPr/>
        </p:nvSpPr>
        <p:spPr>
          <a:xfrm>
            <a:off x="9483098" y="2987605"/>
            <a:ext cx="1135900" cy="658673"/>
          </a:xfrm>
          <a:prstGeom prst="roundRect">
            <a:avLst/>
          </a:prstGeom>
          <a:solidFill>
            <a:schemeClr val="tx2">
              <a:lumMod val="50000"/>
              <a:lumOff val="50000"/>
              <a:alpha val="12000"/>
            </a:schemeClr>
          </a:solid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461A8BFC-0746-90F4-E17D-5142ECB7FD49}"/>
              </a:ext>
            </a:extLst>
          </p:cNvPr>
          <p:cNvSpPr/>
          <p:nvPr/>
        </p:nvSpPr>
        <p:spPr>
          <a:xfrm>
            <a:off x="10657044" y="2991795"/>
            <a:ext cx="1118661" cy="663114"/>
          </a:xfrm>
          <a:prstGeom prst="roundRect">
            <a:avLst/>
          </a:prstGeom>
          <a:solidFill>
            <a:schemeClr val="tx2">
              <a:lumMod val="50000"/>
              <a:lumOff val="50000"/>
              <a:alpha val="12000"/>
            </a:schemeClr>
          </a:solid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A5F2BF-74C5-CF37-4100-E3284C3225B6}"/>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14" name="TextBox 13">
            <a:extLst>
              <a:ext uri="{FF2B5EF4-FFF2-40B4-BE49-F238E27FC236}">
                <a16:creationId xmlns:a16="http://schemas.microsoft.com/office/drawing/2014/main" id="{E34C51E7-0495-9665-1B43-B5BF848BB8AF}"/>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15" name="Arrow: Curved Left 14">
            <a:extLst>
              <a:ext uri="{FF2B5EF4-FFF2-40B4-BE49-F238E27FC236}">
                <a16:creationId xmlns:a16="http://schemas.microsoft.com/office/drawing/2014/main" id="{6C3EEC78-446F-CCA2-19DD-C4C3621AF200}"/>
              </a:ext>
            </a:extLst>
          </p:cNvPr>
          <p:cNvSpPr/>
          <p:nvPr/>
        </p:nvSpPr>
        <p:spPr>
          <a:xfrm>
            <a:off x="11804604" y="2126553"/>
            <a:ext cx="341148" cy="1123638"/>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9D0D7C47-C3B4-F678-B5AD-BB95E464269B}"/>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33" name="Oval 32">
            <a:extLst>
              <a:ext uri="{FF2B5EF4-FFF2-40B4-BE49-F238E27FC236}">
                <a16:creationId xmlns:a16="http://schemas.microsoft.com/office/drawing/2014/main" id="{EDF12488-6AED-5F1B-9CF4-D4361BA246C5}"/>
              </a:ext>
            </a:extLst>
          </p:cNvPr>
          <p:cNvSpPr/>
          <p:nvPr/>
        </p:nvSpPr>
        <p:spPr>
          <a:xfrm>
            <a:off x="7355076" y="2227958"/>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E775456-7C84-726C-0741-915A5169A1B8}"/>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9DE4B6C-CAA9-9E07-60E8-B7D04AA53057}"/>
              </a:ext>
            </a:extLst>
          </p:cNvPr>
          <p:cNvGrpSpPr/>
          <p:nvPr/>
        </p:nvGrpSpPr>
        <p:grpSpPr>
          <a:xfrm>
            <a:off x="8280195" y="3266955"/>
            <a:ext cx="3438452" cy="311158"/>
            <a:chOff x="8280195" y="3266955"/>
            <a:chExt cx="3438452" cy="311158"/>
          </a:xfrm>
        </p:grpSpPr>
        <p:sp>
          <p:nvSpPr>
            <p:cNvPr id="35" name="Oval 34">
              <a:extLst>
                <a:ext uri="{FF2B5EF4-FFF2-40B4-BE49-F238E27FC236}">
                  <a16:creationId xmlns:a16="http://schemas.microsoft.com/office/drawing/2014/main" id="{94AF9A1B-FAF6-24A9-C790-C35D74DDF6F2}"/>
                </a:ext>
              </a:extLst>
            </p:cNvPr>
            <p:cNvSpPr/>
            <p:nvPr/>
          </p:nvSpPr>
          <p:spPr>
            <a:xfrm>
              <a:off x="8280195" y="327015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77456DE-E688-0A4B-EF6D-621D4C3DF195}"/>
                </a:ext>
              </a:extLst>
            </p:cNvPr>
            <p:cNvSpPr/>
            <p:nvPr/>
          </p:nvSpPr>
          <p:spPr>
            <a:xfrm>
              <a:off x="8679360" y="327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8F9E5CF-34C8-FB58-8558-145A1761709C}"/>
                </a:ext>
              </a:extLst>
            </p:cNvPr>
            <p:cNvSpPr/>
            <p:nvPr/>
          </p:nvSpPr>
          <p:spPr>
            <a:xfrm>
              <a:off x="9089216" y="3279878"/>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D3BE1FD-3BA5-C3A5-952A-E832BE4C1A17}"/>
                </a:ext>
              </a:extLst>
            </p:cNvPr>
            <p:cNvSpPr/>
            <p:nvPr/>
          </p:nvSpPr>
          <p:spPr>
            <a:xfrm>
              <a:off x="9484284" y="328807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7E10B26-A475-11DD-7F9B-1F75C06FC266}"/>
                </a:ext>
              </a:extLst>
            </p:cNvPr>
            <p:cNvSpPr/>
            <p:nvPr/>
          </p:nvSpPr>
          <p:spPr>
            <a:xfrm>
              <a:off x="9879039" y="326695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D1C0D45-FC34-4563-5F20-B513B9886A4B}"/>
                </a:ext>
              </a:extLst>
            </p:cNvPr>
            <p:cNvSpPr/>
            <p:nvPr/>
          </p:nvSpPr>
          <p:spPr>
            <a:xfrm>
              <a:off x="10275355" y="327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74BA120-1BDD-C650-31DC-AC6683FD74ED}"/>
                </a:ext>
              </a:extLst>
            </p:cNvPr>
            <p:cNvSpPr/>
            <p:nvPr/>
          </p:nvSpPr>
          <p:spPr>
            <a:xfrm>
              <a:off x="10653184" y="327520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D5D72CB-2EF9-5541-D9FD-C85FE671AB47}"/>
                </a:ext>
              </a:extLst>
            </p:cNvPr>
            <p:cNvSpPr/>
            <p:nvPr/>
          </p:nvSpPr>
          <p:spPr>
            <a:xfrm>
              <a:off x="11042818" y="328203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119D41F-3E93-6DDA-3835-B73A07D27168}"/>
                </a:ext>
              </a:extLst>
            </p:cNvPr>
            <p:cNvSpPr/>
            <p:nvPr/>
          </p:nvSpPr>
          <p:spPr>
            <a:xfrm>
              <a:off x="11410781" y="3279878"/>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1288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nodeType="afterEffect">
                                  <p:stCondLst>
                                    <p:cond delay="0"/>
                                  </p:stCondLst>
                                  <p:childTnLst>
                                    <p:animMotion origin="layout" path="M -2.91667E-6 3.33333E-6 L -0.04414 0.15208 " pathEditMode="relative" rAng="0" ptsTypes="AA">
                                      <p:cBhvr>
                                        <p:cTn id="13" dur="2000" fill="hold"/>
                                        <p:tgtEl>
                                          <p:spTgt spid="26"/>
                                        </p:tgtEl>
                                        <p:attrNameLst>
                                          <p:attrName>ppt_x</p:attrName>
                                          <p:attrName>ppt_y</p:attrName>
                                        </p:attrNameLst>
                                      </p:cBhvr>
                                      <p:rCtr x="-2214" y="7593"/>
                                    </p:animMotion>
                                  </p:childTnLst>
                                </p:cTn>
                              </p:par>
                              <p:par>
                                <p:cTn id="14" presetID="42" presetClass="path" presetSubtype="0" accel="50000" decel="50000" fill="hold" nodeType="withEffect">
                                  <p:stCondLst>
                                    <p:cond delay="0"/>
                                  </p:stCondLst>
                                  <p:childTnLst>
                                    <p:animMotion origin="layout" path="M 2.08333E-7 -2.59259E-6 L 0.00195 0.15741 " pathEditMode="relative" rAng="0" ptsTypes="AA">
                                      <p:cBhvr>
                                        <p:cTn id="15" dur="2000" fill="hold"/>
                                        <p:tgtEl>
                                          <p:spTgt spid="21"/>
                                        </p:tgtEl>
                                        <p:attrNameLst>
                                          <p:attrName>ppt_x</p:attrName>
                                          <p:attrName>ppt_y</p:attrName>
                                        </p:attrNameLst>
                                      </p:cBhvr>
                                      <p:rCtr x="91" y="7870"/>
                                    </p:animMotion>
                                  </p:childTnLst>
                                </p:cTn>
                              </p:par>
                              <p:par>
                                <p:cTn id="16" presetID="42" presetClass="path" presetSubtype="0" accel="50000" decel="50000" fill="hold" nodeType="withEffect">
                                  <p:stCondLst>
                                    <p:cond delay="0"/>
                                  </p:stCondLst>
                                  <p:childTnLst>
                                    <p:animMotion origin="layout" path="M 4.375E-6 2.22222E-6 L 0.11966 0.15972 " pathEditMode="relative" rAng="0" ptsTypes="AA">
                                      <p:cBhvr>
                                        <p:cTn id="17" dur="2000" fill="hold"/>
                                        <p:tgtEl>
                                          <p:spTgt spid="22"/>
                                        </p:tgtEl>
                                        <p:attrNameLst>
                                          <p:attrName>ppt_x</p:attrName>
                                          <p:attrName>ppt_y</p:attrName>
                                        </p:attrNameLst>
                                      </p:cBhvr>
                                      <p:rCtr x="5977" y="7986"/>
                                    </p:animMotion>
                                  </p:childTnLst>
                                </p:cTn>
                              </p:par>
                              <p:par>
                                <p:cTn id="18" presetID="42" presetClass="path" presetSubtype="0" accel="50000" decel="50000" fill="hold" nodeType="withEffect">
                                  <p:stCondLst>
                                    <p:cond delay="0"/>
                                  </p:stCondLst>
                                  <p:childTnLst>
                                    <p:animMotion origin="layout" path="M -4.16667E-6 1.48148E-6 L -0.00091 0.15648 " pathEditMode="relative" rAng="0" ptsTypes="AA">
                                      <p:cBhvr>
                                        <p:cTn id="19" dur="2000" fill="hold"/>
                                        <p:tgtEl>
                                          <p:spTgt spid="19"/>
                                        </p:tgtEl>
                                        <p:attrNameLst>
                                          <p:attrName>ppt_x</p:attrName>
                                          <p:attrName>ppt_y</p:attrName>
                                        </p:attrNameLst>
                                      </p:cBhvr>
                                      <p:rCtr x="-52" y="7824"/>
                                    </p:animMotion>
                                  </p:childTnLst>
                                </p:cTn>
                              </p:par>
                              <p:par>
                                <p:cTn id="20" presetID="42" presetClass="path" presetSubtype="0" accel="50000" decel="50000" fill="hold" nodeType="withEffect">
                                  <p:stCondLst>
                                    <p:cond delay="0"/>
                                  </p:stCondLst>
                                  <p:childTnLst>
                                    <p:animMotion origin="layout" path="M -2.29167E-6 2.59259E-6 L 0.07578 0.15509 " pathEditMode="relative" rAng="0" ptsTypes="AA">
                                      <p:cBhvr>
                                        <p:cTn id="21" dur="2000" fill="hold"/>
                                        <p:tgtEl>
                                          <p:spTgt spid="25"/>
                                        </p:tgtEl>
                                        <p:attrNameLst>
                                          <p:attrName>ppt_x</p:attrName>
                                          <p:attrName>ppt_y</p:attrName>
                                        </p:attrNameLst>
                                      </p:cBhvr>
                                      <p:rCtr x="3789" y="7755"/>
                                    </p:animMotion>
                                  </p:childTnLst>
                                </p:cTn>
                              </p:par>
                              <p:par>
                                <p:cTn id="22" presetID="42" presetClass="path" presetSubtype="0" accel="50000" decel="50000" fill="hold" nodeType="withEffect">
                                  <p:stCondLst>
                                    <p:cond delay="0"/>
                                  </p:stCondLst>
                                  <p:childTnLst>
                                    <p:animMotion origin="layout" path="M 3.75E-6 2.96296E-6 L -0.04493 0.15671 " pathEditMode="relative" rAng="0" ptsTypes="AA">
                                      <p:cBhvr>
                                        <p:cTn id="23" dur="2000" fill="hold"/>
                                        <p:tgtEl>
                                          <p:spTgt spid="30"/>
                                        </p:tgtEl>
                                        <p:attrNameLst>
                                          <p:attrName>ppt_x</p:attrName>
                                          <p:attrName>ppt_y</p:attrName>
                                        </p:attrNameLst>
                                      </p:cBhvr>
                                      <p:rCtr x="-2253" y="7824"/>
                                    </p:animMotion>
                                  </p:childTnLst>
                                </p:cTn>
                              </p:par>
                              <p:par>
                                <p:cTn id="24" presetID="42" presetClass="path" presetSubtype="0" accel="50000" decel="50000" fill="hold" nodeType="withEffect">
                                  <p:stCondLst>
                                    <p:cond delay="0"/>
                                  </p:stCondLst>
                                  <p:childTnLst>
                                    <p:animMotion origin="layout" path="M 3.75E-6 -1.11111E-6 L -0.16068 0.15764 " pathEditMode="relative" rAng="0" ptsTypes="AA">
                                      <p:cBhvr>
                                        <p:cTn id="25" dur="2000" fill="hold"/>
                                        <p:tgtEl>
                                          <p:spTgt spid="28"/>
                                        </p:tgtEl>
                                        <p:attrNameLst>
                                          <p:attrName>ppt_x</p:attrName>
                                          <p:attrName>ppt_y</p:attrName>
                                        </p:attrNameLst>
                                      </p:cBhvr>
                                      <p:rCtr x="-8034" y="7870"/>
                                    </p:animMotion>
                                  </p:childTnLst>
                                </p:cTn>
                              </p:par>
                              <p:par>
                                <p:cTn id="26" presetID="42" presetClass="path" presetSubtype="0" accel="50000" decel="50000" fill="hold" grpId="0" nodeType="withEffect">
                                  <p:stCondLst>
                                    <p:cond delay="0"/>
                                  </p:stCondLst>
                                  <p:childTnLst>
                                    <p:animMotion origin="layout" path="M 4.58333E-6 -3.33333E-6 L 0.03997 0.15139 " pathEditMode="relative" rAng="0" ptsTypes="AA">
                                      <p:cBhvr>
                                        <p:cTn id="27" dur="2000" fill="hold"/>
                                        <p:tgtEl>
                                          <p:spTgt spid="33"/>
                                        </p:tgtEl>
                                        <p:attrNameLst>
                                          <p:attrName>ppt_x</p:attrName>
                                          <p:attrName>ppt_y</p:attrName>
                                        </p:attrNameLst>
                                      </p:cBhvr>
                                      <p:rCtr x="1992" y="7569"/>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P spid="13" grpId="0"/>
      <p:bldP spid="111" grpId="0"/>
      <p:bldP spid="54" grpId="0" animBg="1"/>
      <p:bldP spid="136" grpId="0" animBg="1"/>
      <p:bldP spid="137" grpId="0" animBg="1"/>
      <p:bldP spid="15"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8DEFD7E5-675A-FE59-D7D1-1515D3D9C5E5}"/>
              </a:ext>
            </a:extLst>
          </p:cNvPr>
          <p:cNvSpPr/>
          <p:nvPr/>
        </p:nvSpPr>
        <p:spPr>
          <a:xfrm>
            <a:off x="4270193" y="3993504"/>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495490" y="-25830"/>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88907" y="4262985"/>
            <a:ext cx="320040" cy="320040"/>
          </a:xfrm>
          <a:prstGeom prst="rect">
            <a:avLst/>
          </a:prstGeom>
        </p:spPr>
      </p:pic>
      <p:sp>
        <p:nvSpPr>
          <p:cNvPr id="18" name="Rectangle: Rounded Corners 17">
            <a:extLst>
              <a:ext uri="{FF2B5EF4-FFF2-40B4-BE49-F238E27FC236}">
                <a16:creationId xmlns:a16="http://schemas.microsoft.com/office/drawing/2014/main" id="{09EC5923-84D3-08C4-CBAE-36E2E0E0645A}"/>
              </a:ext>
            </a:extLst>
          </p:cNvPr>
          <p:cNvSpPr/>
          <p:nvPr/>
        </p:nvSpPr>
        <p:spPr>
          <a:xfrm>
            <a:off x="4302641" y="1915022"/>
            <a:ext cx="7425350"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AE754EB-302B-D055-BA02-7EB37A93114E}"/>
              </a:ext>
            </a:extLst>
          </p:cNvPr>
          <p:cNvSpPr/>
          <p:nvPr/>
        </p:nvSpPr>
        <p:spPr>
          <a:xfrm>
            <a:off x="4270193" y="2982767"/>
            <a:ext cx="7517714"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Puppy with solid fill">
            <a:extLst>
              <a:ext uri="{FF2B5EF4-FFF2-40B4-BE49-F238E27FC236}">
                <a16:creationId xmlns:a16="http://schemas.microsoft.com/office/drawing/2014/main" id="{6C31C60F-3C82-89C2-1AF7-660849E405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47400" y="3251135"/>
            <a:ext cx="340284" cy="345320"/>
          </a:xfrm>
          <a:prstGeom prst="rect">
            <a:avLst/>
          </a:prstGeom>
        </p:spPr>
      </p:pic>
      <p:pic>
        <p:nvPicPr>
          <p:cNvPr id="33" name="Graphic 32" descr="Cat with solid fill">
            <a:extLst>
              <a:ext uri="{FF2B5EF4-FFF2-40B4-BE49-F238E27FC236}">
                <a16:creationId xmlns:a16="http://schemas.microsoft.com/office/drawing/2014/main" id="{30BD5238-73EA-D337-7507-FAF16E1077D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28759" y="3270109"/>
            <a:ext cx="382075" cy="293811"/>
          </a:xfrm>
          <a:prstGeom prst="rect">
            <a:avLst/>
          </a:prstGeom>
        </p:spPr>
      </p:pic>
      <p:pic>
        <p:nvPicPr>
          <p:cNvPr id="34" name="Graphic 33" descr="Rabbit with solid fill">
            <a:extLst>
              <a:ext uri="{FF2B5EF4-FFF2-40B4-BE49-F238E27FC236}">
                <a16:creationId xmlns:a16="http://schemas.microsoft.com/office/drawing/2014/main" id="{02E6106C-1357-5A4B-B221-50C62207BF7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292235" y="3193798"/>
            <a:ext cx="329722" cy="383976"/>
          </a:xfrm>
          <a:prstGeom prst="rect">
            <a:avLst/>
          </a:prstGeom>
        </p:spPr>
      </p:pic>
      <p:pic>
        <p:nvPicPr>
          <p:cNvPr id="35" name="Graphic 34" descr="Turtle with solid fill">
            <a:extLst>
              <a:ext uri="{FF2B5EF4-FFF2-40B4-BE49-F238E27FC236}">
                <a16:creationId xmlns:a16="http://schemas.microsoft.com/office/drawing/2014/main" id="{F65D2FC1-1BC5-76AB-AA15-7A083BD0EF4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25808" y="3276206"/>
            <a:ext cx="320040" cy="320040"/>
          </a:xfrm>
          <a:prstGeom prst="rect">
            <a:avLst/>
          </a:prstGeom>
        </p:spPr>
      </p:pic>
      <p:pic>
        <p:nvPicPr>
          <p:cNvPr id="36" name="Graphic 35" descr="Turtle with solid fill">
            <a:extLst>
              <a:ext uri="{FF2B5EF4-FFF2-40B4-BE49-F238E27FC236}">
                <a16:creationId xmlns:a16="http://schemas.microsoft.com/office/drawing/2014/main" id="{40BD040E-7864-6A16-FEF8-42DC4A96080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387907" y="3260371"/>
            <a:ext cx="320040" cy="320040"/>
          </a:xfrm>
          <a:prstGeom prst="rect">
            <a:avLst/>
          </a:prstGeom>
        </p:spPr>
      </p:pic>
      <p:pic>
        <p:nvPicPr>
          <p:cNvPr id="37" name="Graphic 36" descr="Cat with solid fill">
            <a:extLst>
              <a:ext uri="{FF2B5EF4-FFF2-40B4-BE49-F238E27FC236}">
                <a16:creationId xmlns:a16="http://schemas.microsoft.com/office/drawing/2014/main" id="{E1C6B914-8468-7639-840A-D0667F658B7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03528" y="3271914"/>
            <a:ext cx="382075" cy="293811"/>
          </a:xfrm>
          <a:prstGeom prst="rect">
            <a:avLst/>
          </a:prstGeom>
        </p:spPr>
      </p:pic>
      <p:pic>
        <p:nvPicPr>
          <p:cNvPr id="38" name="Graphic 37" descr="Puppy with solid fill">
            <a:extLst>
              <a:ext uri="{FF2B5EF4-FFF2-40B4-BE49-F238E27FC236}">
                <a16:creationId xmlns:a16="http://schemas.microsoft.com/office/drawing/2014/main" id="{37572D49-2FA7-F445-D6A3-9DD9F493723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8674" y="3246572"/>
            <a:ext cx="340284" cy="345320"/>
          </a:xfrm>
          <a:prstGeom prst="rect">
            <a:avLst/>
          </a:prstGeom>
        </p:spPr>
      </p:pic>
      <p:sp>
        <p:nvSpPr>
          <p:cNvPr id="40" name="TextBox 39">
            <a:extLst>
              <a:ext uri="{FF2B5EF4-FFF2-40B4-BE49-F238E27FC236}">
                <a16:creationId xmlns:a16="http://schemas.microsoft.com/office/drawing/2014/main" id="{52F28760-F332-C937-E9FB-F7EBC328D7D9}"/>
              </a:ext>
            </a:extLst>
          </p:cNvPr>
          <p:cNvSpPr txBox="1"/>
          <p:nvPr/>
        </p:nvSpPr>
        <p:spPr>
          <a:xfrm>
            <a:off x="4349504" y="2963780"/>
            <a:ext cx="3980545" cy="369332"/>
          </a:xfrm>
          <a:prstGeom prst="rect">
            <a:avLst/>
          </a:prstGeom>
          <a:noFill/>
        </p:spPr>
        <p:txBody>
          <a:bodyPr wrap="square" rtlCol="0">
            <a:spAutoFit/>
          </a:bodyPr>
          <a:lstStyle/>
          <a:p>
            <a:r>
              <a:rPr lang="en-US"/>
              <a:t>2      3        1         2       3        1          2      </a:t>
            </a:r>
            <a:r>
              <a:rPr lang="en-US">
                <a:latin typeface="Cambria Math" panose="02040503050406030204" pitchFamily="18" charset="0"/>
                <a:ea typeface="Cambria Math" panose="02040503050406030204" pitchFamily="18" charset="0"/>
              </a:rPr>
              <a:t>∞</a:t>
            </a:r>
            <a:endParaRPr lang="en-US"/>
          </a:p>
        </p:txBody>
      </p:sp>
      <p:sp>
        <p:nvSpPr>
          <p:cNvPr id="77" name="TextBox 76">
            <a:extLst>
              <a:ext uri="{FF2B5EF4-FFF2-40B4-BE49-F238E27FC236}">
                <a16:creationId xmlns:a16="http://schemas.microsoft.com/office/drawing/2014/main" id="{C8AF01FE-9F1A-1694-FA9A-EA9FA49FB16B}"/>
              </a:ext>
            </a:extLst>
          </p:cNvPr>
          <p:cNvSpPr txBox="1"/>
          <p:nvPr/>
        </p:nvSpPr>
        <p:spPr>
          <a:xfrm>
            <a:off x="4236284" y="3964374"/>
            <a:ext cx="4238956" cy="369332"/>
          </a:xfrm>
          <a:prstGeom prst="rect">
            <a:avLst/>
          </a:prstGeom>
          <a:noFill/>
        </p:spPr>
        <p:txBody>
          <a:bodyPr wrap="square" rtlCol="0">
            <a:spAutoFit/>
          </a:bodyPr>
          <a:lstStyle/>
          <a:p>
            <a:r>
              <a:rPr lang="en-US"/>
              <a:t>   1       1       1       1       1        2       2       2        </a:t>
            </a:r>
          </a:p>
        </p:txBody>
      </p:sp>
      <p:sp>
        <p:nvSpPr>
          <p:cNvPr id="87" name="TextBox 86">
            <a:extLst>
              <a:ext uri="{FF2B5EF4-FFF2-40B4-BE49-F238E27FC236}">
                <a16:creationId xmlns:a16="http://schemas.microsoft.com/office/drawing/2014/main" id="{0D465FBD-A941-5206-ECBB-232A519B52AB}"/>
              </a:ext>
            </a:extLst>
          </p:cNvPr>
          <p:cNvSpPr txBox="1"/>
          <p:nvPr/>
        </p:nvSpPr>
        <p:spPr>
          <a:xfrm>
            <a:off x="8005864" y="3945082"/>
            <a:ext cx="3899702" cy="369332"/>
          </a:xfrm>
          <a:prstGeom prst="rect">
            <a:avLst/>
          </a:prstGeom>
          <a:noFill/>
        </p:spPr>
        <p:txBody>
          <a:bodyPr wrap="square" rtlCol="0">
            <a:spAutoFit/>
          </a:bodyPr>
          <a:lstStyle/>
          <a:p>
            <a:r>
              <a:rPr lang="en-US"/>
              <a:t>2      2      2      3      3      3        3       3      </a:t>
            </a:r>
            <a:r>
              <a:rPr lang="en-US">
                <a:latin typeface="Cambria Math" panose="02040503050406030204" pitchFamily="18" charset="0"/>
                <a:ea typeface="Cambria Math" panose="02040503050406030204" pitchFamily="18" charset="0"/>
              </a:rPr>
              <a:t>∞</a:t>
            </a:r>
            <a:endParaRPr lang="en-US"/>
          </a:p>
        </p:txBody>
      </p:sp>
      <p:sp>
        <p:nvSpPr>
          <p:cNvPr id="13" name="TextBox 12">
            <a:extLst>
              <a:ext uri="{FF2B5EF4-FFF2-40B4-BE49-F238E27FC236}">
                <a16:creationId xmlns:a16="http://schemas.microsoft.com/office/drawing/2014/main" id="{CC1C201C-DCE1-D87D-3F31-8C5801131EAD}"/>
              </a:ext>
            </a:extLst>
          </p:cNvPr>
          <p:cNvSpPr txBox="1"/>
          <p:nvPr/>
        </p:nvSpPr>
        <p:spPr>
          <a:xfrm>
            <a:off x="8161850" y="2941758"/>
            <a:ext cx="3553137" cy="369332"/>
          </a:xfrm>
          <a:prstGeom prst="rect">
            <a:avLst/>
          </a:prstGeom>
          <a:noFill/>
        </p:spPr>
        <p:txBody>
          <a:bodyPr wrap="square" rtlCol="0">
            <a:spAutoFit/>
          </a:bodyPr>
          <a:lstStyle/>
          <a:p>
            <a:r>
              <a:rPr lang="en-US"/>
              <a:t>1       1      1      2      2       2      3    3      3</a:t>
            </a:r>
          </a:p>
        </p:txBody>
      </p:sp>
      <p:sp>
        <p:nvSpPr>
          <p:cNvPr id="16" name="TextBox 15">
            <a:extLst>
              <a:ext uri="{FF2B5EF4-FFF2-40B4-BE49-F238E27FC236}">
                <a16:creationId xmlns:a16="http://schemas.microsoft.com/office/drawing/2014/main" id="{BA71C58D-B68C-4E77-EB05-57E0986272DD}"/>
              </a:ext>
            </a:extLst>
          </p:cNvPr>
          <p:cNvSpPr txBox="1"/>
          <p:nvPr/>
        </p:nvSpPr>
        <p:spPr>
          <a:xfrm>
            <a:off x="6939495" y="1596850"/>
            <a:ext cx="2786395" cy="369332"/>
          </a:xfrm>
          <a:prstGeom prst="rect">
            <a:avLst/>
          </a:prstGeom>
          <a:noFill/>
        </p:spPr>
        <p:txBody>
          <a:bodyPr wrap="square" rtlCol="0">
            <a:spAutoFit/>
          </a:bodyPr>
          <a:lstStyle/>
          <a:p>
            <a:r>
              <a:rPr lang="en-US">
                <a:solidFill>
                  <a:schemeClr val="tx2">
                    <a:lumMod val="75000"/>
                    <a:lumOff val="25000"/>
                  </a:schemeClr>
                </a:solidFill>
              </a:rPr>
              <a:t>Step 1 : Copy to buffer</a:t>
            </a:r>
          </a:p>
        </p:txBody>
      </p:sp>
      <p:sp>
        <p:nvSpPr>
          <p:cNvPr id="111" name="TextBox 110">
            <a:extLst>
              <a:ext uri="{FF2B5EF4-FFF2-40B4-BE49-F238E27FC236}">
                <a16:creationId xmlns:a16="http://schemas.microsoft.com/office/drawing/2014/main" id="{ED41A191-D884-6C92-99D7-31DD652A8021}"/>
              </a:ext>
            </a:extLst>
          </p:cNvPr>
          <p:cNvSpPr txBox="1"/>
          <p:nvPr/>
        </p:nvSpPr>
        <p:spPr>
          <a:xfrm>
            <a:off x="5868633" y="2682933"/>
            <a:ext cx="5720327" cy="369332"/>
          </a:xfrm>
          <a:prstGeom prst="rect">
            <a:avLst/>
          </a:prstGeom>
          <a:noFill/>
        </p:spPr>
        <p:txBody>
          <a:bodyPr wrap="square" rtlCol="0">
            <a:spAutoFit/>
          </a:bodyPr>
          <a:lstStyle/>
          <a:p>
            <a:r>
              <a:rPr lang="en-US">
                <a:solidFill>
                  <a:schemeClr val="tx2">
                    <a:lumMod val="75000"/>
                    <a:lumOff val="25000"/>
                  </a:schemeClr>
                </a:solidFill>
              </a:rPr>
              <a:t>Step 2 : Oblivious  sort, assign bin tag, add dummy</a:t>
            </a:r>
          </a:p>
        </p:txBody>
      </p:sp>
      <p:sp>
        <p:nvSpPr>
          <p:cNvPr id="133" name="TextBox 132">
            <a:extLst>
              <a:ext uri="{FF2B5EF4-FFF2-40B4-BE49-F238E27FC236}">
                <a16:creationId xmlns:a16="http://schemas.microsoft.com/office/drawing/2014/main" id="{6661941B-CBBF-C0D6-3669-4F1C9F67A1EA}"/>
              </a:ext>
            </a:extLst>
          </p:cNvPr>
          <p:cNvSpPr txBox="1"/>
          <p:nvPr/>
        </p:nvSpPr>
        <p:spPr>
          <a:xfrm>
            <a:off x="6984171" y="3684913"/>
            <a:ext cx="2867412" cy="369332"/>
          </a:xfrm>
          <a:prstGeom prst="rect">
            <a:avLst/>
          </a:prstGeom>
          <a:noFill/>
        </p:spPr>
        <p:txBody>
          <a:bodyPr wrap="square" rtlCol="0">
            <a:spAutoFit/>
          </a:bodyPr>
          <a:lstStyle/>
          <a:p>
            <a:r>
              <a:rPr lang="en-US">
                <a:solidFill>
                  <a:schemeClr val="tx2">
                    <a:lumMod val="75000"/>
                    <a:lumOff val="25000"/>
                  </a:schemeClr>
                </a:solidFill>
              </a:rPr>
              <a:t>Step 3 : Oblivious sort</a:t>
            </a:r>
          </a:p>
        </p:txBody>
      </p:sp>
      <p:sp>
        <p:nvSpPr>
          <p:cNvPr id="12" name="Rectangle: Rounded Corners 11">
            <a:extLst>
              <a:ext uri="{FF2B5EF4-FFF2-40B4-BE49-F238E27FC236}">
                <a16:creationId xmlns:a16="http://schemas.microsoft.com/office/drawing/2014/main" id="{29E56971-5801-F7E3-C644-4D1A90426BC8}"/>
              </a:ext>
            </a:extLst>
          </p:cNvPr>
          <p:cNvSpPr/>
          <p:nvPr/>
        </p:nvSpPr>
        <p:spPr>
          <a:xfrm>
            <a:off x="4332365" y="3977742"/>
            <a:ext cx="2243745" cy="659045"/>
          </a:xfrm>
          <a:prstGeom prst="roundRect">
            <a:avLst/>
          </a:prstGeom>
          <a:solidFill>
            <a:schemeClr val="accent4">
              <a:lumMod val="40000"/>
              <a:lumOff val="60000"/>
              <a:alpha val="12000"/>
            </a:schemeClr>
          </a:solid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D84F8E4-5F8F-6F4E-143B-2BEC21C42321}"/>
              </a:ext>
            </a:extLst>
          </p:cNvPr>
          <p:cNvSpPr/>
          <p:nvPr/>
        </p:nvSpPr>
        <p:spPr>
          <a:xfrm>
            <a:off x="6627937" y="4011458"/>
            <a:ext cx="2529430" cy="625204"/>
          </a:xfrm>
          <a:prstGeom prst="roundRect">
            <a:avLst/>
          </a:prstGeom>
          <a:solidFill>
            <a:schemeClr val="accent4">
              <a:lumMod val="40000"/>
              <a:lumOff val="60000"/>
              <a:alpha val="12000"/>
            </a:schemeClr>
          </a:solid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AD9FA1A-023E-76AA-0BF1-DF00009FB718}"/>
              </a:ext>
            </a:extLst>
          </p:cNvPr>
          <p:cNvSpPr/>
          <p:nvPr/>
        </p:nvSpPr>
        <p:spPr>
          <a:xfrm>
            <a:off x="9220357" y="4002479"/>
            <a:ext cx="2052004" cy="634069"/>
          </a:xfrm>
          <a:prstGeom prst="roundRect">
            <a:avLst/>
          </a:prstGeom>
          <a:solidFill>
            <a:schemeClr val="accent4">
              <a:lumMod val="40000"/>
              <a:lumOff val="60000"/>
              <a:alpha val="12000"/>
            </a:schemeClr>
          </a:solid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821C7BE-0E4A-6CE6-0BBA-DA245CD1FBD2}"/>
              </a:ext>
            </a:extLst>
          </p:cNvPr>
          <p:cNvCxnSpPr/>
          <p:nvPr/>
        </p:nvCxnSpPr>
        <p:spPr>
          <a:xfrm>
            <a:off x="4618182" y="4978591"/>
            <a:ext cx="6970778" cy="0"/>
          </a:xfrm>
          <a:prstGeom prst="straightConnector1">
            <a:avLst/>
          </a:prstGeom>
          <a:ln w="38100">
            <a:solidFill>
              <a:schemeClr val="tx1"/>
            </a:solidFill>
            <a:headEnd type="oval"/>
            <a:tailEnd type="stealth" w="lg" len="lg"/>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98412860-7776-82E8-D605-94B3A2540DE4}"/>
              </a:ext>
            </a:extLst>
          </p:cNvPr>
          <p:cNvSpPr/>
          <p:nvPr/>
        </p:nvSpPr>
        <p:spPr>
          <a:xfrm>
            <a:off x="7979267" y="3988859"/>
            <a:ext cx="1191269" cy="65904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3805201-EF1F-369E-14E2-C3BC193EF484}"/>
              </a:ext>
            </a:extLst>
          </p:cNvPr>
          <p:cNvSpPr/>
          <p:nvPr/>
        </p:nvSpPr>
        <p:spPr>
          <a:xfrm>
            <a:off x="10507288" y="3989657"/>
            <a:ext cx="1158541" cy="65904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185BEE3-78E9-5B1A-196D-537E8068DC48}"/>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26" name="TextBox 25">
            <a:extLst>
              <a:ext uri="{FF2B5EF4-FFF2-40B4-BE49-F238E27FC236}">
                <a16:creationId xmlns:a16="http://schemas.microsoft.com/office/drawing/2014/main" id="{71B15F51-EF03-4232-CAA1-F02F2619C19A}"/>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28" name="Arrow: Curved Left 27">
            <a:extLst>
              <a:ext uri="{FF2B5EF4-FFF2-40B4-BE49-F238E27FC236}">
                <a16:creationId xmlns:a16="http://schemas.microsoft.com/office/drawing/2014/main" id="{733CF55B-1EB1-6ADB-5498-11BB331C5D9A}"/>
              </a:ext>
            </a:extLst>
          </p:cNvPr>
          <p:cNvSpPr/>
          <p:nvPr/>
        </p:nvSpPr>
        <p:spPr>
          <a:xfrm>
            <a:off x="11809026" y="3307760"/>
            <a:ext cx="341148" cy="1123638"/>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F5F37C8-3A53-6375-6841-BC673E60C2BA}"/>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54" name="Oval 53">
            <a:extLst>
              <a:ext uri="{FF2B5EF4-FFF2-40B4-BE49-F238E27FC236}">
                <a16:creationId xmlns:a16="http://schemas.microsoft.com/office/drawing/2014/main" id="{A23F167C-79F1-B4D0-B5C6-525FD9950535}"/>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19E37E8-1BD8-8A73-7454-847A57CD57F9}"/>
              </a:ext>
            </a:extLst>
          </p:cNvPr>
          <p:cNvSpPr/>
          <p:nvPr/>
        </p:nvSpPr>
        <p:spPr>
          <a:xfrm>
            <a:off x="7820074" y="328194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6398843-3E89-A65A-4443-6C39A6C9A2D4}"/>
              </a:ext>
            </a:extLst>
          </p:cNvPr>
          <p:cNvSpPr/>
          <p:nvPr/>
        </p:nvSpPr>
        <p:spPr>
          <a:xfrm>
            <a:off x="8196991" y="328840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BEEBCE5-2798-6CA5-CFCB-D2A0BB837310}"/>
              </a:ext>
            </a:extLst>
          </p:cNvPr>
          <p:cNvSpPr/>
          <p:nvPr/>
        </p:nvSpPr>
        <p:spPr>
          <a:xfrm>
            <a:off x="8628234" y="328284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FB0F12C-79C8-5A14-D6CC-FC131C70D398}"/>
              </a:ext>
            </a:extLst>
          </p:cNvPr>
          <p:cNvSpPr/>
          <p:nvPr/>
        </p:nvSpPr>
        <p:spPr>
          <a:xfrm>
            <a:off x="9021536" y="3286182"/>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3DB4A8D-DAE6-DAF3-2BE4-7D36860AF077}"/>
              </a:ext>
            </a:extLst>
          </p:cNvPr>
          <p:cNvSpPr/>
          <p:nvPr/>
        </p:nvSpPr>
        <p:spPr>
          <a:xfrm>
            <a:off x="9440157" y="328618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13C5FB4-95AB-996C-6E4B-BA64D18C91CB}"/>
              </a:ext>
            </a:extLst>
          </p:cNvPr>
          <p:cNvSpPr/>
          <p:nvPr/>
        </p:nvSpPr>
        <p:spPr>
          <a:xfrm>
            <a:off x="9836366" y="326617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EC89C32-4681-1F57-701A-8D15F7C3DBE4}"/>
              </a:ext>
            </a:extLst>
          </p:cNvPr>
          <p:cNvSpPr/>
          <p:nvPr/>
        </p:nvSpPr>
        <p:spPr>
          <a:xfrm>
            <a:off x="10239396" y="329521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696BA2E-16D5-B3FE-7508-632F184AD214}"/>
              </a:ext>
            </a:extLst>
          </p:cNvPr>
          <p:cNvSpPr/>
          <p:nvPr/>
        </p:nvSpPr>
        <p:spPr>
          <a:xfrm>
            <a:off x="10638561" y="328494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6A9DB67-243A-06D9-B7F2-ADBA56427CA8}"/>
              </a:ext>
            </a:extLst>
          </p:cNvPr>
          <p:cNvSpPr/>
          <p:nvPr/>
        </p:nvSpPr>
        <p:spPr>
          <a:xfrm>
            <a:off x="10991215" y="328451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A361A71-BD13-9A40-FB1E-D20A75672DC5}"/>
              </a:ext>
            </a:extLst>
          </p:cNvPr>
          <p:cNvSpPr/>
          <p:nvPr/>
        </p:nvSpPr>
        <p:spPr>
          <a:xfrm>
            <a:off x="11386925" y="328361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AE0EDA4-652C-CCBF-DDE5-9E0FCA9F1B9F}"/>
              </a:ext>
            </a:extLst>
          </p:cNvPr>
          <p:cNvSpPr/>
          <p:nvPr/>
        </p:nvSpPr>
        <p:spPr>
          <a:xfrm>
            <a:off x="5727523" y="3985561"/>
            <a:ext cx="802187" cy="65904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2035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4.07407E-6 L -0.08086 0.14838 " pathEditMode="relative" rAng="0" ptsTypes="AA">
                                      <p:cBhvr>
                                        <p:cTn id="6" dur="2000" fill="hold"/>
                                        <p:tgtEl>
                                          <p:spTgt spid="23"/>
                                        </p:tgtEl>
                                        <p:attrNameLst>
                                          <p:attrName>ppt_x</p:attrName>
                                          <p:attrName>ppt_y</p:attrName>
                                        </p:attrNameLst>
                                      </p:cBhvr>
                                      <p:rCtr x="-4049" y="7407"/>
                                    </p:animMotion>
                                  </p:childTnLst>
                                </p:cTn>
                              </p:par>
                              <p:par>
                                <p:cTn id="7" presetID="42" presetClass="path" presetSubtype="0" accel="50000" decel="50000" fill="hold" nodeType="withEffect">
                                  <p:stCondLst>
                                    <p:cond delay="0"/>
                                  </p:stCondLst>
                                  <p:childTnLst>
                                    <p:animMotion origin="layout" path="M 3.33333E-6 4.07407E-6 L -0.16211 0.14513 " pathEditMode="relative" rAng="0" ptsTypes="AA">
                                      <p:cBhvr>
                                        <p:cTn id="8" dur="2000" fill="hold"/>
                                        <p:tgtEl>
                                          <p:spTgt spid="35"/>
                                        </p:tgtEl>
                                        <p:attrNameLst>
                                          <p:attrName>ppt_x</p:attrName>
                                          <p:attrName>ppt_y</p:attrName>
                                        </p:attrNameLst>
                                      </p:cBhvr>
                                      <p:rCtr x="-8112" y="7245"/>
                                    </p:animMotion>
                                  </p:childTnLst>
                                </p:cTn>
                              </p:par>
                              <p:par>
                                <p:cTn id="9" presetID="42" presetClass="path" presetSubtype="0" accel="50000" decel="50000" fill="hold" nodeType="withEffect">
                                  <p:stCondLst>
                                    <p:cond delay="0"/>
                                  </p:stCondLst>
                                  <p:childTnLst>
                                    <p:animMotion origin="layout" path="M -3.125E-6 1.85185E-6 L 0.19375 0.1493 " pathEditMode="relative" rAng="0" ptsTypes="AA">
                                      <p:cBhvr>
                                        <p:cTn id="10" dur="2000" fill="hold"/>
                                        <p:tgtEl>
                                          <p:spTgt spid="33"/>
                                        </p:tgtEl>
                                        <p:attrNameLst>
                                          <p:attrName>ppt_x</p:attrName>
                                          <p:attrName>ppt_y</p:attrName>
                                        </p:attrNameLst>
                                      </p:cBhvr>
                                      <p:rCtr x="9687" y="7454"/>
                                    </p:animMotion>
                                  </p:childTnLst>
                                </p:cTn>
                              </p:par>
                              <p:par>
                                <p:cTn id="11" presetID="42" presetClass="path" presetSubtype="0" accel="50000" decel="50000" fill="hold" nodeType="withEffect">
                                  <p:stCondLst>
                                    <p:cond delay="0"/>
                                  </p:stCondLst>
                                  <p:childTnLst>
                                    <p:animMotion origin="layout" path="M 2.08333E-7 -1.11111E-6 L 0.10677 0.14884 " pathEditMode="relative" rAng="0" ptsTypes="AA">
                                      <p:cBhvr>
                                        <p:cTn id="12" dur="2000" fill="hold"/>
                                        <p:tgtEl>
                                          <p:spTgt spid="38"/>
                                        </p:tgtEl>
                                        <p:attrNameLst>
                                          <p:attrName>ppt_x</p:attrName>
                                          <p:attrName>ppt_y</p:attrName>
                                        </p:attrNameLst>
                                      </p:cBhvr>
                                      <p:rCtr x="5339" y="7431"/>
                                    </p:animMotion>
                                  </p:childTnLst>
                                </p:cTn>
                              </p:par>
                              <p:par>
                                <p:cTn id="13" presetID="42" presetClass="path" presetSubtype="0" accel="50000" decel="50000" fill="hold" nodeType="withEffect">
                                  <p:stCondLst>
                                    <p:cond delay="0"/>
                                  </p:stCondLst>
                                  <p:childTnLst>
                                    <p:animMotion origin="layout" path="M -4.16667E-7 -1.11111E-6 L 0.01745 0.14861 " pathEditMode="relative" rAng="0" ptsTypes="AA">
                                      <p:cBhvr>
                                        <p:cTn id="14" dur="2000" fill="hold"/>
                                        <p:tgtEl>
                                          <p:spTgt spid="36"/>
                                        </p:tgtEl>
                                        <p:attrNameLst>
                                          <p:attrName>ppt_x</p:attrName>
                                          <p:attrName>ppt_y</p:attrName>
                                        </p:attrNameLst>
                                      </p:cBhvr>
                                      <p:rCtr x="872" y="7431"/>
                                    </p:animMotion>
                                  </p:childTnLst>
                                </p:cTn>
                              </p:par>
                              <p:par>
                                <p:cTn id="15" presetID="42" presetClass="path" presetSubtype="0" accel="50000" decel="50000" fill="hold" nodeType="withEffect">
                                  <p:stCondLst>
                                    <p:cond delay="0"/>
                                  </p:stCondLst>
                                  <p:childTnLst>
                                    <p:animMotion origin="layout" path="M 4.58333E-6 3.7037E-7 L 0.35716 0.14768 " pathEditMode="relative" rAng="0" ptsTypes="AA">
                                      <p:cBhvr>
                                        <p:cTn id="16" dur="2000" fill="hold"/>
                                        <p:tgtEl>
                                          <p:spTgt spid="37"/>
                                        </p:tgtEl>
                                        <p:attrNameLst>
                                          <p:attrName>ppt_x</p:attrName>
                                          <p:attrName>ppt_y</p:attrName>
                                        </p:attrNameLst>
                                      </p:cBhvr>
                                      <p:rCtr x="17852" y="7384"/>
                                    </p:animMotion>
                                  </p:childTnLst>
                                </p:cTn>
                              </p:par>
                              <p:par>
                                <p:cTn id="17" presetID="42" presetClass="path" presetSubtype="0" accel="50000" decel="50000" fill="hold" nodeType="withEffect">
                                  <p:stCondLst>
                                    <p:cond delay="0"/>
                                  </p:stCondLst>
                                  <p:childTnLst>
                                    <p:animMotion origin="layout" path="M 2.70833E-6 0 L 0.27357 0.15231 " pathEditMode="relative" rAng="0" ptsTypes="AA">
                                      <p:cBhvr>
                                        <p:cTn id="18" dur="2000" fill="hold"/>
                                        <p:tgtEl>
                                          <p:spTgt spid="34"/>
                                        </p:tgtEl>
                                        <p:attrNameLst>
                                          <p:attrName>ppt_x</p:attrName>
                                          <p:attrName>ppt_y</p:attrName>
                                        </p:attrNameLst>
                                      </p:cBhvr>
                                      <p:rCtr x="13672" y="7616"/>
                                    </p:animMotion>
                                  </p:childTnLst>
                                </p:cTn>
                              </p:par>
                              <p:par>
                                <p:cTn id="19" presetID="42" presetClass="path" presetSubtype="0" accel="50000" decel="50000" fill="hold" grpId="0" nodeType="withEffect">
                                  <p:stCondLst>
                                    <p:cond delay="0"/>
                                  </p:stCondLst>
                                  <p:childTnLst>
                                    <p:animMotion origin="layout" path="M 4.16667E-6 -2.96296E-6 L -0.23724 0.1456 " pathEditMode="relative" rAng="0" ptsTypes="AA">
                                      <p:cBhvr>
                                        <p:cTn id="20" dur="2000" fill="hold"/>
                                        <p:tgtEl>
                                          <p:spTgt spid="68"/>
                                        </p:tgtEl>
                                        <p:attrNameLst>
                                          <p:attrName>ppt_x</p:attrName>
                                          <p:attrName>ppt_y</p:attrName>
                                        </p:attrNameLst>
                                      </p:cBhvr>
                                      <p:rCtr x="-11862" y="7269"/>
                                    </p:animMotion>
                                  </p:childTnLst>
                                </p:cTn>
                              </p:par>
                              <p:par>
                                <p:cTn id="21" presetID="42" presetClass="path" presetSubtype="0" accel="50000" decel="50000" fill="hold" grpId="0" nodeType="withEffect">
                                  <p:stCondLst>
                                    <p:cond delay="0"/>
                                  </p:stCondLst>
                                  <p:childTnLst>
                                    <p:animMotion origin="layout" path="M -2.5E-6 1.48148E-6 L -0.23372 0.14629 " pathEditMode="relative" rAng="0" ptsTypes="AA">
                                      <p:cBhvr>
                                        <p:cTn id="22" dur="2000" fill="hold"/>
                                        <p:tgtEl>
                                          <p:spTgt spid="71"/>
                                        </p:tgtEl>
                                        <p:attrNameLst>
                                          <p:attrName>ppt_x</p:attrName>
                                          <p:attrName>ppt_y</p:attrName>
                                        </p:attrNameLst>
                                      </p:cBhvr>
                                      <p:rCtr x="-11693" y="7315"/>
                                    </p:animMotion>
                                  </p:childTnLst>
                                </p:cTn>
                              </p:par>
                              <p:par>
                                <p:cTn id="23" presetID="42" presetClass="path" presetSubtype="0" accel="50000" decel="50000" fill="hold" grpId="0" nodeType="withEffect">
                                  <p:stCondLst>
                                    <p:cond delay="0"/>
                                  </p:stCondLst>
                                  <p:childTnLst>
                                    <p:animMotion origin="layout" path="M -4.16667E-6 -1.48148E-6 L -0.23177 0.14722 " pathEditMode="relative" rAng="0" ptsTypes="AA">
                                      <p:cBhvr>
                                        <p:cTn id="24" dur="2000" fill="hold"/>
                                        <p:tgtEl>
                                          <p:spTgt spid="73"/>
                                        </p:tgtEl>
                                        <p:attrNameLst>
                                          <p:attrName>ppt_x</p:attrName>
                                          <p:attrName>ppt_y</p:attrName>
                                        </p:attrNameLst>
                                      </p:cBhvr>
                                      <p:rCtr x="-11589" y="7361"/>
                                    </p:animMotion>
                                  </p:childTnLst>
                                </p:cTn>
                              </p:par>
                              <p:par>
                                <p:cTn id="25" presetID="42" presetClass="path" presetSubtype="0" accel="50000" decel="50000" fill="hold" grpId="0" nodeType="withEffect">
                                  <p:stCondLst>
                                    <p:cond delay="0"/>
                                  </p:stCondLst>
                                  <p:childTnLst>
                                    <p:animMotion origin="layout" path="M 1.04167E-6 -1.48148E-6 L -0.11654 0.14583 " pathEditMode="relative" rAng="0" ptsTypes="AA">
                                      <p:cBhvr>
                                        <p:cTn id="26" dur="2000" fill="hold"/>
                                        <p:tgtEl>
                                          <p:spTgt spid="74"/>
                                        </p:tgtEl>
                                        <p:attrNameLst>
                                          <p:attrName>ppt_x</p:attrName>
                                          <p:attrName>ppt_y</p:attrName>
                                        </p:attrNameLst>
                                      </p:cBhvr>
                                      <p:rCtr x="-5833" y="7292"/>
                                    </p:animMotion>
                                  </p:childTnLst>
                                </p:cTn>
                              </p:par>
                              <p:par>
                                <p:cTn id="27" presetID="42" presetClass="path" presetSubtype="0" accel="50000" decel="50000" fill="hold" grpId="0" nodeType="withEffect">
                                  <p:stCondLst>
                                    <p:cond delay="0"/>
                                  </p:stCondLst>
                                  <p:childTnLst>
                                    <p:animMotion origin="layout" path="M -1.04167E-6 -2.22222E-6 L -0.11641 0.14884 " pathEditMode="relative" rAng="0" ptsTypes="AA">
                                      <p:cBhvr>
                                        <p:cTn id="28" dur="2000" fill="hold"/>
                                        <p:tgtEl>
                                          <p:spTgt spid="75"/>
                                        </p:tgtEl>
                                        <p:attrNameLst>
                                          <p:attrName>ppt_x</p:attrName>
                                          <p:attrName>ppt_y</p:attrName>
                                        </p:attrNameLst>
                                      </p:cBhvr>
                                      <p:rCtr x="-5820" y="7431"/>
                                    </p:animMotion>
                                  </p:childTnLst>
                                </p:cTn>
                              </p:par>
                              <p:par>
                                <p:cTn id="29" presetID="42" presetClass="path" presetSubtype="0" accel="50000" decel="50000" fill="hold" grpId="0" nodeType="withEffect">
                                  <p:stCondLst>
                                    <p:cond delay="0"/>
                                  </p:stCondLst>
                                  <p:childTnLst>
                                    <p:animMotion origin="layout" path="M -3.95833E-6 -3.7037E-7 L -0.11718 0.14444 " pathEditMode="relative" rAng="0" ptsTypes="AA">
                                      <p:cBhvr>
                                        <p:cTn id="30" dur="2000" fill="hold"/>
                                        <p:tgtEl>
                                          <p:spTgt spid="76"/>
                                        </p:tgtEl>
                                        <p:attrNameLst>
                                          <p:attrName>ppt_x</p:attrName>
                                          <p:attrName>ppt_y</p:attrName>
                                        </p:attrNameLst>
                                      </p:cBhvr>
                                      <p:rCtr x="-5859" y="7222"/>
                                    </p:animMotion>
                                  </p:childTnLst>
                                </p:cTn>
                              </p:par>
                              <p:par>
                                <p:cTn id="31" presetID="42" presetClass="path" presetSubtype="0" accel="50000" decel="50000" fill="hold" grpId="0" nodeType="withEffect">
                                  <p:stCondLst>
                                    <p:cond delay="0"/>
                                  </p:stCondLst>
                                  <p:childTnLst>
                                    <p:animMotion origin="layout" path="M 3.75E-6 0 L -0.04792 0.14606 " pathEditMode="relative" rAng="0" ptsTypes="AA">
                                      <p:cBhvr>
                                        <p:cTn id="32" dur="2000" fill="hold"/>
                                        <p:tgtEl>
                                          <p:spTgt spid="78"/>
                                        </p:tgtEl>
                                        <p:attrNameLst>
                                          <p:attrName>ppt_x</p:attrName>
                                          <p:attrName>ppt_y</p:attrName>
                                        </p:attrNameLst>
                                      </p:cBhvr>
                                      <p:rCtr x="-2396" y="7292"/>
                                    </p:animMotion>
                                  </p:childTnLst>
                                </p:cTn>
                              </p:par>
                              <p:par>
                                <p:cTn id="33" presetID="42" presetClass="path" presetSubtype="0" accel="50000" decel="50000" fill="hold" grpId="0" nodeType="withEffect">
                                  <p:stCondLst>
                                    <p:cond delay="0"/>
                                  </p:stCondLst>
                                  <p:childTnLst>
                                    <p:animMotion origin="layout" path="M -2.70833E-6 0 L -0.03893 0.14606 " pathEditMode="relative" rAng="0" ptsTypes="AA">
                                      <p:cBhvr>
                                        <p:cTn id="34" dur="2000" fill="hold"/>
                                        <p:tgtEl>
                                          <p:spTgt spid="79"/>
                                        </p:tgtEl>
                                        <p:attrNameLst>
                                          <p:attrName>ppt_x</p:attrName>
                                          <p:attrName>ppt_y</p:attrName>
                                        </p:attrNameLst>
                                      </p:cBhvr>
                                      <p:rCtr x="-1953" y="7292"/>
                                    </p:animMotion>
                                  </p:childTnLst>
                                </p:cTn>
                              </p:par>
                              <p:par>
                                <p:cTn id="35" presetID="42" presetClass="path" presetSubtype="0" accel="50000" decel="50000" fill="hold" grpId="0" nodeType="withEffect">
                                  <p:stCondLst>
                                    <p:cond delay="0"/>
                                  </p:stCondLst>
                                  <p:childTnLst>
                                    <p:animMotion origin="layout" path="M -4.58333E-6 1.48148E-6 L -0.04023 0.14629 " pathEditMode="relative" rAng="0" ptsTypes="AA">
                                      <p:cBhvr>
                                        <p:cTn id="36" dur="2000" fill="hold"/>
                                        <p:tgtEl>
                                          <p:spTgt spid="80"/>
                                        </p:tgtEl>
                                        <p:attrNameLst>
                                          <p:attrName>ppt_x</p:attrName>
                                          <p:attrName>ppt_y</p:attrName>
                                        </p:attrNameLst>
                                      </p:cBhvr>
                                      <p:rCtr x="-2018" y="7315"/>
                                    </p:animMotion>
                                  </p:childTnLst>
                                </p:cTn>
                              </p:par>
                              <p:par>
                                <p:cTn id="37" presetID="42" presetClass="path" presetSubtype="0" accel="50000" decel="50000" fill="hold" grpId="0" nodeType="withEffect">
                                  <p:stCondLst>
                                    <p:cond delay="0"/>
                                  </p:stCondLst>
                                  <p:childTnLst>
                                    <p:animMotion origin="layout" path="M 3.54167E-6 2.96296E-6 L 0.28919 0.14652 " pathEditMode="relative" rAng="0" ptsTypes="AA">
                                      <p:cBhvr>
                                        <p:cTn id="38" dur="2000" fill="hold"/>
                                        <p:tgtEl>
                                          <p:spTgt spid="55"/>
                                        </p:tgtEl>
                                        <p:attrNameLst>
                                          <p:attrName>ppt_x</p:attrName>
                                          <p:attrName>ppt_y</p:attrName>
                                        </p:attrNameLst>
                                      </p:cBhvr>
                                      <p:rCtr x="14453" y="7315"/>
                                    </p:animMotion>
                                  </p:childTnLst>
                                </p:cTn>
                              </p:par>
                            </p:childTnLst>
                          </p:cTn>
                        </p:par>
                        <p:par>
                          <p:cTn id="39" fill="hold">
                            <p:stCondLst>
                              <p:cond delay="2000"/>
                            </p:stCondLst>
                            <p:childTnLst>
                              <p:par>
                                <p:cTn id="40" presetID="1" presetClass="exit"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hidden"/>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7" grpId="0"/>
      <p:bldP spid="87" grpId="0"/>
      <p:bldP spid="13" grpId="0"/>
      <p:bldP spid="12" grpId="0" animBg="1"/>
      <p:bldP spid="19" grpId="0" animBg="1"/>
      <p:bldP spid="21" grpId="0" animBg="1"/>
      <p:bldP spid="22" grpId="0" animBg="1"/>
      <p:bldP spid="25" grpId="0" animBg="1"/>
      <p:bldP spid="55" grpId="0" animBg="1"/>
      <p:bldP spid="68" grpId="0" animBg="1"/>
      <p:bldP spid="71" grpId="0" animBg="1"/>
      <p:bldP spid="73" grpId="0" animBg="1"/>
      <p:bldP spid="74" grpId="0" animBg="1"/>
      <p:bldP spid="75" grpId="0" animBg="1"/>
      <p:bldP spid="76" grpId="0" animBg="1"/>
      <p:bldP spid="78" grpId="0" animBg="1"/>
      <p:bldP spid="79" grpId="0" animBg="1"/>
      <p:bldP spid="80"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495490" y="-25830"/>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088907" y="4262985"/>
            <a:ext cx="320040" cy="320040"/>
          </a:xfrm>
          <a:prstGeom prst="rect">
            <a:avLst/>
          </a:prstGeom>
        </p:spPr>
      </p:pic>
      <p:sp>
        <p:nvSpPr>
          <p:cNvPr id="18" name="Rectangle: Rounded Corners 17">
            <a:extLst>
              <a:ext uri="{FF2B5EF4-FFF2-40B4-BE49-F238E27FC236}">
                <a16:creationId xmlns:a16="http://schemas.microsoft.com/office/drawing/2014/main" id="{09EC5923-84D3-08C4-CBAE-36E2E0E0645A}"/>
              </a:ext>
            </a:extLst>
          </p:cNvPr>
          <p:cNvSpPr/>
          <p:nvPr/>
        </p:nvSpPr>
        <p:spPr>
          <a:xfrm>
            <a:off x="4302641" y="1915022"/>
            <a:ext cx="7425350"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AE754EB-302B-D055-BA02-7EB37A93114E}"/>
              </a:ext>
            </a:extLst>
          </p:cNvPr>
          <p:cNvSpPr/>
          <p:nvPr/>
        </p:nvSpPr>
        <p:spPr>
          <a:xfrm>
            <a:off x="4270193" y="2982767"/>
            <a:ext cx="7517714"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8DEFD7E5-675A-FE59-D7D1-1515D3D9C5E5}"/>
              </a:ext>
            </a:extLst>
          </p:cNvPr>
          <p:cNvSpPr/>
          <p:nvPr/>
        </p:nvSpPr>
        <p:spPr>
          <a:xfrm>
            <a:off x="4270193" y="3993504"/>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29E0344-E475-4912-943A-43A55D9054F0}"/>
              </a:ext>
            </a:extLst>
          </p:cNvPr>
          <p:cNvGrpSpPr/>
          <p:nvPr/>
        </p:nvGrpSpPr>
        <p:grpSpPr>
          <a:xfrm>
            <a:off x="4270193" y="5047054"/>
            <a:ext cx="7504923" cy="694413"/>
            <a:chOff x="4452017" y="4543957"/>
            <a:chExt cx="7504923" cy="694413"/>
          </a:xfrm>
        </p:grpSpPr>
        <p:grpSp>
          <p:nvGrpSpPr>
            <p:cNvPr id="89" name="Group 88">
              <a:extLst>
                <a:ext uri="{FF2B5EF4-FFF2-40B4-BE49-F238E27FC236}">
                  <a16:creationId xmlns:a16="http://schemas.microsoft.com/office/drawing/2014/main" id="{4252A19B-4AF4-FBC8-DE65-5668BB4C0CDC}"/>
                </a:ext>
              </a:extLst>
            </p:cNvPr>
            <p:cNvGrpSpPr/>
            <p:nvPr/>
          </p:nvGrpSpPr>
          <p:grpSpPr>
            <a:xfrm>
              <a:off x="4452017" y="4562634"/>
              <a:ext cx="7504923" cy="675736"/>
              <a:chOff x="446102" y="5638800"/>
              <a:chExt cx="7504923" cy="675736"/>
            </a:xfrm>
          </p:grpSpPr>
          <p:sp>
            <p:nvSpPr>
              <p:cNvPr id="90" name="Rectangle: Rounded Corners 89">
                <a:extLst>
                  <a:ext uri="{FF2B5EF4-FFF2-40B4-BE49-F238E27FC236}">
                    <a16:creationId xmlns:a16="http://schemas.microsoft.com/office/drawing/2014/main" id="{827A0284-A2AF-8F3B-0E53-633810A77861}"/>
                  </a:ext>
                </a:extLst>
              </p:cNvPr>
              <p:cNvSpPr/>
              <p:nvPr/>
            </p:nvSpPr>
            <p:spPr>
              <a:xfrm>
                <a:off x="446102" y="5638800"/>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descr="Puppy with solid fill">
                <a:extLst>
                  <a:ext uri="{FF2B5EF4-FFF2-40B4-BE49-F238E27FC236}">
                    <a16:creationId xmlns:a16="http://schemas.microsoft.com/office/drawing/2014/main" id="{36AD3BE9-5A1F-950F-5AEE-AD4A800D47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2587" y="5908413"/>
                <a:ext cx="340284" cy="345320"/>
              </a:xfrm>
              <a:prstGeom prst="rect">
                <a:avLst/>
              </a:prstGeom>
            </p:spPr>
          </p:pic>
          <p:pic>
            <p:nvPicPr>
              <p:cNvPr id="92" name="Graphic 91" descr="Rabbit with solid fill">
                <a:extLst>
                  <a:ext uri="{FF2B5EF4-FFF2-40B4-BE49-F238E27FC236}">
                    <a16:creationId xmlns:a16="http://schemas.microsoft.com/office/drawing/2014/main" id="{D61752F1-501F-86CF-395C-770873B193F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24608" y="5889084"/>
                <a:ext cx="329722" cy="383976"/>
              </a:xfrm>
              <a:prstGeom prst="rect">
                <a:avLst/>
              </a:prstGeom>
            </p:spPr>
          </p:pic>
          <p:pic>
            <p:nvPicPr>
              <p:cNvPr id="94" name="Graphic 93" descr="Turtle with solid fill">
                <a:extLst>
                  <a:ext uri="{FF2B5EF4-FFF2-40B4-BE49-F238E27FC236}">
                    <a16:creationId xmlns:a16="http://schemas.microsoft.com/office/drawing/2014/main" id="{A79E6115-E518-C4F1-8934-DB78FFF77AE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9035" y="5941290"/>
                <a:ext cx="320040" cy="320040"/>
              </a:xfrm>
              <a:prstGeom prst="rect">
                <a:avLst/>
              </a:prstGeom>
            </p:spPr>
          </p:pic>
          <p:pic>
            <p:nvPicPr>
              <p:cNvPr id="95" name="Graphic 94" descr="Turtle with solid fill">
                <a:extLst>
                  <a:ext uri="{FF2B5EF4-FFF2-40B4-BE49-F238E27FC236}">
                    <a16:creationId xmlns:a16="http://schemas.microsoft.com/office/drawing/2014/main" id="{EB060285-0356-EB45-1D27-D5D384F7D5D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73022" y="5957615"/>
                <a:ext cx="320040" cy="320040"/>
              </a:xfrm>
              <a:prstGeom prst="rect">
                <a:avLst/>
              </a:prstGeom>
            </p:spPr>
          </p:pic>
          <p:pic>
            <p:nvPicPr>
              <p:cNvPr id="96" name="Graphic 95" descr="Cat with solid fill">
                <a:extLst>
                  <a:ext uri="{FF2B5EF4-FFF2-40B4-BE49-F238E27FC236}">
                    <a16:creationId xmlns:a16="http://schemas.microsoft.com/office/drawing/2014/main" id="{1339E776-B1EC-F49E-BEF8-6DD4171D666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83771" y="5934167"/>
                <a:ext cx="382075" cy="293811"/>
              </a:xfrm>
              <a:prstGeom prst="rect">
                <a:avLst/>
              </a:prstGeom>
            </p:spPr>
          </p:pic>
          <p:pic>
            <p:nvPicPr>
              <p:cNvPr id="97" name="Graphic 96" descr="Puppy with solid fill">
                <a:extLst>
                  <a:ext uri="{FF2B5EF4-FFF2-40B4-BE49-F238E27FC236}">
                    <a16:creationId xmlns:a16="http://schemas.microsoft.com/office/drawing/2014/main" id="{74DA8A1C-A7F2-05DD-355B-3B90589DF6D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17282" y="5896162"/>
                <a:ext cx="340284" cy="345320"/>
              </a:xfrm>
              <a:prstGeom prst="rect">
                <a:avLst/>
              </a:prstGeom>
            </p:spPr>
          </p:pic>
        </p:grpSp>
        <p:sp>
          <p:nvSpPr>
            <p:cNvPr id="99" name="TextBox 98">
              <a:extLst>
                <a:ext uri="{FF2B5EF4-FFF2-40B4-BE49-F238E27FC236}">
                  <a16:creationId xmlns:a16="http://schemas.microsoft.com/office/drawing/2014/main" id="{91EBF9D6-9769-BD83-F04E-BDEC062BBF42}"/>
                </a:ext>
              </a:extLst>
            </p:cNvPr>
            <p:cNvSpPr txBox="1"/>
            <p:nvPr/>
          </p:nvSpPr>
          <p:spPr>
            <a:xfrm>
              <a:off x="4528925" y="4563249"/>
              <a:ext cx="3980545" cy="369332"/>
            </a:xfrm>
            <a:prstGeom prst="rect">
              <a:avLst/>
            </a:prstGeom>
            <a:noFill/>
          </p:spPr>
          <p:txBody>
            <a:bodyPr wrap="square" rtlCol="0">
              <a:spAutoFit/>
            </a:bodyPr>
            <a:lstStyle/>
            <a:p>
              <a:r>
                <a:rPr lang="en-US"/>
                <a:t>1        1       1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a:t>2        2      2        </a:t>
              </a:r>
            </a:p>
          </p:txBody>
        </p:sp>
        <p:sp>
          <p:nvSpPr>
            <p:cNvPr id="109" name="TextBox 108">
              <a:extLst>
                <a:ext uri="{FF2B5EF4-FFF2-40B4-BE49-F238E27FC236}">
                  <a16:creationId xmlns:a16="http://schemas.microsoft.com/office/drawing/2014/main" id="{3E6FB6C7-DDAE-568C-2ADC-D17B4E4D079A}"/>
                </a:ext>
              </a:extLst>
            </p:cNvPr>
            <p:cNvSpPr txBox="1"/>
            <p:nvPr/>
          </p:nvSpPr>
          <p:spPr>
            <a:xfrm>
              <a:off x="8209289" y="4543957"/>
              <a:ext cx="3702800" cy="369332"/>
            </a:xfrm>
            <a:prstGeom prst="rect">
              <a:avLst/>
            </a:prstGeom>
            <a:noFill/>
          </p:spPr>
          <p:txBody>
            <a:bodyPr wrap="square" rtlCol="0">
              <a:spAutoFit/>
            </a:bodyPr>
            <a:lstStyle/>
            <a:p>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a:t>3      3      3</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chemeClr val="tx2">
                      <a:lumMod val="75000"/>
                      <a:lumOff val="25000"/>
                    </a:schemeClr>
                  </a:solidFill>
                </a:rPr>
                <a:t>    </a:t>
              </a:r>
              <a:r>
                <a:rPr lang="en-US" b="1">
                  <a:solidFill>
                    <a:schemeClr val="tx2">
                      <a:lumMod val="75000"/>
                      <a:lumOff val="25000"/>
                    </a:schemeClr>
                  </a:solidFill>
                  <a:latin typeface="Cambria Math" panose="02040503050406030204" pitchFamily="18" charset="0"/>
                  <a:ea typeface="Cambria Math" panose="02040503050406030204" pitchFamily="18" charset="0"/>
                </a:rPr>
                <a:t>  </a:t>
              </a:r>
              <a:endParaRPr lang="en-US" b="1">
                <a:solidFill>
                  <a:schemeClr val="tx2">
                    <a:lumMod val="75000"/>
                    <a:lumOff val="25000"/>
                  </a:schemeClr>
                </a:solidFill>
              </a:endParaRPr>
            </a:p>
          </p:txBody>
        </p:sp>
        <p:pic>
          <p:nvPicPr>
            <p:cNvPr id="110" name="Graphic 109" descr="Cat with solid fill">
              <a:extLst>
                <a:ext uri="{FF2B5EF4-FFF2-40B4-BE49-F238E27FC236}">
                  <a16:creationId xmlns:a16="http://schemas.microsoft.com/office/drawing/2014/main" id="{7C0BA71F-6E7A-5CEB-D856-F0662FCA92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99247" y="4872734"/>
              <a:ext cx="382075" cy="293811"/>
            </a:xfrm>
            <a:prstGeom prst="rect">
              <a:avLst/>
            </a:prstGeom>
          </p:spPr>
        </p:pic>
      </p:grpSp>
      <p:sp>
        <p:nvSpPr>
          <p:cNvPr id="16" name="TextBox 15">
            <a:extLst>
              <a:ext uri="{FF2B5EF4-FFF2-40B4-BE49-F238E27FC236}">
                <a16:creationId xmlns:a16="http://schemas.microsoft.com/office/drawing/2014/main" id="{BA71C58D-B68C-4E77-EB05-57E0986272DD}"/>
              </a:ext>
            </a:extLst>
          </p:cNvPr>
          <p:cNvSpPr txBox="1"/>
          <p:nvPr/>
        </p:nvSpPr>
        <p:spPr>
          <a:xfrm>
            <a:off x="6939496" y="1596850"/>
            <a:ext cx="2646544" cy="369332"/>
          </a:xfrm>
          <a:prstGeom prst="rect">
            <a:avLst/>
          </a:prstGeom>
          <a:noFill/>
        </p:spPr>
        <p:txBody>
          <a:bodyPr wrap="square" rtlCol="0">
            <a:spAutoFit/>
          </a:bodyPr>
          <a:lstStyle/>
          <a:p>
            <a:r>
              <a:rPr lang="en-US">
                <a:solidFill>
                  <a:schemeClr val="tx2">
                    <a:lumMod val="75000"/>
                    <a:lumOff val="25000"/>
                  </a:schemeClr>
                </a:solidFill>
              </a:rPr>
              <a:t>Step 1 : Copy to buffer</a:t>
            </a:r>
          </a:p>
        </p:txBody>
      </p:sp>
      <p:sp>
        <p:nvSpPr>
          <p:cNvPr id="111" name="TextBox 110">
            <a:extLst>
              <a:ext uri="{FF2B5EF4-FFF2-40B4-BE49-F238E27FC236}">
                <a16:creationId xmlns:a16="http://schemas.microsoft.com/office/drawing/2014/main" id="{ED41A191-D884-6C92-99D7-31DD652A8021}"/>
              </a:ext>
            </a:extLst>
          </p:cNvPr>
          <p:cNvSpPr txBox="1"/>
          <p:nvPr/>
        </p:nvSpPr>
        <p:spPr>
          <a:xfrm>
            <a:off x="5868633" y="2682933"/>
            <a:ext cx="5150068" cy="369332"/>
          </a:xfrm>
          <a:prstGeom prst="rect">
            <a:avLst/>
          </a:prstGeom>
          <a:noFill/>
        </p:spPr>
        <p:txBody>
          <a:bodyPr wrap="square" rtlCol="0">
            <a:spAutoFit/>
          </a:bodyPr>
          <a:lstStyle/>
          <a:p>
            <a:r>
              <a:rPr lang="en-US">
                <a:solidFill>
                  <a:schemeClr val="tx2">
                    <a:lumMod val="75000"/>
                    <a:lumOff val="25000"/>
                  </a:schemeClr>
                </a:solidFill>
              </a:rPr>
              <a:t>Step 2 : Oblivious  sort, assign bin tag, add dummy</a:t>
            </a:r>
          </a:p>
        </p:txBody>
      </p:sp>
      <p:sp>
        <p:nvSpPr>
          <p:cNvPr id="133" name="TextBox 132">
            <a:extLst>
              <a:ext uri="{FF2B5EF4-FFF2-40B4-BE49-F238E27FC236}">
                <a16:creationId xmlns:a16="http://schemas.microsoft.com/office/drawing/2014/main" id="{6661941B-CBBF-C0D6-3669-4F1C9F67A1EA}"/>
              </a:ext>
            </a:extLst>
          </p:cNvPr>
          <p:cNvSpPr txBox="1"/>
          <p:nvPr/>
        </p:nvSpPr>
        <p:spPr>
          <a:xfrm>
            <a:off x="6984171" y="3684913"/>
            <a:ext cx="3314554" cy="369332"/>
          </a:xfrm>
          <a:prstGeom prst="rect">
            <a:avLst/>
          </a:prstGeom>
          <a:noFill/>
        </p:spPr>
        <p:txBody>
          <a:bodyPr wrap="square" rtlCol="0">
            <a:spAutoFit/>
          </a:bodyPr>
          <a:lstStyle/>
          <a:p>
            <a:r>
              <a:rPr lang="en-US">
                <a:solidFill>
                  <a:schemeClr val="tx2">
                    <a:lumMod val="75000"/>
                    <a:lumOff val="25000"/>
                  </a:schemeClr>
                </a:solidFill>
              </a:rPr>
              <a:t>Step 3 : Oblivious sort</a:t>
            </a:r>
          </a:p>
        </p:txBody>
      </p:sp>
      <p:sp>
        <p:nvSpPr>
          <p:cNvPr id="134" name="TextBox 133">
            <a:extLst>
              <a:ext uri="{FF2B5EF4-FFF2-40B4-BE49-F238E27FC236}">
                <a16:creationId xmlns:a16="http://schemas.microsoft.com/office/drawing/2014/main" id="{FA71F0E0-7F55-4B64-EB1D-C16B087BA217}"/>
              </a:ext>
            </a:extLst>
          </p:cNvPr>
          <p:cNvSpPr txBox="1"/>
          <p:nvPr/>
        </p:nvSpPr>
        <p:spPr>
          <a:xfrm>
            <a:off x="6583953" y="4736464"/>
            <a:ext cx="4034439" cy="369332"/>
          </a:xfrm>
          <a:prstGeom prst="rect">
            <a:avLst/>
          </a:prstGeom>
          <a:noFill/>
        </p:spPr>
        <p:txBody>
          <a:bodyPr wrap="square" rtlCol="0">
            <a:spAutoFit/>
          </a:bodyPr>
          <a:lstStyle/>
          <a:p>
            <a:r>
              <a:rPr lang="en-US">
                <a:solidFill>
                  <a:schemeClr val="tx2">
                    <a:lumMod val="75000"/>
                    <a:lumOff val="25000"/>
                  </a:schemeClr>
                </a:solidFill>
              </a:rPr>
              <a:t>Step 4 : Linear scan, add tag</a:t>
            </a:r>
          </a:p>
        </p:txBody>
      </p:sp>
      <p:sp>
        <p:nvSpPr>
          <p:cNvPr id="12" name="TextBox 11">
            <a:extLst>
              <a:ext uri="{FF2B5EF4-FFF2-40B4-BE49-F238E27FC236}">
                <a16:creationId xmlns:a16="http://schemas.microsoft.com/office/drawing/2014/main" id="{EF135A58-9B8F-3D19-051B-AF1DB8575A76}"/>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13" name="TextBox 12">
            <a:extLst>
              <a:ext uri="{FF2B5EF4-FFF2-40B4-BE49-F238E27FC236}">
                <a16:creationId xmlns:a16="http://schemas.microsoft.com/office/drawing/2014/main" id="{4D4D32A9-BB8C-F1F9-BC1B-A34A829F3E40}"/>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14" name="Arrow: Curved Left 13">
            <a:extLst>
              <a:ext uri="{FF2B5EF4-FFF2-40B4-BE49-F238E27FC236}">
                <a16:creationId xmlns:a16="http://schemas.microsoft.com/office/drawing/2014/main" id="{95533A39-FF13-C17A-3581-15B6F6B6B07B}"/>
              </a:ext>
            </a:extLst>
          </p:cNvPr>
          <p:cNvSpPr/>
          <p:nvPr/>
        </p:nvSpPr>
        <p:spPr>
          <a:xfrm>
            <a:off x="11823394" y="4331372"/>
            <a:ext cx="341148" cy="1123638"/>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D190E58A-FE37-25B0-7DF3-B4BF96C8FDB7}"/>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23" name="Oval 22">
            <a:extLst>
              <a:ext uri="{FF2B5EF4-FFF2-40B4-BE49-F238E27FC236}">
                <a16:creationId xmlns:a16="http://schemas.microsoft.com/office/drawing/2014/main" id="{30C58BD2-7DB5-4D54-AC0A-6996085BD9C1}"/>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01BA34-5A58-5B5A-39E7-3159AF73BE02}"/>
              </a:ext>
            </a:extLst>
          </p:cNvPr>
          <p:cNvSpPr/>
          <p:nvPr/>
        </p:nvSpPr>
        <p:spPr>
          <a:xfrm>
            <a:off x="5305460" y="537757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F39D77D-11D3-C6FC-0233-FB33F9916775}"/>
              </a:ext>
            </a:extLst>
          </p:cNvPr>
          <p:cNvSpPr/>
          <p:nvPr/>
        </p:nvSpPr>
        <p:spPr>
          <a:xfrm>
            <a:off x="5788086" y="537460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5551347-AB2B-2B46-2B96-56D0C89EB59A}"/>
              </a:ext>
            </a:extLst>
          </p:cNvPr>
          <p:cNvSpPr/>
          <p:nvPr/>
        </p:nvSpPr>
        <p:spPr>
          <a:xfrm>
            <a:off x="6213645" y="537380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674FAD1-D2A2-4EC3-3000-FAF33460D481}"/>
              </a:ext>
            </a:extLst>
          </p:cNvPr>
          <p:cNvSpPr/>
          <p:nvPr/>
        </p:nvSpPr>
        <p:spPr>
          <a:xfrm>
            <a:off x="8068393" y="536286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43CE4ED-4B3F-C7B4-591A-A11E1EC05207}"/>
              </a:ext>
            </a:extLst>
          </p:cNvPr>
          <p:cNvSpPr/>
          <p:nvPr/>
        </p:nvSpPr>
        <p:spPr>
          <a:xfrm>
            <a:off x="8475180" y="536286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34A9B4E-5308-FF84-21EF-67F089D26E6F}"/>
              </a:ext>
            </a:extLst>
          </p:cNvPr>
          <p:cNvSpPr/>
          <p:nvPr/>
        </p:nvSpPr>
        <p:spPr>
          <a:xfrm>
            <a:off x="8883360" y="535073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E7A757F-36B4-922D-B14D-B5228396C5C2}"/>
              </a:ext>
            </a:extLst>
          </p:cNvPr>
          <p:cNvSpPr/>
          <p:nvPr/>
        </p:nvSpPr>
        <p:spPr>
          <a:xfrm>
            <a:off x="10055353" y="536822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8DCC67B-970B-8546-ABEE-50548B0CB605}"/>
              </a:ext>
            </a:extLst>
          </p:cNvPr>
          <p:cNvSpPr/>
          <p:nvPr/>
        </p:nvSpPr>
        <p:spPr>
          <a:xfrm>
            <a:off x="10440769" y="534671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9329C2-A025-CA6C-A937-C9255F7C3F48}"/>
              </a:ext>
            </a:extLst>
          </p:cNvPr>
          <p:cNvSpPr/>
          <p:nvPr/>
        </p:nvSpPr>
        <p:spPr>
          <a:xfrm>
            <a:off x="10834916" y="535480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EAC3627-31EC-216F-BAF3-9A92A5073063}"/>
              </a:ext>
            </a:extLst>
          </p:cNvPr>
          <p:cNvSpPr/>
          <p:nvPr/>
        </p:nvSpPr>
        <p:spPr>
          <a:xfrm>
            <a:off x="11247575" y="534971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5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495490" y="-25830"/>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88907" y="4262985"/>
            <a:ext cx="320040" cy="320040"/>
          </a:xfrm>
          <a:prstGeom prst="rect">
            <a:avLst/>
          </a:prstGeom>
        </p:spPr>
      </p:pic>
      <p:sp>
        <p:nvSpPr>
          <p:cNvPr id="123" name="Rectangle: Rounded Corners 122">
            <a:extLst>
              <a:ext uri="{FF2B5EF4-FFF2-40B4-BE49-F238E27FC236}">
                <a16:creationId xmlns:a16="http://schemas.microsoft.com/office/drawing/2014/main" id="{A78843AB-173E-4DC0-0682-3365E4061CCB}"/>
              </a:ext>
            </a:extLst>
          </p:cNvPr>
          <p:cNvSpPr/>
          <p:nvPr/>
        </p:nvSpPr>
        <p:spPr>
          <a:xfrm>
            <a:off x="4323273" y="6045225"/>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44F92A6-89C0-5444-BDE0-C6070E6B617D}"/>
              </a:ext>
            </a:extLst>
          </p:cNvPr>
          <p:cNvSpPr txBox="1"/>
          <p:nvPr/>
        </p:nvSpPr>
        <p:spPr>
          <a:xfrm>
            <a:off x="4323273" y="6045840"/>
            <a:ext cx="4595651" cy="369332"/>
          </a:xfrm>
          <a:prstGeom prst="rect">
            <a:avLst/>
          </a:prstGeom>
          <a:noFill/>
        </p:spPr>
        <p:txBody>
          <a:bodyPr wrap="square" rtlCol="0">
            <a:spAutoFit/>
          </a:bodyPr>
          <a:lstStyle/>
          <a:p>
            <a:r>
              <a:rPr lang="en-US"/>
              <a:t> 1        1        1        2       2       2      3        3       3        </a:t>
            </a:r>
          </a:p>
        </p:txBody>
      </p:sp>
      <p:sp>
        <p:nvSpPr>
          <p:cNvPr id="131" name="TextBox 130">
            <a:extLst>
              <a:ext uri="{FF2B5EF4-FFF2-40B4-BE49-F238E27FC236}">
                <a16:creationId xmlns:a16="http://schemas.microsoft.com/office/drawing/2014/main" id="{7C17B3FE-5015-5224-7593-F383640A79ED}"/>
              </a:ext>
            </a:extLst>
          </p:cNvPr>
          <p:cNvSpPr txBox="1"/>
          <p:nvPr/>
        </p:nvSpPr>
        <p:spPr>
          <a:xfrm>
            <a:off x="8394970" y="6012885"/>
            <a:ext cx="3518829" cy="369332"/>
          </a:xfrm>
          <a:prstGeom prst="rect">
            <a:avLst/>
          </a:prstGeom>
          <a:noFill/>
        </p:spPr>
        <p:txBody>
          <a:bodyPr wrap="square" rtlCol="0">
            <a:spAutoFit/>
          </a:bodyPr>
          <a:lstStyle/>
          <a:p>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p>
        </p:txBody>
      </p:sp>
      <p:sp>
        <p:nvSpPr>
          <p:cNvPr id="135" name="TextBox 134">
            <a:extLst>
              <a:ext uri="{FF2B5EF4-FFF2-40B4-BE49-F238E27FC236}">
                <a16:creationId xmlns:a16="http://schemas.microsoft.com/office/drawing/2014/main" id="{5CE3673E-BCF2-261B-3CDD-947AC40B2743}"/>
              </a:ext>
            </a:extLst>
          </p:cNvPr>
          <p:cNvSpPr txBox="1"/>
          <p:nvPr/>
        </p:nvSpPr>
        <p:spPr>
          <a:xfrm>
            <a:off x="6623981" y="5749570"/>
            <a:ext cx="3994412" cy="369332"/>
          </a:xfrm>
          <a:prstGeom prst="rect">
            <a:avLst/>
          </a:prstGeom>
          <a:noFill/>
        </p:spPr>
        <p:txBody>
          <a:bodyPr wrap="square" rtlCol="0">
            <a:spAutoFit/>
          </a:bodyPr>
          <a:lstStyle/>
          <a:p>
            <a:r>
              <a:rPr lang="en-US">
                <a:solidFill>
                  <a:schemeClr val="tx2">
                    <a:lumMod val="75000"/>
                    <a:lumOff val="25000"/>
                  </a:schemeClr>
                </a:solidFill>
              </a:rPr>
              <a:t>Step 5 : Oblivious sort, discard extra</a:t>
            </a:r>
          </a:p>
        </p:txBody>
      </p:sp>
      <p:sp>
        <p:nvSpPr>
          <p:cNvPr id="12" name="Rectangle: Rounded Corners 11">
            <a:extLst>
              <a:ext uri="{FF2B5EF4-FFF2-40B4-BE49-F238E27FC236}">
                <a16:creationId xmlns:a16="http://schemas.microsoft.com/office/drawing/2014/main" id="{DC795763-F27D-F33F-57FA-C9C64E60B823}"/>
              </a:ext>
            </a:extLst>
          </p:cNvPr>
          <p:cNvSpPr/>
          <p:nvPr/>
        </p:nvSpPr>
        <p:spPr>
          <a:xfrm>
            <a:off x="4302641" y="1915022"/>
            <a:ext cx="7425350"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2F50F1E2-FF22-260A-45EB-B0579F03AED5}"/>
              </a:ext>
            </a:extLst>
          </p:cNvPr>
          <p:cNvSpPr/>
          <p:nvPr/>
        </p:nvSpPr>
        <p:spPr>
          <a:xfrm>
            <a:off x="4270193" y="2982767"/>
            <a:ext cx="7517714"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9F44AB06-6630-A67C-4762-ADF17859DA55}"/>
              </a:ext>
            </a:extLst>
          </p:cNvPr>
          <p:cNvSpPr/>
          <p:nvPr/>
        </p:nvSpPr>
        <p:spPr>
          <a:xfrm>
            <a:off x="4270193" y="3993504"/>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B17D1F59-DF83-929C-471E-F82280281F59}"/>
              </a:ext>
            </a:extLst>
          </p:cNvPr>
          <p:cNvSpPr/>
          <p:nvPr/>
        </p:nvSpPr>
        <p:spPr>
          <a:xfrm>
            <a:off x="4293696" y="5044681"/>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Graphic 151" descr="Puppy with solid fill">
            <a:extLst>
              <a:ext uri="{FF2B5EF4-FFF2-40B4-BE49-F238E27FC236}">
                <a16:creationId xmlns:a16="http://schemas.microsoft.com/office/drawing/2014/main" id="{A1416B44-C187-271E-373D-11E44E1FF1B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90453" y="5314294"/>
            <a:ext cx="340284" cy="345320"/>
          </a:xfrm>
          <a:prstGeom prst="rect">
            <a:avLst/>
          </a:prstGeom>
        </p:spPr>
      </p:pic>
      <p:pic>
        <p:nvPicPr>
          <p:cNvPr id="153" name="Graphic 152" descr="Rabbit with solid fill">
            <a:extLst>
              <a:ext uri="{FF2B5EF4-FFF2-40B4-BE49-F238E27FC236}">
                <a16:creationId xmlns:a16="http://schemas.microsoft.com/office/drawing/2014/main" id="{F63793D2-9639-B863-4026-E2F6C9DF183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818122" y="5294965"/>
            <a:ext cx="329722" cy="383976"/>
          </a:xfrm>
          <a:prstGeom prst="rect">
            <a:avLst/>
          </a:prstGeom>
        </p:spPr>
      </p:pic>
      <p:pic>
        <p:nvPicPr>
          <p:cNvPr id="154" name="Graphic 153" descr="Turtle with solid fill">
            <a:extLst>
              <a:ext uri="{FF2B5EF4-FFF2-40B4-BE49-F238E27FC236}">
                <a16:creationId xmlns:a16="http://schemas.microsoft.com/office/drawing/2014/main" id="{5BA8522F-2604-B7C5-68D8-0C218BC030C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86901" y="5347171"/>
            <a:ext cx="320040" cy="320040"/>
          </a:xfrm>
          <a:prstGeom prst="rect">
            <a:avLst/>
          </a:prstGeom>
        </p:spPr>
      </p:pic>
      <p:pic>
        <p:nvPicPr>
          <p:cNvPr id="155" name="Graphic 154" descr="Turtle with solid fill">
            <a:extLst>
              <a:ext uri="{FF2B5EF4-FFF2-40B4-BE49-F238E27FC236}">
                <a16:creationId xmlns:a16="http://schemas.microsoft.com/office/drawing/2014/main" id="{9DFF6FA1-FA34-95FF-1F9D-31D7E075B1F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659528" y="5363496"/>
            <a:ext cx="320040" cy="320040"/>
          </a:xfrm>
          <a:prstGeom prst="rect">
            <a:avLst/>
          </a:prstGeom>
        </p:spPr>
      </p:pic>
      <p:pic>
        <p:nvPicPr>
          <p:cNvPr id="156" name="Graphic 155" descr="Cat with solid fill">
            <a:extLst>
              <a:ext uri="{FF2B5EF4-FFF2-40B4-BE49-F238E27FC236}">
                <a16:creationId xmlns:a16="http://schemas.microsoft.com/office/drawing/2014/main" id="{2046B760-B8E0-469F-E72D-2572D90A628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670277" y="5340048"/>
            <a:ext cx="382075" cy="293811"/>
          </a:xfrm>
          <a:prstGeom prst="rect">
            <a:avLst/>
          </a:prstGeom>
        </p:spPr>
      </p:pic>
      <p:pic>
        <p:nvPicPr>
          <p:cNvPr id="157" name="Graphic 156" descr="Puppy with solid fill">
            <a:extLst>
              <a:ext uri="{FF2B5EF4-FFF2-40B4-BE49-F238E27FC236}">
                <a16:creationId xmlns:a16="http://schemas.microsoft.com/office/drawing/2014/main" id="{590624C6-4B99-2A5B-F40A-0E140A2506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03788" y="5302043"/>
            <a:ext cx="340284" cy="345320"/>
          </a:xfrm>
          <a:prstGeom prst="rect">
            <a:avLst/>
          </a:prstGeom>
        </p:spPr>
      </p:pic>
      <p:pic>
        <p:nvPicPr>
          <p:cNvPr id="150" name="Graphic 149" descr="Cat with solid fill">
            <a:extLst>
              <a:ext uri="{FF2B5EF4-FFF2-40B4-BE49-F238E27FC236}">
                <a16:creationId xmlns:a16="http://schemas.microsoft.com/office/drawing/2014/main" id="{D4518592-8238-3F11-153A-6E2011D4BCA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86846" y="5354781"/>
            <a:ext cx="382075" cy="293811"/>
          </a:xfrm>
          <a:prstGeom prst="rect">
            <a:avLst/>
          </a:prstGeom>
        </p:spPr>
      </p:pic>
      <p:sp>
        <p:nvSpPr>
          <p:cNvPr id="159" name="TextBox 158">
            <a:extLst>
              <a:ext uri="{FF2B5EF4-FFF2-40B4-BE49-F238E27FC236}">
                <a16:creationId xmlns:a16="http://schemas.microsoft.com/office/drawing/2014/main" id="{1B326759-BB1A-5546-E8EE-0BE5D72E7058}"/>
              </a:ext>
            </a:extLst>
          </p:cNvPr>
          <p:cNvSpPr txBox="1"/>
          <p:nvPr/>
        </p:nvSpPr>
        <p:spPr>
          <a:xfrm>
            <a:off x="6939496" y="1596850"/>
            <a:ext cx="2741982" cy="369332"/>
          </a:xfrm>
          <a:prstGeom prst="rect">
            <a:avLst/>
          </a:prstGeom>
          <a:noFill/>
        </p:spPr>
        <p:txBody>
          <a:bodyPr wrap="square" rtlCol="0">
            <a:spAutoFit/>
          </a:bodyPr>
          <a:lstStyle/>
          <a:p>
            <a:r>
              <a:rPr lang="en-US">
                <a:solidFill>
                  <a:schemeClr val="tx2">
                    <a:lumMod val="75000"/>
                    <a:lumOff val="25000"/>
                  </a:schemeClr>
                </a:solidFill>
              </a:rPr>
              <a:t>Step 1 : Copy to buffer</a:t>
            </a:r>
          </a:p>
        </p:txBody>
      </p:sp>
      <p:sp>
        <p:nvSpPr>
          <p:cNvPr id="160" name="TextBox 159">
            <a:extLst>
              <a:ext uri="{FF2B5EF4-FFF2-40B4-BE49-F238E27FC236}">
                <a16:creationId xmlns:a16="http://schemas.microsoft.com/office/drawing/2014/main" id="{DA38C329-63A4-EF71-5159-2806DA66CA17}"/>
              </a:ext>
            </a:extLst>
          </p:cNvPr>
          <p:cNvSpPr txBox="1"/>
          <p:nvPr/>
        </p:nvSpPr>
        <p:spPr>
          <a:xfrm>
            <a:off x="5868633" y="2682933"/>
            <a:ext cx="5630645" cy="369332"/>
          </a:xfrm>
          <a:prstGeom prst="rect">
            <a:avLst/>
          </a:prstGeom>
          <a:noFill/>
        </p:spPr>
        <p:txBody>
          <a:bodyPr wrap="square" rtlCol="0">
            <a:spAutoFit/>
          </a:bodyPr>
          <a:lstStyle/>
          <a:p>
            <a:r>
              <a:rPr lang="en-US">
                <a:solidFill>
                  <a:schemeClr val="tx2">
                    <a:lumMod val="75000"/>
                    <a:lumOff val="25000"/>
                  </a:schemeClr>
                </a:solidFill>
              </a:rPr>
              <a:t>Step 2 : Oblivious  sort, assign bin tag, add dummy</a:t>
            </a:r>
          </a:p>
        </p:txBody>
      </p:sp>
      <p:sp>
        <p:nvSpPr>
          <p:cNvPr id="161" name="TextBox 160">
            <a:extLst>
              <a:ext uri="{FF2B5EF4-FFF2-40B4-BE49-F238E27FC236}">
                <a16:creationId xmlns:a16="http://schemas.microsoft.com/office/drawing/2014/main" id="{3579BF89-AB76-8627-3D4E-3B46E861B5A4}"/>
              </a:ext>
            </a:extLst>
          </p:cNvPr>
          <p:cNvSpPr txBox="1"/>
          <p:nvPr/>
        </p:nvSpPr>
        <p:spPr>
          <a:xfrm>
            <a:off x="6984171" y="3684913"/>
            <a:ext cx="3314554" cy="369332"/>
          </a:xfrm>
          <a:prstGeom prst="rect">
            <a:avLst/>
          </a:prstGeom>
          <a:noFill/>
        </p:spPr>
        <p:txBody>
          <a:bodyPr wrap="square" rtlCol="0">
            <a:spAutoFit/>
          </a:bodyPr>
          <a:lstStyle/>
          <a:p>
            <a:r>
              <a:rPr lang="en-US">
                <a:solidFill>
                  <a:schemeClr val="tx2">
                    <a:lumMod val="75000"/>
                    <a:lumOff val="25000"/>
                  </a:schemeClr>
                </a:solidFill>
              </a:rPr>
              <a:t>Step 3 : Oblivious sort</a:t>
            </a:r>
          </a:p>
        </p:txBody>
      </p:sp>
      <p:sp>
        <p:nvSpPr>
          <p:cNvPr id="162" name="TextBox 161">
            <a:extLst>
              <a:ext uri="{FF2B5EF4-FFF2-40B4-BE49-F238E27FC236}">
                <a16:creationId xmlns:a16="http://schemas.microsoft.com/office/drawing/2014/main" id="{5824F50E-0C8A-4FB3-F74D-580277FA212A}"/>
              </a:ext>
            </a:extLst>
          </p:cNvPr>
          <p:cNvSpPr txBox="1"/>
          <p:nvPr/>
        </p:nvSpPr>
        <p:spPr>
          <a:xfrm>
            <a:off x="6583954" y="4736464"/>
            <a:ext cx="3234168" cy="369332"/>
          </a:xfrm>
          <a:prstGeom prst="rect">
            <a:avLst/>
          </a:prstGeom>
          <a:noFill/>
        </p:spPr>
        <p:txBody>
          <a:bodyPr wrap="square" rtlCol="0">
            <a:spAutoFit/>
          </a:bodyPr>
          <a:lstStyle/>
          <a:p>
            <a:r>
              <a:rPr lang="en-US">
                <a:solidFill>
                  <a:schemeClr val="tx2">
                    <a:lumMod val="75000"/>
                    <a:lumOff val="25000"/>
                  </a:schemeClr>
                </a:solidFill>
              </a:rPr>
              <a:t>Step 4 : Linear scan, add tag</a:t>
            </a:r>
          </a:p>
        </p:txBody>
      </p:sp>
      <p:sp>
        <p:nvSpPr>
          <p:cNvPr id="163" name="TextBox 162">
            <a:extLst>
              <a:ext uri="{FF2B5EF4-FFF2-40B4-BE49-F238E27FC236}">
                <a16:creationId xmlns:a16="http://schemas.microsoft.com/office/drawing/2014/main" id="{234CBF1F-F49B-57F9-6E7C-57923754D50B}"/>
              </a:ext>
            </a:extLst>
          </p:cNvPr>
          <p:cNvSpPr txBox="1"/>
          <p:nvPr/>
        </p:nvSpPr>
        <p:spPr>
          <a:xfrm>
            <a:off x="4380332" y="5045296"/>
            <a:ext cx="3980545" cy="369332"/>
          </a:xfrm>
          <a:prstGeom prst="rect">
            <a:avLst/>
          </a:prstGeom>
          <a:noFill/>
        </p:spPr>
        <p:txBody>
          <a:bodyPr wrap="square" rtlCol="0">
            <a:spAutoFit/>
          </a:bodyPr>
          <a:lstStyle/>
          <a:p>
            <a:r>
              <a:rPr lang="en-US"/>
              <a:t>1        1       1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a:t>    2        2       2        </a:t>
            </a:r>
          </a:p>
        </p:txBody>
      </p:sp>
      <p:sp>
        <p:nvSpPr>
          <p:cNvPr id="164" name="TextBox 163">
            <a:extLst>
              <a:ext uri="{FF2B5EF4-FFF2-40B4-BE49-F238E27FC236}">
                <a16:creationId xmlns:a16="http://schemas.microsoft.com/office/drawing/2014/main" id="{4E3E4F3D-520D-A87B-3627-AD43EC21668A}"/>
              </a:ext>
            </a:extLst>
          </p:cNvPr>
          <p:cNvSpPr txBox="1"/>
          <p:nvPr/>
        </p:nvSpPr>
        <p:spPr>
          <a:xfrm>
            <a:off x="8196888" y="5026004"/>
            <a:ext cx="3702800" cy="369332"/>
          </a:xfrm>
          <a:prstGeom prst="rect">
            <a:avLst/>
          </a:prstGeom>
          <a:noFill/>
        </p:spPr>
        <p:txBody>
          <a:bodyPr wrap="square" rtlCol="0">
            <a:spAutoFit/>
          </a:bodyPr>
          <a:lstStyle/>
          <a:p>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chemeClr val="tx2">
                    <a:lumMod val="75000"/>
                    <a:lumOff val="25000"/>
                  </a:schemeClr>
                </a:solidFill>
              </a:rPr>
              <a:t>    </a:t>
            </a:r>
            <a:r>
              <a:rPr lang="en-US"/>
              <a:t> 3      3      3 </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chemeClr val="tx2">
                    <a:lumMod val="75000"/>
                    <a:lumOff val="25000"/>
                  </a:schemeClr>
                </a:solidFill>
              </a:rPr>
              <a:t>  </a:t>
            </a:r>
            <a:r>
              <a:rPr lang="en-US" b="1">
                <a:solidFill>
                  <a:schemeClr val="tx2">
                    <a:lumMod val="75000"/>
                    <a:lumOff val="25000"/>
                  </a:schemeClr>
                </a:solidFill>
                <a:latin typeface="Cambria Math" panose="02040503050406030204" pitchFamily="18" charset="0"/>
                <a:ea typeface="Cambria Math" panose="02040503050406030204" pitchFamily="18" charset="0"/>
              </a:rPr>
              <a:t>  </a:t>
            </a:r>
            <a:endParaRPr lang="en-US" b="1">
              <a:solidFill>
                <a:schemeClr val="tx2">
                  <a:lumMod val="75000"/>
                  <a:lumOff val="25000"/>
                </a:schemeClr>
              </a:solidFill>
            </a:endParaRPr>
          </a:p>
        </p:txBody>
      </p:sp>
      <p:sp>
        <p:nvSpPr>
          <p:cNvPr id="13" name="TextBox 12">
            <a:extLst>
              <a:ext uri="{FF2B5EF4-FFF2-40B4-BE49-F238E27FC236}">
                <a16:creationId xmlns:a16="http://schemas.microsoft.com/office/drawing/2014/main" id="{452201DF-391D-35AF-7213-FD831235A61A}"/>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14" name="TextBox 13">
            <a:extLst>
              <a:ext uri="{FF2B5EF4-FFF2-40B4-BE49-F238E27FC236}">
                <a16:creationId xmlns:a16="http://schemas.microsoft.com/office/drawing/2014/main" id="{036E8BD8-E451-F623-9174-6AC6A37D76E4}"/>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15" name="Arrow: Curved Left 14">
            <a:extLst>
              <a:ext uri="{FF2B5EF4-FFF2-40B4-BE49-F238E27FC236}">
                <a16:creationId xmlns:a16="http://schemas.microsoft.com/office/drawing/2014/main" id="{09C5C6AC-68CF-9D54-4664-ABDD0406615E}"/>
              </a:ext>
            </a:extLst>
          </p:cNvPr>
          <p:cNvSpPr/>
          <p:nvPr/>
        </p:nvSpPr>
        <p:spPr>
          <a:xfrm>
            <a:off x="11798580" y="5347171"/>
            <a:ext cx="341148" cy="1123638"/>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64AC30E5-1603-9770-826F-5B8BB722681E}"/>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19" name="Oval 18">
            <a:extLst>
              <a:ext uri="{FF2B5EF4-FFF2-40B4-BE49-F238E27FC236}">
                <a16:creationId xmlns:a16="http://schemas.microsoft.com/office/drawing/2014/main" id="{03DF3FBF-A215-1F1A-2188-9399CDBCB8B5}"/>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2CB1F28-2043-6894-7453-EC1620F9CF13}"/>
              </a:ext>
            </a:extLst>
          </p:cNvPr>
          <p:cNvSpPr/>
          <p:nvPr/>
        </p:nvSpPr>
        <p:spPr>
          <a:xfrm>
            <a:off x="5319235" y="535652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0C2A9E7-F804-1325-3DA5-0FFFA0A0BF6D}"/>
              </a:ext>
            </a:extLst>
          </p:cNvPr>
          <p:cNvSpPr/>
          <p:nvPr/>
        </p:nvSpPr>
        <p:spPr>
          <a:xfrm>
            <a:off x="5801861" y="535355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A3ADEA0-9A84-67D5-54EC-37AEBF2D906E}"/>
              </a:ext>
            </a:extLst>
          </p:cNvPr>
          <p:cNvSpPr/>
          <p:nvPr/>
        </p:nvSpPr>
        <p:spPr>
          <a:xfrm>
            <a:off x="6227420" y="535275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324738-E5ED-03C2-CF56-C9AF00FFD9CF}"/>
              </a:ext>
            </a:extLst>
          </p:cNvPr>
          <p:cNvSpPr/>
          <p:nvPr/>
        </p:nvSpPr>
        <p:spPr>
          <a:xfrm>
            <a:off x="8237816" y="534181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8E059A8-AA2A-B70B-4BAA-C358DDF0A99F}"/>
              </a:ext>
            </a:extLst>
          </p:cNvPr>
          <p:cNvSpPr/>
          <p:nvPr/>
        </p:nvSpPr>
        <p:spPr>
          <a:xfrm>
            <a:off x="8644603" y="534181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F80BB9A-59BD-54BD-7BFC-2260E523FD18}"/>
              </a:ext>
            </a:extLst>
          </p:cNvPr>
          <p:cNvSpPr/>
          <p:nvPr/>
        </p:nvSpPr>
        <p:spPr>
          <a:xfrm>
            <a:off x="9052783" y="532968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B0A838F-3D6C-20D6-B251-210C589818D5}"/>
              </a:ext>
            </a:extLst>
          </p:cNvPr>
          <p:cNvSpPr/>
          <p:nvPr/>
        </p:nvSpPr>
        <p:spPr>
          <a:xfrm>
            <a:off x="10224776" y="534717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3FDF48-C804-58DD-0AB8-56B96ECC38A6}"/>
              </a:ext>
            </a:extLst>
          </p:cNvPr>
          <p:cNvSpPr/>
          <p:nvPr/>
        </p:nvSpPr>
        <p:spPr>
          <a:xfrm>
            <a:off x="10610192" y="532566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025662B-04A5-99AD-77F8-ADF19D932694}"/>
              </a:ext>
            </a:extLst>
          </p:cNvPr>
          <p:cNvSpPr/>
          <p:nvPr/>
        </p:nvSpPr>
        <p:spPr>
          <a:xfrm>
            <a:off x="11004339" y="533375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A9E3733-BEFE-44B7-30B5-BFBC4DCEA496}"/>
              </a:ext>
            </a:extLst>
          </p:cNvPr>
          <p:cNvSpPr/>
          <p:nvPr/>
        </p:nvSpPr>
        <p:spPr>
          <a:xfrm>
            <a:off x="11416998" y="532866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71963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0 L 0.0026 0.14815 " pathEditMode="relative" rAng="0" ptsTypes="AA">
                                      <p:cBhvr>
                                        <p:cTn id="10" dur="2000" fill="hold"/>
                                        <p:tgtEl>
                                          <p:spTgt spid="152"/>
                                        </p:tgtEl>
                                        <p:attrNameLst>
                                          <p:attrName>ppt_x</p:attrName>
                                          <p:attrName>ppt_y</p:attrName>
                                        </p:attrNameLst>
                                      </p:cBhvr>
                                      <p:rCtr x="130" y="7407"/>
                                    </p:animMotion>
                                  </p:childTnLst>
                                </p:cTn>
                              </p:par>
                              <p:par>
                                <p:cTn id="11" presetID="42" presetClass="path" presetSubtype="0" accel="50000" decel="50000" fill="hold" nodeType="withEffect">
                                  <p:stCondLst>
                                    <p:cond delay="0"/>
                                  </p:stCondLst>
                                  <p:childTnLst>
                                    <p:animMotion origin="layout" path="M -2.29167E-6 7.40741E-7 L -0.00091 0.14051 " pathEditMode="relative" rAng="0" ptsTypes="AA">
                                      <p:cBhvr>
                                        <p:cTn id="12" dur="2000" fill="hold"/>
                                        <p:tgtEl>
                                          <p:spTgt spid="154"/>
                                        </p:tgtEl>
                                        <p:attrNameLst>
                                          <p:attrName>ppt_x</p:attrName>
                                          <p:attrName>ppt_y</p:attrName>
                                        </p:attrNameLst>
                                      </p:cBhvr>
                                      <p:rCtr x="-52" y="7014"/>
                                    </p:animMotion>
                                  </p:childTnLst>
                                </p:cTn>
                              </p:par>
                              <p:par>
                                <p:cTn id="13" presetID="42" presetClass="path" presetSubtype="0" accel="50000" decel="50000" fill="hold" nodeType="withEffect">
                                  <p:stCondLst>
                                    <p:cond delay="0"/>
                                  </p:stCondLst>
                                  <p:childTnLst>
                                    <p:animMotion origin="layout" path="M -4.16667E-7 0 L -0.07422 0.14352 " pathEditMode="relative" rAng="0" ptsTypes="AA">
                                      <p:cBhvr>
                                        <p:cTn id="14" dur="2000" fill="hold"/>
                                        <p:tgtEl>
                                          <p:spTgt spid="156"/>
                                        </p:tgtEl>
                                        <p:attrNameLst>
                                          <p:attrName>ppt_x</p:attrName>
                                          <p:attrName>ppt_y</p:attrName>
                                        </p:attrNameLst>
                                      </p:cBhvr>
                                      <p:rCtr x="-3711" y="7176"/>
                                    </p:animMotion>
                                  </p:childTnLst>
                                </p:cTn>
                              </p:par>
                              <p:par>
                                <p:cTn id="15" presetID="42" presetClass="path" presetSubtype="0" accel="50000" decel="50000" fill="hold" nodeType="withEffect">
                                  <p:stCondLst>
                                    <p:cond delay="0"/>
                                  </p:stCondLst>
                                  <p:childTnLst>
                                    <p:animMotion origin="layout" path="M 2.29167E-6 1.85185E-6 L -0.07435 0.14537 " pathEditMode="relative" rAng="0" ptsTypes="AA">
                                      <p:cBhvr>
                                        <p:cTn id="16" dur="2000" fill="hold"/>
                                        <p:tgtEl>
                                          <p:spTgt spid="157"/>
                                        </p:tgtEl>
                                        <p:attrNameLst>
                                          <p:attrName>ppt_x</p:attrName>
                                          <p:attrName>ppt_y</p:attrName>
                                        </p:attrNameLst>
                                      </p:cBhvr>
                                      <p:rCtr x="-3724" y="7269"/>
                                    </p:animMotion>
                                  </p:childTnLst>
                                </p:cTn>
                              </p:par>
                              <p:par>
                                <p:cTn id="17" presetID="42" presetClass="path" presetSubtype="0" accel="50000" decel="50000" fill="hold" nodeType="withEffect">
                                  <p:stCondLst>
                                    <p:cond delay="0"/>
                                  </p:stCondLst>
                                  <p:childTnLst>
                                    <p:animMotion origin="layout" path="M 3.95833E-6 -4.07407E-6 L -0.07878 0.1382 " pathEditMode="relative" rAng="0" ptsTypes="AA">
                                      <p:cBhvr>
                                        <p:cTn id="18" dur="2000" fill="hold"/>
                                        <p:tgtEl>
                                          <p:spTgt spid="155"/>
                                        </p:tgtEl>
                                        <p:attrNameLst>
                                          <p:attrName>ppt_x</p:attrName>
                                          <p:attrName>ppt_y</p:attrName>
                                        </p:attrNameLst>
                                      </p:cBhvr>
                                      <p:rCtr x="-3945" y="6898"/>
                                    </p:animMotion>
                                  </p:childTnLst>
                                </p:cTn>
                              </p:par>
                              <p:par>
                                <p:cTn id="19" presetID="42" presetClass="path" presetSubtype="0" accel="50000" decel="50000" fill="hold" nodeType="withEffect">
                                  <p:stCondLst>
                                    <p:cond delay="0"/>
                                  </p:stCondLst>
                                  <p:childTnLst>
                                    <p:animMotion origin="layout" path="M 1.11022E-16 0 L -0.17917 0.14537 " pathEditMode="relative" rAng="0" ptsTypes="AA">
                                      <p:cBhvr>
                                        <p:cTn id="20" dur="2000" fill="hold"/>
                                        <p:tgtEl>
                                          <p:spTgt spid="153"/>
                                        </p:tgtEl>
                                        <p:attrNameLst>
                                          <p:attrName>ppt_x</p:attrName>
                                          <p:attrName>ppt_y</p:attrName>
                                        </p:attrNameLst>
                                      </p:cBhvr>
                                      <p:rCtr x="-8958" y="7269"/>
                                    </p:animMotion>
                                  </p:childTnLst>
                                </p:cTn>
                              </p:par>
                              <p:par>
                                <p:cTn id="21" presetID="42" presetClass="path" presetSubtype="0" accel="50000" decel="50000" fill="hold" nodeType="withEffect">
                                  <p:stCondLst>
                                    <p:cond delay="0"/>
                                  </p:stCondLst>
                                  <p:childTnLst>
                                    <p:animMotion origin="layout" path="M 3.125E-6 -3.33333E-6 L -0.18867 0.14329 " pathEditMode="relative" rAng="0" ptsTypes="AA">
                                      <p:cBhvr>
                                        <p:cTn id="22" dur="2000" fill="hold"/>
                                        <p:tgtEl>
                                          <p:spTgt spid="150"/>
                                        </p:tgtEl>
                                        <p:attrNameLst>
                                          <p:attrName>ppt_x</p:attrName>
                                          <p:attrName>ppt_y</p:attrName>
                                        </p:attrNameLst>
                                      </p:cBhvr>
                                      <p:rCtr x="-9440" y="7153"/>
                                    </p:animMotion>
                                  </p:childTnLst>
                                </p:cTn>
                              </p:par>
                              <p:par>
                                <p:cTn id="23" presetID="42" presetClass="path" presetSubtype="0" accel="50000" decel="50000" fill="hold" grpId="0" nodeType="withEffect">
                                  <p:stCondLst>
                                    <p:cond delay="0"/>
                                  </p:stCondLst>
                                  <p:childTnLst>
                                    <p:animMotion origin="layout" path="M -2.08333E-6 -4.44444E-6 L -0.17604 0.14468 " pathEditMode="relative" rAng="0" ptsTypes="AA">
                                      <p:cBhvr>
                                        <p:cTn id="24" dur="2000" fill="hold"/>
                                        <p:tgtEl>
                                          <p:spTgt spid="30"/>
                                        </p:tgtEl>
                                        <p:attrNameLst>
                                          <p:attrName>ppt_x</p:attrName>
                                          <p:attrName>ppt_y</p:attrName>
                                        </p:attrNameLst>
                                      </p:cBhvr>
                                      <p:rCtr x="-8802" y="7222"/>
                                    </p:animMotion>
                                  </p:childTnLst>
                                </p:cTn>
                              </p:par>
                              <p:par>
                                <p:cTn id="25" presetID="42" presetClass="path" presetSubtype="0" accel="50000" decel="50000" fill="hold" grpId="0" nodeType="withEffect">
                                  <p:stCondLst>
                                    <p:cond delay="0"/>
                                  </p:stCondLst>
                                  <p:childTnLst>
                                    <p:animMotion origin="layout" path="M -2.70833E-6 4.81481E-6 L 0.00183 0.14768 " pathEditMode="relative" rAng="0" ptsTypes="AA">
                                      <p:cBhvr>
                                        <p:cTn id="26" dur="2000" fill="hold"/>
                                        <p:tgtEl>
                                          <p:spTgt spid="31"/>
                                        </p:tgtEl>
                                        <p:attrNameLst>
                                          <p:attrName>ppt_x</p:attrName>
                                          <p:attrName>ppt_y</p:attrName>
                                        </p:attrNameLst>
                                      </p:cBhvr>
                                      <p:rCtr x="91" y="7384"/>
                                    </p:animMotion>
                                  </p:childTnLst>
                                </p:cTn>
                              </p:par>
                              <p:par>
                                <p:cTn id="27" presetID="42" presetClass="path" presetSubtype="0" accel="50000" decel="50000" fill="hold" grpId="0" nodeType="withEffect">
                                  <p:stCondLst>
                                    <p:cond delay="0"/>
                                  </p:stCondLst>
                                  <p:childTnLst>
                                    <p:animMotion origin="layout" path="M -4.375E-6 -2.59259E-6 L 0.0017 0.14653 " pathEditMode="relative" rAng="0" ptsTypes="AA">
                                      <p:cBhvr>
                                        <p:cTn id="28" dur="2000" fill="hold"/>
                                        <p:tgtEl>
                                          <p:spTgt spid="32"/>
                                        </p:tgtEl>
                                        <p:attrNameLst>
                                          <p:attrName>ppt_x</p:attrName>
                                          <p:attrName>ppt_y</p:attrName>
                                        </p:attrNameLst>
                                      </p:cBhvr>
                                      <p:rCtr x="78" y="7315"/>
                                    </p:animMotion>
                                  </p:childTnLst>
                                </p:cTn>
                              </p:par>
                              <p:par>
                                <p:cTn id="29" presetID="42" presetClass="path" presetSubtype="0" accel="50000" decel="50000" fill="hold" grpId="0" nodeType="withEffect">
                                  <p:stCondLst>
                                    <p:cond delay="0"/>
                                  </p:stCondLst>
                                  <p:childTnLst>
                                    <p:animMotion origin="layout" path="M 1.45833E-6 1.85185E-6 L 0.00143 0.14722 " pathEditMode="relative" rAng="0" ptsTypes="AA">
                                      <p:cBhvr>
                                        <p:cTn id="30" dur="2000" fill="hold"/>
                                        <p:tgtEl>
                                          <p:spTgt spid="33"/>
                                        </p:tgtEl>
                                        <p:attrNameLst>
                                          <p:attrName>ppt_x</p:attrName>
                                          <p:attrName>ppt_y</p:attrName>
                                        </p:attrNameLst>
                                      </p:cBhvr>
                                      <p:rCtr x="65" y="7361"/>
                                    </p:animMotion>
                                  </p:childTnLst>
                                </p:cTn>
                              </p:par>
                              <p:par>
                                <p:cTn id="31" presetID="42" presetClass="path" presetSubtype="0" accel="50000" decel="50000" fill="hold" grpId="0" nodeType="withEffect">
                                  <p:stCondLst>
                                    <p:cond delay="0"/>
                                  </p:stCondLst>
                                  <p:childTnLst>
                                    <p:animMotion origin="layout" path="M 1.66667E-6 -3.33333E-6 L 0.00247 0.14144 " pathEditMode="relative" rAng="0" ptsTypes="AA">
                                      <p:cBhvr>
                                        <p:cTn id="32" dur="2000" fill="hold"/>
                                        <p:tgtEl>
                                          <p:spTgt spid="21"/>
                                        </p:tgtEl>
                                        <p:attrNameLst>
                                          <p:attrName>ppt_x</p:attrName>
                                          <p:attrName>ppt_y</p:attrName>
                                        </p:attrNameLst>
                                      </p:cBhvr>
                                      <p:rCtr x="117" y="7060"/>
                                    </p:animMotion>
                                  </p:childTnLst>
                                </p:cTn>
                              </p:par>
                              <p:par>
                                <p:cTn id="33" presetID="42" presetClass="path" presetSubtype="0" accel="50000" decel="50000" fill="hold" grpId="0" nodeType="withEffect">
                                  <p:stCondLst>
                                    <p:cond delay="0"/>
                                  </p:stCondLst>
                                  <p:childTnLst>
                                    <p:animMotion origin="layout" path="M -1.66667E-6 -3.7037E-7 L 0.22044 0.14375 " pathEditMode="relative" rAng="0" ptsTypes="AA">
                                      <p:cBhvr>
                                        <p:cTn id="34" dur="2000" fill="hold"/>
                                        <p:tgtEl>
                                          <p:spTgt spid="22"/>
                                        </p:tgtEl>
                                        <p:attrNameLst>
                                          <p:attrName>ppt_x</p:attrName>
                                          <p:attrName>ppt_y</p:attrName>
                                        </p:attrNameLst>
                                      </p:cBhvr>
                                      <p:rCtr x="11016" y="7176"/>
                                    </p:animMotion>
                                  </p:childTnLst>
                                </p:cTn>
                              </p:par>
                              <p:par>
                                <p:cTn id="35" presetID="42" presetClass="path" presetSubtype="0" accel="50000" decel="50000" fill="hold" grpId="0" nodeType="withEffect">
                                  <p:stCondLst>
                                    <p:cond delay="0"/>
                                  </p:stCondLst>
                                  <p:childTnLst>
                                    <p:animMotion origin="layout" path="M 2.5E-6 -3.7037E-7 L 0.22239 0.14375 " pathEditMode="relative" rAng="0" ptsTypes="AA">
                                      <p:cBhvr>
                                        <p:cTn id="36" dur="2000" fill="hold"/>
                                        <p:tgtEl>
                                          <p:spTgt spid="23"/>
                                        </p:tgtEl>
                                        <p:attrNameLst>
                                          <p:attrName>ppt_x</p:attrName>
                                          <p:attrName>ppt_y</p:attrName>
                                        </p:attrNameLst>
                                      </p:cBhvr>
                                      <p:rCtr x="11120" y="7176"/>
                                    </p:animMotion>
                                  </p:childTnLst>
                                </p:cTn>
                              </p:par>
                              <p:par>
                                <p:cTn id="37" presetID="42" presetClass="path" presetSubtype="0" accel="50000" decel="50000" fill="hold" grpId="0" nodeType="withEffect">
                                  <p:stCondLst>
                                    <p:cond delay="0"/>
                                  </p:stCondLst>
                                  <p:childTnLst>
                                    <p:animMotion origin="layout" path="M -1.25E-6 0 L 0.09193 0.14537 " pathEditMode="relative" rAng="0" ptsTypes="AA">
                                      <p:cBhvr>
                                        <p:cTn id="38" dur="2000" fill="hold"/>
                                        <p:tgtEl>
                                          <p:spTgt spid="25"/>
                                        </p:tgtEl>
                                        <p:attrNameLst>
                                          <p:attrName>ppt_x</p:attrName>
                                          <p:attrName>ppt_y</p:attrName>
                                        </p:attrNameLst>
                                      </p:cBhvr>
                                      <p:rCtr x="4596" y="7269"/>
                                    </p:animMotion>
                                  </p:childTnLst>
                                </p:cTn>
                              </p:par>
                              <p:par>
                                <p:cTn id="39" presetID="42" presetClass="path" presetSubtype="0" accel="50000" decel="50000" fill="hold" grpId="0" nodeType="withEffect">
                                  <p:stCondLst>
                                    <p:cond delay="0"/>
                                  </p:stCondLst>
                                  <p:childTnLst>
                                    <p:animMotion origin="layout" path="M -4.58333E-6 0 L 0.09545 0.14537 " pathEditMode="relative" rAng="0" ptsTypes="AA">
                                      <p:cBhvr>
                                        <p:cTn id="40" dur="2000" fill="hold"/>
                                        <p:tgtEl>
                                          <p:spTgt spid="26"/>
                                        </p:tgtEl>
                                        <p:attrNameLst>
                                          <p:attrName>ppt_x</p:attrName>
                                          <p:attrName>ppt_y</p:attrName>
                                        </p:attrNameLst>
                                      </p:cBhvr>
                                      <p:rCtr x="4766" y="7269"/>
                                    </p:animMotion>
                                  </p:childTnLst>
                                </p:cTn>
                              </p:par>
                              <p:par>
                                <p:cTn id="41" presetID="42" presetClass="path" presetSubtype="0" accel="50000" decel="50000" fill="hold" grpId="0" nodeType="withEffect">
                                  <p:stCondLst>
                                    <p:cond delay="0"/>
                                  </p:stCondLst>
                                  <p:childTnLst>
                                    <p:animMotion origin="layout" path="M 1.875E-6 1.85185E-6 L 0.09258 0.14537 " pathEditMode="relative" rAng="0" ptsTypes="AA">
                                      <p:cBhvr>
                                        <p:cTn id="42" dur="2000" fill="hold"/>
                                        <p:tgtEl>
                                          <p:spTgt spid="28"/>
                                        </p:tgtEl>
                                        <p:attrNameLst>
                                          <p:attrName>ppt_x</p:attrName>
                                          <p:attrName>ppt_y</p:attrName>
                                        </p:attrNameLst>
                                      </p:cBhvr>
                                      <p:rCtr x="4622" y="7269"/>
                                    </p:animMotion>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31" grpId="0"/>
      <p:bldP spid="163" grpId="0"/>
      <p:bldP spid="164" grpId="0"/>
      <p:bldP spid="15" grpId="0" animBg="1"/>
      <p:bldP spid="21" grpId="0" animBg="1"/>
      <p:bldP spid="22" grpId="0" animBg="1"/>
      <p:bldP spid="23" grpId="0" animBg="1"/>
      <p:bldP spid="25" grpId="0" animBg="1"/>
      <p:bldP spid="26" grpId="0" animBg="1"/>
      <p:bldP spid="28" grpId="0" animBg="1"/>
      <p:bldP spid="30" grpId="0" animBg="1"/>
      <p:bldP spid="31" grpId="0" animBg="1"/>
      <p:bldP spid="32"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495490" y="-25830"/>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088907" y="4262985"/>
            <a:ext cx="320040" cy="320040"/>
          </a:xfrm>
          <a:prstGeom prst="rect">
            <a:avLst/>
          </a:prstGeom>
        </p:spPr>
      </p:pic>
      <p:grpSp>
        <p:nvGrpSpPr>
          <p:cNvPr id="112" name="Group 111">
            <a:extLst>
              <a:ext uri="{FF2B5EF4-FFF2-40B4-BE49-F238E27FC236}">
                <a16:creationId xmlns:a16="http://schemas.microsoft.com/office/drawing/2014/main" id="{8275E867-35D7-5865-B555-A27B955985C8}"/>
              </a:ext>
            </a:extLst>
          </p:cNvPr>
          <p:cNvGrpSpPr/>
          <p:nvPr/>
        </p:nvGrpSpPr>
        <p:grpSpPr>
          <a:xfrm>
            <a:off x="4333005" y="6045225"/>
            <a:ext cx="7504923" cy="675736"/>
            <a:chOff x="271005" y="5638800"/>
            <a:chExt cx="7504923" cy="675736"/>
          </a:xfrm>
        </p:grpSpPr>
        <p:sp>
          <p:nvSpPr>
            <p:cNvPr id="123" name="Rectangle: Rounded Corners 122">
              <a:extLst>
                <a:ext uri="{FF2B5EF4-FFF2-40B4-BE49-F238E27FC236}">
                  <a16:creationId xmlns:a16="http://schemas.microsoft.com/office/drawing/2014/main" id="{A78843AB-173E-4DC0-0682-3365E4061CCB}"/>
                </a:ext>
              </a:extLst>
            </p:cNvPr>
            <p:cNvSpPr/>
            <p:nvPr/>
          </p:nvSpPr>
          <p:spPr>
            <a:xfrm>
              <a:off x="271005" y="5638800"/>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Graphic 123" descr="Puppy with solid fill">
              <a:extLst>
                <a:ext uri="{FF2B5EF4-FFF2-40B4-BE49-F238E27FC236}">
                  <a16:creationId xmlns:a16="http://schemas.microsoft.com/office/drawing/2014/main" id="{5AB2CF6B-F4FF-7E36-C1A0-2E747AB361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6939" y="5908413"/>
              <a:ext cx="340284" cy="345320"/>
            </a:xfrm>
            <a:prstGeom prst="rect">
              <a:avLst/>
            </a:prstGeom>
          </p:spPr>
        </p:pic>
        <p:pic>
          <p:nvPicPr>
            <p:cNvPr id="125" name="Graphic 124" descr="Rabbit with solid fill">
              <a:extLst>
                <a:ext uri="{FF2B5EF4-FFF2-40B4-BE49-F238E27FC236}">
                  <a16:creationId xmlns:a16="http://schemas.microsoft.com/office/drawing/2014/main" id="{5BE57A4B-09C5-27A2-0053-31FE04745EC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554205" y="5874767"/>
              <a:ext cx="329722" cy="383976"/>
            </a:xfrm>
            <a:prstGeom prst="rect">
              <a:avLst/>
            </a:prstGeom>
          </p:spPr>
        </p:pic>
        <p:pic>
          <p:nvPicPr>
            <p:cNvPr id="126" name="Graphic 125" descr="Turtle with solid fill">
              <a:extLst>
                <a:ext uri="{FF2B5EF4-FFF2-40B4-BE49-F238E27FC236}">
                  <a16:creationId xmlns:a16="http://schemas.microsoft.com/office/drawing/2014/main" id="{8F6C9928-F2AB-47AD-9577-0E410CBCB55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6413" y="5941290"/>
              <a:ext cx="320040" cy="320040"/>
            </a:xfrm>
            <a:prstGeom prst="rect">
              <a:avLst/>
            </a:prstGeom>
          </p:spPr>
        </p:pic>
        <p:pic>
          <p:nvPicPr>
            <p:cNvPr id="127" name="Graphic 126" descr="Turtle with solid fill">
              <a:extLst>
                <a:ext uri="{FF2B5EF4-FFF2-40B4-BE49-F238E27FC236}">
                  <a16:creationId xmlns:a16="http://schemas.microsoft.com/office/drawing/2014/main" id="{A28BB9F6-9F67-4A3C-AE2D-07DB7BA8757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684487" y="5948029"/>
              <a:ext cx="320040" cy="320040"/>
            </a:xfrm>
            <a:prstGeom prst="rect">
              <a:avLst/>
            </a:prstGeom>
          </p:spPr>
        </p:pic>
        <p:pic>
          <p:nvPicPr>
            <p:cNvPr id="128" name="Graphic 127" descr="Cat with solid fill">
              <a:extLst>
                <a:ext uri="{FF2B5EF4-FFF2-40B4-BE49-F238E27FC236}">
                  <a16:creationId xmlns:a16="http://schemas.microsoft.com/office/drawing/2014/main" id="{2ECC8998-4D49-739A-A1A2-C8629DF6480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44933" y="5942041"/>
              <a:ext cx="382075" cy="293811"/>
            </a:xfrm>
            <a:prstGeom prst="rect">
              <a:avLst/>
            </a:prstGeom>
          </p:spPr>
        </p:pic>
        <p:pic>
          <p:nvPicPr>
            <p:cNvPr id="129" name="Graphic 128" descr="Puppy with solid fill">
              <a:extLst>
                <a:ext uri="{FF2B5EF4-FFF2-40B4-BE49-F238E27FC236}">
                  <a16:creationId xmlns:a16="http://schemas.microsoft.com/office/drawing/2014/main" id="{9AA94900-0CBD-0E05-450F-5EAEA8A3AA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97882" y="5901171"/>
              <a:ext cx="340284" cy="345320"/>
            </a:xfrm>
            <a:prstGeom prst="rect">
              <a:avLst/>
            </a:prstGeom>
          </p:spPr>
        </p:pic>
      </p:grpSp>
      <p:sp>
        <p:nvSpPr>
          <p:cNvPr id="113" name="TextBox 112">
            <a:extLst>
              <a:ext uri="{FF2B5EF4-FFF2-40B4-BE49-F238E27FC236}">
                <a16:creationId xmlns:a16="http://schemas.microsoft.com/office/drawing/2014/main" id="{F44F92A6-89C0-5444-BDE0-C6070E6B617D}"/>
              </a:ext>
            </a:extLst>
          </p:cNvPr>
          <p:cNvSpPr txBox="1"/>
          <p:nvPr/>
        </p:nvSpPr>
        <p:spPr>
          <a:xfrm>
            <a:off x="4264905" y="6045840"/>
            <a:ext cx="4595651" cy="369332"/>
          </a:xfrm>
          <a:prstGeom prst="rect">
            <a:avLst/>
          </a:prstGeom>
          <a:noFill/>
        </p:spPr>
        <p:txBody>
          <a:bodyPr wrap="square" rtlCol="0">
            <a:spAutoFit/>
          </a:bodyPr>
          <a:lstStyle/>
          <a:p>
            <a:r>
              <a:rPr lang="en-US"/>
              <a:t>   1        1        1       2       2       2      3       3       3        </a:t>
            </a:r>
          </a:p>
        </p:txBody>
      </p:sp>
      <p:sp>
        <p:nvSpPr>
          <p:cNvPr id="131" name="TextBox 130">
            <a:extLst>
              <a:ext uri="{FF2B5EF4-FFF2-40B4-BE49-F238E27FC236}">
                <a16:creationId xmlns:a16="http://schemas.microsoft.com/office/drawing/2014/main" id="{7C17B3FE-5015-5224-7593-F383640A79ED}"/>
              </a:ext>
            </a:extLst>
          </p:cNvPr>
          <p:cNvSpPr txBox="1"/>
          <p:nvPr/>
        </p:nvSpPr>
        <p:spPr>
          <a:xfrm>
            <a:off x="8362278" y="6012885"/>
            <a:ext cx="3493153" cy="369332"/>
          </a:xfrm>
          <a:prstGeom prst="rect">
            <a:avLst/>
          </a:prstGeom>
          <a:noFill/>
        </p:spPr>
        <p:txBody>
          <a:bodyPr wrap="square" rtlCol="0">
            <a:spAutoFit/>
          </a:bodyPr>
          <a:lstStyle/>
          <a:p>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p>
        </p:txBody>
      </p:sp>
      <p:pic>
        <p:nvPicPr>
          <p:cNvPr id="132" name="Graphic 131" descr="Cat with solid fill">
            <a:extLst>
              <a:ext uri="{FF2B5EF4-FFF2-40B4-BE49-F238E27FC236}">
                <a16:creationId xmlns:a16="http://schemas.microsoft.com/office/drawing/2014/main" id="{8F61D57A-B3E4-E110-B939-08E764B06B8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90160" y="6342673"/>
            <a:ext cx="382075" cy="293811"/>
          </a:xfrm>
          <a:prstGeom prst="rect">
            <a:avLst/>
          </a:prstGeom>
        </p:spPr>
      </p:pic>
      <p:sp>
        <p:nvSpPr>
          <p:cNvPr id="135" name="TextBox 134">
            <a:extLst>
              <a:ext uri="{FF2B5EF4-FFF2-40B4-BE49-F238E27FC236}">
                <a16:creationId xmlns:a16="http://schemas.microsoft.com/office/drawing/2014/main" id="{5CE3673E-BCF2-261B-3CDD-947AC40B2743}"/>
              </a:ext>
            </a:extLst>
          </p:cNvPr>
          <p:cNvSpPr txBox="1"/>
          <p:nvPr/>
        </p:nvSpPr>
        <p:spPr>
          <a:xfrm>
            <a:off x="6623981" y="5749570"/>
            <a:ext cx="3933183" cy="369332"/>
          </a:xfrm>
          <a:prstGeom prst="rect">
            <a:avLst/>
          </a:prstGeom>
          <a:noFill/>
        </p:spPr>
        <p:txBody>
          <a:bodyPr wrap="square" rtlCol="0">
            <a:spAutoFit/>
          </a:bodyPr>
          <a:lstStyle/>
          <a:p>
            <a:r>
              <a:rPr lang="en-US">
                <a:solidFill>
                  <a:schemeClr val="tx2">
                    <a:lumMod val="75000"/>
                    <a:lumOff val="25000"/>
                  </a:schemeClr>
                </a:solidFill>
              </a:rPr>
              <a:t>Step 5 : Oblivious sort, discard extra</a:t>
            </a:r>
          </a:p>
        </p:txBody>
      </p:sp>
      <p:sp>
        <p:nvSpPr>
          <p:cNvPr id="12" name="Rectangle: Rounded Corners 11">
            <a:extLst>
              <a:ext uri="{FF2B5EF4-FFF2-40B4-BE49-F238E27FC236}">
                <a16:creationId xmlns:a16="http://schemas.microsoft.com/office/drawing/2014/main" id="{DC795763-F27D-F33F-57FA-C9C64E60B823}"/>
              </a:ext>
            </a:extLst>
          </p:cNvPr>
          <p:cNvSpPr/>
          <p:nvPr/>
        </p:nvSpPr>
        <p:spPr>
          <a:xfrm>
            <a:off x="4302641" y="1915022"/>
            <a:ext cx="7425350"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2F50F1E2-FF22-260A-45EB-B0579F03AED5}"/>
              </a:ext>
            </a:extLst>
          </p:cNvPr>
          <p:cNvSpPr/>
          <p:nvPr/>
        </p:nvSpPr>
        <p:spPr>
          <a:xfrm>
            <a:off x="4270193" y="2982767"/>
            <a:ext cx="7517714"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9F44AB06-6630-A67C-4762-ADF17859DA55}"/>
              </a:ext>
            </a:extLst>
          </p:cNvPr>
          <p:cNvSpPr/>
          <p:nvPr/>
        </p:nvSpPr>
        <p:spPr>
          <a:xfrm>
            <a:off x="4270193" y="3993504"/>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B17D1F59-DF83-929C-471E-F82280281F59}"/>
              </a:ext>
            </a:extLst>
          </p:cNvPr>
          <p:cNvSpPr/>
          <p:nvPr/>
        </p:nvSpPr>
        <p:spPr>
          <a:xfrm>
            <a:off x="4293696" y="5044681"/>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1B326759-BB1A-5546-E8EE-0BE5D72E7058}"/>
              </a:ext>
            </a:extLst>
          </p:cNvPr>
          <p:cNvSpPr txBox="1"/>
          <p:nvPr/>
        </p:nvSpPr>
        <p:spPr>
          <a:xfrm>
            <a:off x="6939496" y="1596850"/>
            <a:ext cx="2555994" cy="369332"/>
          </a:xfrm>
          <a:prstGeom prst="rect">
            <a:avLst/>
          </a:prstGeom>
          <a:noFill/>
        </p:spPr>
        <p:txBody>
          <a:bodyPr wrap="square" rtlCol="0">
            <a:spAutoFit/>
          </a:bodyPr>
          <a:lstStyle/>
          <a:p>
            <a:r>
              <a:rPr lang="en-US">
                <a:solidFill>
                  <a:schemeClr val="tx2">
                    <a:lumMod val="75000"/>
                    <a:lumOff val="25000"/>
                  </a:schemeClr>
                </a:solidFill>
              </a:rPr>
              <a:t>Step 1 : Copy to buffer</a:t>
            </a:r>
          </a:p>
        </p:txBody>
      </p:sp>
      <p:sp>
        <p:nvSpPr>
          <p:cNvPr id="160" name="TextBox 159">
            <a:extLst>
              <a:ext uri="{FF2B5EF4-FFF2-40B4-BE49-F238E27FC236}">
                <a16:creationId xmlns:a16="http://schemas.microsoft.com/office/drawing/2014/main" id="{DA38C329-63A4-EF71-5159-2806DA66CA17}"/>
              </a:ext>
            </a:extLst>
          </p:cNvPr>
          <p:cNvSpPr txBox="1"/>
          <p:nvPr/>
        </p:nvSpPr>
        <p:spPr>
          <a:xfrm>
            <a:off x="5868633" y="2682933"/>
            <a:ext cx="5349688" cy="369332"/>
          </a:xfrm>
          <a:prstGeom prst="rect">
            <a:avLst/>
          </a:prstGeom>
          <a:noFill/>
        </p:spPr>
        <p:txBody>
          <a:bodyPr wrap="square" rtlCol="0">
            <a:spAutoFit/>
          </a:bodyPr>
          <a:lstStyle/>
          <a:p>
            <a:r>
              <a:rPr lang="en-US">
                <a:solidFill>
                  <a:schemeClr val="tx2">
                    <a:lumMod val="75000"/>
                    <a:lumOff val="25000"/>
                  </a:schemeClr>
                </a:solidFill>
              </a:rPr>
              <a:t>Step 2 : Oblivious  sort, assign bin tag, add dummy</a:t>
            </a:r>
          </a:p>
        </p:txBody>
      </p:sp>
      <p:sp>
        <p:nvSpPr>
          <p:cNvPr id="161" name="TextBox 160">
            <a:extLst>
              <a:ext uri="{FF2B5EF4-FFF2-40B4-BE49-F238E27FC236}">
                <a16:creationId xmlns:a16="http://schemas.microsoft.com/office/drawing/2014/main" id="{3579BF89-AB76-8627-3D4E-3B46E861B5A4}"/>
              </a:ext>
            </a:extLst>
          </p:cNvPr>
          <p:cNvSpPr txBox="1"/>
          <p:nvPr/>
        </p:nvSpPr>
        <p:spPr>
          <a:xfrm>
            <a:off x="6984170" y="3684913"/>
            <a:ext cx="2697307" cy="369332"/>
          </a:xfrm>
          <a:prstGeom prst="rect">
            <a:avLst/>
          </a:prstGeom>
          <a:noFill/>
        </p:spPr>
        <p:txBody>
          <a:bodyPr wrap="square" rtlCol="0">
            <a:spAutoFit/>
          </a:bodyPr>
          <a:lstStyle/>
          <a:p>
            <a:r>
              <a:rPr lang="en-US">
                <a:solidFill>
                  <a:schemeClr val="tx2">
                    <a:lumMod val="75000"/>
                    <a:lumOff val="25000"/>
                  </a:schemeClr>
                </a:solidFill>
              </a:rPr>
              <a:t>Step 3 : Oblivious sort</a:t>
            </a:r>
          </a:p>
        </p:txBody>
      </p:sp>
      <p:sp>
        <p:nvSpPr>
          <p:cNvPr id="162" name="TextBox 161">
            <a:extLst>
              <a:ext uri="{FF2B5EF4-FFF2-40B4-BE49-F238E27FC236}">
                <a16:creationId xmlns:a16="http://schemas.microsoft.com/office/drawing/2014/main" id="{5824F50E-0C8A-4FB3-F74D-580277FA212A}"/>
              </a:ext>
            </a:extLst>
          </p:cNvPr>
          <p:cNvSpPr txBox="1"/>
          <p:nvPr/>
        </p:nvSpPr>
        <p:spPr>
          <a:xfrm>
            <a:off x="6583954" y="4736464"/>
            <a:ext cx="3363584" cy="369332"/>
          </a:xfrm>
          <a:prstGeom prst="rect">
            <a:avLst/>
          </a:prstGeom>
          <a:noFill/>
        </p:spPr>
        <p:txBody>
          <a:bodyPr wrap="square" rtlCol="0">
            <a:spAutoFit/>
          </a:bodyPr>
          <a:lstStyle/>
          <a:p>
            <a:r>
              <a:rPr lang="en-US">
                <a:solidFill>
                  <a:schemeClr val="tx2">
                    <a:lumMod val="75000"/>
                    <a:lumOff val="25000"/>
                  </a:schemeClr>
                </a:solidFill>
              </a:rPr>
              <a:t>Step 4 : Linear scan, add tag</a:t>
            </a:r>
          </a:p>
        </p:txBody>
      </p:sp>
      <p:sp>
        <p:nvSpPr>
          <p:cNvPr id="13" name="TextBox 12">
            <a:extLst>
              <a:ext uri="{FF2B5EF4-FFF2-40B4-BE49-F238E27FC236}">
                <a16:creationId xmlns:a16="http://schemas.microsoft.com/office/drawing/2014/main" id="{BCF7FC76-F281-DF08-B776-BD5C86D7B270}"/>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14" name="TextBox 13">
            <a:extLst>
              <a:ext uri="{FF2B5EF4-FFF2-40B4-BE49-F238E27FC236}">
                <a16:creationId xmlns:a16="http://schemas.microsoft.com/office/drawing/2014/main" id="{B2EBCD4D-79EB-7722-A707-0DB3FF24254D}"/>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15" name="Arrow: Curved Left 14">
            <a:extLst>
              <a:ext uri="{FF2B5EF4-FFF2-40B4-BE49-F238E27FC236}">
                <a16:creationId xmlns:a16="http://schemas.microsoft.com/office/drawing/2014/main" id="{1C1EC55B-EA07-AAD6-259D-CAB04F31198D}"/>
              </a:ext>
            </a:extLst>
          </p:cNvPr>
          <p:cNvSpPr/>
          <p:nvPr/>
        </p:nvSpPr>
        <p:spPr>
          <a:xfrm>
            <a:off x="11798580" y="5347171"/>
            <a:ext cx="341148" cy="1123638"/>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2C28E7E4-7790-E943-FB54-B404E4A388FA}"/>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20" name="Oval 19">
            <a:extLst>
              <a:ext uri="{FF2B5EF4-FFF2-40B4-BE49-F238E27FC236}">
                <a16:creationId xmlns:a16="http://schemas.microsoft.com/office/drawing/2014/main" id="{9D44ECDC-0B27-CE91-FBC8-B5DF7C1BA318}"/>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BD5C0F8-96E8-1413-89C9-29F2E50774D2}"/>
              </a:ext>
            </a:extLst>
          </p:cNvPr>
          <p:cNvSpPr/>
          <p:nvPr/>
        </p:nvSpPr>
        <p:spPr>
          <a:xfrm>
            <a:off x="8008948" y="634851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A77BA85-F7DC-4FB1-8605-8F0C0024EA4A}"/>
              </a:ext>
            </a:extLst>
          </p:cNvPr>
          <p:cNvGrpSpPr/>
          <p:nvPr/>
        </p:nvGrpSpPr>
        <p:grpSpPr>
          <a:xfrm>
            <a:off x="8497012" y="6321745"/>
            <a:ext cx="3125593" cy="324711"/>
            <a:chOff x="8497012" y="6321745"/>
            <a:chExt cx="3125593" cy="324711"/>
          </a:xfrm>
        </p:grpSpPr>
        <p:sp>
          <p:nvSpPr>
            <p:cNvPr id="26" name="Oval 25">
              <a:extLst>
                <a:ext uri="{FF2B5EF4-FFF2-40B4-BE49-F238E27FC236}">
                  <a16:creationId xmlns:a16="http://schemas.microsoft.com/office/drawing/2014/main" id="{54DDA861-9794-67CD-8BD4-8A76C4BE3555}"/>
                </a:ext>
              </a:extLst>
            </p:cNvPr>
            <p:cNvSpPr/>
            <p:nvPr/>
          </p:nvSpPr>
          <p:spPr>
            <a:xfrm>
              <a:off x="8497012" y="632579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9FFB898-C647-C32C-2927-8EA9E11E0321}"/>
                </a:ext>
              </a:extLst>
            </p:cNvPr>
            <p:cNvSpPr/>
            <p:nvPr/>
          </p:nvSpPr>
          <p:spPr>
            <a:xfrm>
              <a:off x="8907264" y="6335237"/>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BBD75F-202F-3B48-3E51-F0826C145BD9}"/>
                </a:ext>
              </a:extLst>
            </p:cNvPr>
            <p:cNvSpPr/>
            <p:nvPr/>
          </p:nvSpPr>
          <p:spPr>
            <a:xfrm>
              <a:off x="9321726" y="632174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B67FF41-47D5-EC65-79D7-C38B8AF577C2}"/>
                </a:ext>
              </a:extLst>
            </p:cNvPr>
            <p:cNvSpPr/>
            <p:nvPr/>
          </p:nvSpPr>
          <p:spPr>
            <a:xfrm>
              <a:off x="9738810" y="6336307"/>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4AAD0D3-6664-9BEE-2E79-2D229A6BE14B}"/>
                </a:ext>
              </a:extLst>
            </p:cNvPr>
            <p:cNvSpPr/>
            <p:nvPr/>
          </p:nvSpPr>
          <p:spPr>
            <a:xfrm>
              <a:off x="10145926" y="633523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FA072D3-12E4-C5BD-0CAA-39C52B6AC7F1}"/>
                </a:ext>
              </a:extLst>
            </p:cNvPr>
            <p:cNvSpPr/>
            <p:nvPr/>
          </p:nvSpPr>
          <p:spPr>
            <a:xfrm>
              <a:off x="11314739" y="633523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8C4F287-6169-9E5F-7EA3-D35161792F53}"/>
                </a:ext>
              </a:extLst>
            </p:cNvPr>
            <p:cNvSpPr/>
            <p:nvPr/>
          </p:nvSpPr>
          <p:spPr>
            <a:xfrm>
              <a:off x="10563142" y="635641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1FACA03-F915-B215-7473-03069ED60CEF}"/>
                </a:ext>
              </a:extLst>
            </p:cNvPr>
            <p:cNvSpPr/>
            <p:nvPr/>
          </p:nvSpPr>
          <p:spPr>
            <a:xfrm>
              <a:off x="10945484" y="632996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ADEC13BF-3B63-8C50-3ED3-D8CED99B8BA8}"/>
              </a:ext>
            </a:extLst>
          </p:cNvPr>
          <p:cNvSpPr/>
          <p:nvPr/>
        </p:nvSpPr>
        <p:spPr>
          <a:xfrm>
            <a:off x="5377237" y="636945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4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131"/>
                                        </p:tgtEl>
                                      </p:cBhvr>
                                    </p:animEffect>
                                    <p:set>
                                      <p:cBhvr>
                                        <p:cTn id="9"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707FB0-2F87-2C56-9392-C29E4209E2CD}"/>
              </a:ext>
            </a:extLst>
          </p:cNvPr>
          <p:cNvSpPr/>
          <p:nvPr/>
        </p:nvSpPr>
        <p:spPr>
          <a:xfrm>
            <a:off x="6788890" y="2226484"/>
            <a:ext cx="3365400" cy="24037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880015" y="1089263"/>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sp>
        <p:nvSpPr>
          <p:cNvPr id="24" name="Rectangle 23">
            <a:extLst>
              <a:ext uri="{FF2B5EF4-FFF2-40B4-BE49-F238E27FC236}">
                <a16:creationId xmlns:a16="http://schemas.microsoft.com/office/drawing/2014/main" id="{E12A2B03-0D61-FEC2-B4D7-64A84BFEE63E}"/>
              </a:ext>
            </a:extLst>
          </p:cNvPr>
          <p:cNvSpPr/>
          <p:nvPr/>
        </p:nvSpPr>
        <p:spPr>
          <a:xfrm>
            <a:off x="1393111" y="3666837"/>
            <a:ext cx="2646544"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1378417" y="1407566"/>
            <a:ext cx="2646544"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ylinder 57">
            <a:extLst>
              <a:ext uri="{FF2B5EF4-FFF2-40B4-BE49-F238E27FC236}">
                <a16:creationId xmlns:a16="http://schemas.microsoft.com/office/drawing/2014/main" id="{EDB3DCB4-07A6-C16B-442C-FC5211CA1C8B}"/>
              </a:ext>
            </a:extLst>
          </p:cNvPr>
          <p:cNvSpPr/>
          <p:nvPr/>
        </p:nvSpPr>
        <p:spPr>
          <a:xfrm>
            <a:off x="1893275" y="3948290"/>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61857" y="4634866"/>
            <a:ext cx="340284" cy="345320"/>
          </a:xfrm>
          <a:prstGeom prst="rect">
            <a:avLst/>
          </a:prstGeom>
        </p:spPr>
      </p:pic>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0" name="Cylinder 59">
            <a:extLst>
              <a:ext uri="{FF2B5EF4-FFF2-40B4-BE49-F238E27FC236}">
                <a16:creationId xmlns:a16="http://schemas.microsoft.com/office/drawing/2014/main" id="{646305D9-8223-0B08-F7BC-DDF8A68B5FA0}"/>
              </a:ext>
            </a:extLst>
          </p:cNvPr>
          <p:cNvSpPr/>
          <p:nvPr/>
        </p:nvSpPr>
        <p:spPr>
          <a:xfrm>
            <a:off x="1874486" y="1689994"/>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9603" y="2421028"/>
            <a:ext cx="382075" cy="293811"/>
          </a:xfrm>
          <a:prstGeom prst="rect">
            <a:avLst/>
          </a:prstGeom>
        </p:spPr>
      </p:pic>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74569" y="1996498"/>
            <a:ext cx="329722" cy="383976"/>
          </a:xfrm>
          <a:prstGeom prst="rect">
            <a:avLst/>
          </a:prstGeom>
        </p:spPr>
      </p:pic>
      <p:sp>
        <p:nvSpPr>
          <p:cNvPr id="53" name="Cylinder 52">
            <a:extLst>
              <a:ext uri="{FF2B5EF4-FFF2-40B4-BE49-F238E27FC236}">
                <a16:creationId xmlns:a16="http://schemas.microsoft.com/office/drawing/2014/main" id="{99187BDA-DCC5-4A3C-6AA6-94A83B5C575C}"/>
              </a:ext>
            </a:extLst>
          </p:cNvPr>
          <p:cNvSpPr/>
          <p:nvPr/>
        </p:nvSpPr>
        <p:spPr>
          <a:xfrm>
            <a:off x="2905461" y="1689994"/>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86548" y="2470086"/>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61268" y="2068501"/>
            <a:ext cx="345320" cy="345320"/>
          </a:xfrm>
          <a:prstGeom prst="rect">
            <a:avLst/>
          </a:prstGeom>
        </p:spPr>
      </p:pic>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88907" y="4262985"/>
            <a:ext cx="320040" cy="320040"/>
          </a:xfrm>
          <a:prstGeom prst="rect">
            <a:avLst/>
          </a:prstGeom>
        </p:spPr>
      </p:pic>
      <p:sp>
        <p:nvSpPr>
          <p:cNvPr id="14" name="Cylinder 13">
            <a:extLst>
              <a:ext uri="{FF2B5EF4-FFF2-40B4-BE49-F238E27FC236}">
                <a16:creationId xmlns:a16="http://schemas.microsoft.com/office/drawing/2014/main" id="{6C128786-E4F1-ABC6-2141-C304C2168DAE}"/>
              </a:ext>
            </a:extLst>
          </p:cNvPr>
          <p:cNvSpPr/>
          <p:nvPr/>
        </p:nvSpPr>
        <p:spPr>
          <a:xfrm>
            <a:off x="695723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ylinder 14">
            <a:extLst>
              <a:ext uri="{FF2B5EF4-FFF2-40B4-BE49-F238E27FC236}">
                <a16:creationId xmlns:a16="http://schemas.microsoft.com/office/drawing/2014/main" id="{34F89A1A-918B-AA10-6322-715AA16EDA2A}"/>
              </a:ext>
            </a:extLst>
          </p:cNvPr>
          <p:cNvSpPr/>
          <p:nvPr/>
        </p:nvSpPr>
        <p:spPr>
          <a:xfrm>
            <a:off x="8060559" y="2608577"/>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id="{BE4F5BF6-72D5-9763-9946-6D7F81B39EFD}"/>
              </a:ext>
            </a:extLst>
          </p:cNvPr>
          <p:cNvSpPr/>
          <p:nvPr/>
        </p:nvSpPr>
        <p:spPr>
          <a:xfrm>
            <a:off x="9163879" y="2597556"/>
            <a:ext cx="805581" cy="1770921"/>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Cat with solid fill">
            <a:extLst>
              <a:ext uri="{FF2B5EF4-FFF2-40B4-BE49-F238E27FC236}">
                <a16:creationId xmlns:a16="http://schemas.microsoft.com/office/drawing/2014/main" id="{6D214F75-B3F3-FE82-D469-7DA2DE6D07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9602" y="4259897"/>
            <a:ext cx="382075" cy="293811"/>
          </a:xfrm>
          <a:prstGeom prst="rect">
            <a:avLst/>
          </a:prstGeom>
        </p:spPr>
      </p:pic>
      <p:sp>
        <p:nvSpPr>
          <p:cNvPr id="13" name="Graphic 1111" descr="Lock with solid fill">
            <a:extLst>
              <a:ext uri="{FF2B5EF4-FFF2-40B4-BE49-F238E27FC236}">
                <a16:creationId xmlns:a16="http://schemas.microsoft.com/office/drawing/2014/main" id="{4A541876-0A74-F278-2C7D-E910D4A8152B}"/>
              </a:ext>
            </a:extLst>
          </p:cNvPr>
          <p:cNvSpPr/>
          <p:nvPr/>
        </p:nvSpPr>
        <p:spPr>
          <a:xfrm>
            <a:off x="9978669" y="2016486"/>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73" name="Rectangle: Rounded Corners 72">
            <a:extLst>
              <a:ext uri="{FF2B5EF4-FFF2-40B4-BE49-F238E27FC236}">
                <a16:creationId xmlns:a16="http://schemas.microsoft.com/office/drawing/2014/main" id="{6172E732-A1C5-9B7D-FB49-D08A729A60B0}"/>
              </a:ext>
            </a:extLst>
          </p:cNvPr>
          <p:cNvSpPr/>
          <p:nvPr/>
        </p:nvSpPr>
        <p:spPr>
          <a:xfrm>
            <a:off x="2411677" y="5616338"/>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descr="Puppy with solid fill">
            <a:extLst>
              <a:ext uri="{FF2B5EF4-FFF2-40B4-BE49-F238E27FC236}">
                <a16:creationId xmlns:a16="http://schemas.microsoft.com/office/drawing/2014/main" id="{D69B5B26-1791-6FAC-0F98-65D9DBEAD57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64082" y="5885951"/>
            <a:ext cx="340284" cy="345320"/>
          </a:xfrm>
          <a:prstGeom prst="rect">
            <a:avLst/>
          </a:prstGeom>
        </p:spPr>
      </p:pic>
      <p:pic>
        <p:nvPicPr>
          <p:cNvPr id="76" name="Graphic 75" descr="Rabbit with solid fill">
            <a:extLst>
              <a:ext uri="{FF2B5EF4-FFF2-40B4-BE49-F238E27FC236}">
                <a16:creationId xmlns:a16="http://schemas.microsoft.com/office/drawing/2014/main" id="{C7CC3B8B-F2B0-A7F5-09CE-8BFEE99FB18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32636" y="5842577"/>
            <a:ext cx="329722" cy="383976"/>
          </a:xfrm>
          <a:prstGeom prst="rect">
            <a:avLst/>
          </a:prstGeom>
        </p:spPr>
      </p:pic>
      <p:pic>
        <p:nvPicPr>
          <p:cNvPr id="77" name="Graphic 76" descr="Turtle with solid fill">
            <a:extLst>
              <a:ext uri="{FF2B5EF4-FFF2-40B4-BE49-F238E27FC236}">
                <a16:creationId xmlns:a16="http://schemas.microsoft.com/office/drawing/2014/main" id="{F862D2A0-12BF-5456-AC97-F49D95AA16D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220564" y="5918828"/>
            <a:ext cx="320040" cy="320040"/>
          </a:xfrm>
          <a:prstGeom prst="rect">
            <a:avLst/>
          </a:prstGeom>
        </p:spPr>
      </p:pic>
      <p:pic>
        <p:nvPicPr>
          <p:cNvPr id="78" name="Graphic 77" descr="Turtle with solid fill">
            <a:extLst>
              <a:ext uri="{FF2B5EF4-FFF2-40B4-BE49-F238E27FC236}">
                <a16:creationId xmlns:a16="http://schemas.microsoft.com/office/drawing/2014/main" id="{7AC44505-084C-8CCF-1B36-2EA7883204E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136448" y="5925567"/>
            <a:ext cx="320040" cy="320040"/>
          </a:xfrm>
          <a:prstGeom prst="rect">
            <a:avLst/>
          </a:prstGeom>
        </p:spPr>
      </p:pic>
      <p:pic>
        <p:nvPicPr>
          <p:cNvPr id="79" name="Graphic 78" descr="Cat with solid fill">
            <a:extLst>
              <a:ext uri="{FF2B5EF4-FFF2-40B4-BE49-F238E27FC236}">
                <a16:creationId xmlns:a16="http://schemas.microsoft.com/office/drawing/2014/main" id="{A3FF24DA-CED6-1994-2880-BD34557889D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99621" y="5919579"/>
            <a:ext cx="382075" cy="293811"/>
          </a:xfrm>
          <a:prstGeom prst="rect">
            <a:avLst/>
          </a:prstGeom>
        </p:spPr>
      </p:pic>
      <p:pic>
        <p:nvPicPr>
          <p:cNvPr id="80" name="Graphic 79" descr="Puppy with solid fill">
            <a:extLst>
              <a:ext uri="{FF2B5EF4-FFF2-40B4-BE49-F238E27FC236}">
                <a16:creationId xmlns:a16="http://schemas.microsoft.com/office/drawing/2014/main" id="{D876B303-70FA-D0DC-485B-5B98D5BCE2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30390" y="5878709"/>
            <a:ext cx="340284" cy="345320"/>
          </a:xfrm>
          <a:prstGeom prst="rect">
            <a:avLst/>
          </a:prstGeom>
        </p:spPr>
      </p:pic>
      <p:pic>
        <p:nvPicPr>
          <p:cNvPr id="84" name="Graphic 83" descr="Cat with solid fill">
            <a:extLst>
              <a:ext uri="{FF2B5EF4-FFF2-40B4-BE49-F238E27FC236}">
                <a16:creationId xmlns:a16="http://schemas.microsoft.com/office/drawing/2014/main" id="{8D5325E0-00D3-18A6-5A92-4A9E9D0414A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64957" y="5884602"/>
            <a:ext cx="382075" cy="293811"/>
          </a:xfrm>
          <a:prstGeom prst="rect">
            <a:avLst/>
          </a:prstGeom>
        </p:spPr>
      </p:pic>
      <p:sp>
        <p:nvSpPr>
          <p:cNvPr id="19" name="Left Brace 18">
            <a:extLst>
              <a:ext uri="{FF2B5EF4-FFF2-40B4-BE49-F238E27FC236}">
                <a16:creationId xmlns:a16="http://schemas.microsoft.com/office/drawing/2014/main" id="{0FC23543-68E7-AA86-3A8F-9A5BD3BA0CA6}"/>
              </a:ext>
            </a:extLst>
          </p:cNvPr>
          <p:cNvSpPr/>
          <p:nvPr/>
        </p:nvSpPr>
        <p:spPr>
          <a:xfrm rot="16200000">
            <a:off x="3139185" y="6033974"/>
            <a:ext cx="376939" cy="10387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5990C3BF-9A4C-4C0E-384B-F310603F089C}"/>
              </a:ext>
            </a:extLst>
          </p:cNvPr>
          <p:cNvSpPr/>
          <p:nvPr/>
        </p:nvSpPr>
        <p:spPr>
          <a:xfrm rot="16200000">
            <a:off x="4588638" y="6023559"/>
            <a:ext cx="376939" cy="10387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DA2B3413-617C-2377-5552-E1BA51D54EE0}"/>
              </a:ext>
            </a:extLst>
          </p:cNvPr>
          <p:cNvSpPr/>
          <p:nvPr/>
        </p:nvSpPr>
        <p:spPr>
          <a:xfrm rot="16200000">
            <a:off x="6109027" y="6033974"/>
            <a:ext cx="376939" cy="10387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853CD5A-A292-5EDB-19C5-3E3187E3B48C}"/>
              </a:ext>
            </a:extLst>
          </p:cNvPr>
          <p:cNvSpPr txBox="1"/>
          <p:nvPr/>
        </p:nvSpPr>
        <p:spPr>
          <a:xfrm>
            <a:off x="2824624" y="6237069"/>
            <a:ext cx="1047670" cy="369332"/>
          </a:xfrm>
          <a:prstGeom prst="rect">
            <a:avLst/>
          </a:prstGeom>
          <a:noFill/>
        </p:spPr>
        <p:txBody>
          <a:bodyPr wrap="square" rtlCol="0">
            <a:spAutoFit/>
          </a:bodyPr>
          <a:lstStyle/>
          <a:p>
            <a:r>
              <a:rPr lang="en-US"/>
              <a:t>    Bin 1</a:t>
            </a:r>
          </a:p>
        </p:txBody>
      </p:sp>
      <p:sp>
        <p:nvSpPr>
          <p:cNvPr id="18" name="TextBox 17">
            <a:extLst>
              <a:ext uri="{FF2B5EF4-FFF2-40B4-BE49-F238E27FC236}">
                <a16:creationId xmlns:a16="http://schemas.microsoft.com/office/drawing/2014/main" id="{289B2024-4CA5-61D4-A7FB-FCE49A6F975C}"/>
              </a:ext>
            </a:extLst>
          </p:cNvPr>
          <p:cNvSpPr txBox="1"/>
          <p:nvPr/>
        </p:nvSpPr>
        <p:spPr>
          <a:xfrm>
            <a:off x="4232468" y="6239241"/>
            <a:ext cx="1047670" cy="369332"/>
          </a:xfrm>
          <a:prstGeom prst="rect">
            <a:avLst/>
          </a:prstGeom>
          <a:noFill/>
        </p:spPr>
        <p:txBody>
          <a:bodyPr wrap="square" rtlCol="0">
            <a:spAutoFit/>
          </a:bodyPr>
          <a:lstStyle/>
          <a:p>
            <a:r>
              <a:rPr lang="en-US"/>
              <a:t>     Bin 2</a:t>
            </a:r>
          </a:p>
        </p:txBody>
      </p:sp>
      <p:sp>
        <p:nvSpPr>
          <p:cNvPr id="22" name="TextBox 21">
            <a:extLst>
              <a:ext uri="{FF2B5EF4-FFF2-40B4-BE49-F238E27FC236}">
                <a16:creationId xmlns:a16="http://schemas.microsoft.com/office/drawing/2014/main" id="{083ADB01-D920-7B2F-1F9D-B1E63CB2344F}"/>
              </a:ext>
            </a:extLst>
          </p:cNvPr>
          <p:cNvSpPr txBox="1"/>
          <p:nvPr/>
        </p:nvSpPr>
        <p:spPr>
          <a:xfrm>
            <a:off x="5778136" y="6253934"/>
            <a:ext cx="1047670" cy="369332"/>
          </a:xfrm>
          <a:prstGeom prst="rect">
            <a:avLst/>
          </a:prstGeom>
          <a:noFill/>
        </p:spPr>
        <p:txBody>
          <a:bodyPr wrap="square" rtlCol="0">
            <a:spAutoFit/>
          </a:bodyPr>
          <a:lstStyle/>
          <a:p>
            <a:r>
              <a:rPr lang="en-US"/>
              <a:t>     Bin 3</a:t>
            </a:r>
          </a:p>
        </p:txBody>
      </p:sp>
      <p:sp>
        <p:nvSpPr>
          <p:cNvPr id="23" name="TextBox 22">
            <a:extLst>
              <a:ext uri="{FF2B5EF4-FFF2-40B4-BE49-F238E27FC236}">
                <a16:creationId xmlns:a16="http://schemas.microsoft.com/office/drawing/2014/main" id="{40D57643-41A8-03A2-8D33-A196F36D5C22}"/>
              </a:ext>
            </a:extLst>
          </p:cNvPr>
          <p:cNvSpPr txBox="1"/>
          <p:nvPr/>
        </p:nvSpPr>
        <p:spPr>
          <a:xfrm>
            <a:off x="2664082" y="5584785"/>
            <a:ext cx="4372823" cy="369332"/>
          </a:xfrm>
          <a:prstGeom prst="rect">
            <a:avLst/>
          </a:prstGeom>
          <a:noFill/>
        </p:spPr>
        <p:txBody>
          <a:bodyPr wrap="square" rtlCol="0">
            <a:spAutoFit/>
          </a:bodyPr>
          <a:lstStyle/>
          <a:p>
            <a:r>
              <a:rPr lang="en-US"/>
              <a:t> 1          1       1        2       2       2          3        3       3        </a:t>
            </a:r>
          </a:p>
        </p:txBody>
      </p:sp>
      <p:sp>
        <p:nvSpPr>
          <p:cNvPr id="25" name="TextBox 24">
            <a:extLst>
              <a:ext uri="{FF2B5EF4-FFF2-40B4-BE49-F238E27FC236}">
                <a16:creationId xmlns:a16="http://schemas.microsoft.com/office/drawing/2014/main" id="{0944A039-A944-78F1-4C46-E7DA727565B0}"/>
              </a:ext>
            </a:extLst>
          </p:cNvPr>
          <p:cNvSpPr txBox="1"/>
          <p:nvPr/>
        </p:nvSpPr>
        <p:spPr>
          <a:xfrm>
            <a:off x="8220533" y="2210605"/>
            <a:ext cx="1020957" cy="338554"/>
          </a:xfrm>
          <a:prstGeom prst="rect">
            <a:avLst/>
          </a:prstGeom>
          <a:noFill/>
        </p:spPr>
        <p:txBody>
          <a:bodyPr wrap="square" rtlCol="0">
            <a:spAutoFit/>
          </a:bodyPr>
          <a:lstStyle/>
          <a:p>
            <a:r>
              <a:rPr lang="en-US" sz="1600"/>
              <a:t>NEW</a:t>
            </a:r>
            <a:r>
              <a:rPr lang="en-US" sz="1600" baseline="-25000"/>
              <a:t>i+1</a:t>
            </a:r>
          </a:p>
        </p:txBody>
      </p:sp>
      <p:sp>
        <p:nvSpPr>
          <p:cNvPr id="26" name="TextBox 25">
            <a:extLst>
              <a:ext uri="{FF2B5EF4-FFF2-40B4-BE49-F238E27FC236}">
                <a16:creationId xmlns:a16="http://schemas.microsoft.com/office/drawing/2014/main" id="{06241367-D9ED-F783-C495-895431049FDE}"/>
              </a:ext>
            </a:extLst>
          </p:cNvPr>
          <p:cNvSpPr txBox="1"/>
          <p:nvPr/>
        </p:nvSpPr>
        <p:spPr>
          <a:xfrm>
            <a:off x="1412456" y="5854902"/>
            <a:ext cx="1020957" cy="338554"/>
          </a:xfrm>
          <a:prstGeom prst="rect">
            <a:avLst/>
          </a:prstGeom>
          <a:noFill/>
        </p:spPr>
        <p:txBody>
          <a:bodyPr wrap="square" rtlCol="0">
            <a:spAutoFit/>
          </a:bodyPr>
          <a:lstStyle/>
          <a:p>
            <a:r>
              <a:rPr lang="en-US" sz="1600" err="1"/>
              <a:t>BUFFER</a:t>
            </a:r>
            <a:r>
              <a:rPr lang="en-US" sz="1600" baseline="-25000" err="1"/>
              <a:t>i</a:t>
            </a:r>
            <a:endParaRPr lang="en-US" sz="1600" baseline="-25000"/>
          </a:p>
        </p:txBody>
      </p:sp>
      <p:sp>
        <p:nvSpPr>
          <p:cNvPr id="28" name="TextBox 27">
            <a:extLst>
              <a:ext uri="{FF2B5EF4-FFF2-40B4-BE49-F238E27FC236}">
                <a16:creationId xmlns:a16="http://schemas.microsoft.com/office/drawing/2014/main" id="{0742FBE0-D214-565F-F6AF-5F607A112D4A}"/>
              </a:ext>
            </a:extLst>
          </p:cNvPr>
          <p:cNvSpPr txBox="1"/>
          <p:nvPr/>
        </p:nvSpPr>
        <p:spPr>
          <a:xfrm>
            <a:off x="1623981" y="5292703"/>
            <a:ext cx="2925134" cy="307777"/>
          </a:xfrm>
          <a:prstGeom prst="rect">
            <a:avLst/>
          </a:prstGeom>
          <a:noFill/>
        </p:spPr>
        <p:txBody>
          <a:bodyPr wrap="square" rtlCol="0">
            <a:spAutoFit/>
          </a:bodyPr>
          <a:lstStyle/>
          <a:p>
            <a:r>
              <a:rPr lang="en-US" sz="1400"/>
              <a:t>Bin capacity of level i+1 is 3 </a:t>
            </a:r>
          </a:p>
        </p:txBody>
      </p:sp>
      <p:sp>
        <p:nvSpPr>
          <p:cNvPr id="31" name="Oval 30">
            <a:extLst>
              <a:ext uri="{FF2B5EF4-FFF2-40B4-BE49-F238E27FC236}">
                <a16:creationId xmlns:a16="http://schemas.microsoft.com/office/drawing/2014/main" id="{BBA7322F-8704-5C82-17E3-26DE371C2A69}"/>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3E0A2F6-493D-B193-8317-F74C80CC944D}"/>
              </a:ext>
            </a:extLst>
          </p:cNvPr>
          <p:cNvSpPr/>
          <p:nvPr/>
        </p:nvSpPr>
        <p:spPr>
          <a:xfrm>
            <a:off x="6645994" y="5920848"/>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6178A57-B8C0-914A-9AC7-BFD7FB65A5B6}"/>
              </a:ext>
            </a:extLst>
          </p:cNvPr>
          <p:cNvSpPr/>
          <p:nvPr/>
        </p:nvSpPr>
        <p:spPr>
          <a:xfrm>
            <a:off x="3749073" y="5920848"/>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97386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33333E-6 L 0.37005 -0.30393 " pathEditMode="relative" rAng="0" ptsTypes="AA">
                                      <p:cBhvr>
                                        <p:cTn id="6" dur="2000" fill="hold"/>
                                        <p:tgtEl>
                                          <p:spTgt spid="74"/>
                                        </p:tgtEl>
                                        <p:attrNameLst>
                                          <p:attrName>ppt_x</p:attrName>
                                          <p:attrName>ppt_y</p:attrName>
                                        </p:attrNameLst>
                                      </p:cBhvr>
                                      <p:rCtr x="18503" y="-15208"/>
                                    </p:animMotion>
                                  </p:childTnLst>
                                </p:cTn>
                              </p:par>
                              <p:par>
                                <p:cTn id="7" presetID="42" presetClass="path" presetSubtype="0" accel="50000" decel="50000" fill="hold" nodeType="withEffect">
                                  <p:stCondLst>
                                    <p:cond delay="0"/>
                                  </p:stCondLst>
                                  <p:childTnLst>
                                    <p:animMotion origin="layout" path="M -3.54167E-6 -2.59259E-6 L 0.32435 -0.35185 " pathEditMode="relative" rAng="0" ptsTypes="AA">
                                      <p:cBhvr>
                                        <p:cTn id="8" dur="2000" fill="hold"/>
                                        <p:tgtEl>
                                          <p:spTgt spid="77"/>
                                        </p:tgtEl>
                                        <p:attrNameLst>
                                          <p:attrName>ppt_x</p:attrName>
                                          <p:attrName>ppt_y</p:attrName>
                                        </p:attrNameLst>
                                      </p:cBhvr>
                                      <p:rCtr x="16211" y="-17593"/>
                                    </p:animMotion>
                                  </p:childTnLst>
                                </p:cTn>
                              </p:par>
                              <p:par>
                                <p:cTn id="9" presetID="42" presetClass="path" presetSubtype="0" accel="50000" decel="50000" fill="hold" grpId="0" nodeType="withEffect">
                                  <p:stCondLst>
                                    <p:cond delay="0"/>
                                  </p:stCondLst>
                                  <p:childTnLst>
                                    <p:animMotion origin="layout" path="M -2.29167E-6 -7.40741E-7 L 0.28138 -0.41921 " pathEditMode="relative" rAng="0" ptsTypes="AA">
                                      <p:cBhvr>
                                        <p:cTn id="10" dur="2000" fill="hold"/>
                                        <p:tgtEl>
                                          <p:spTgt spid="30"/>
                                        </p:tgtEl>
                                        <p:attrNameLst>
                                          <p:attrName>ppt_x</p:attrName>
                                          <p:attrName>ppt_y</p:attrName>
                                        </p:attrNameLst>
                                      </p:cBhvr>
                                      <p:rCtr x="14063" y="-20972"/>
                                    </p:animMotion>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2.91667E-6 -7.40741E-7 L 0.34115 -0.29468 " pathEditMode="relative" rAng="0" ptsTypes="AA">
                                      <p:cBhvr>
                                        <p:cTn id="13" dur="2000" fill="hold"/>
                                        <p:tgtEl>
                                          <p:spTgt spid="79"/>
                                        </p:tgtEl>
                                        <p:attrNameLst>
                                          <p:attrName>ppt_x</p:attrName>
                                          <p:attrName>ppt_y</p:attrName>
                                        </p:attrNameLst>
                                      </p:cBhvr>
                                      <p:rCtr x="17057" y="-14745"/>
                                    </p:animMotion>
                                  </p:childTnLst>
                                </p:cTn>
                              </p:par>
                              <p:par>
                                <p:cTn id="14" presetID="42" presetClass="path" presetSubtype="0" accel="50000" decel="50000" fill="hold" nodeType="withEffect">
                                  <p:stCondLst>
                                    <p:cond delay="0"/>
                                  </p:stCondLst>
                                  <p:childTnLst>
                                    <p:animMotion origin="layout" path="M 5.55112E-17 2.59259E-6 L 0.29922 -0.3625 " pathEditMode="relative" rAng="0" ptsTypes="AA">
                                      <p:cBhvr>
                                        <p:cTn id="15" dur="2000" fill="hold"/>
                                        <p:tgtEl>
                                          <p:spTgt spid="80"/>
                                        </p:tgtEl>
                                        <p:attrNameLst>
                                          <p:attrName>ppt_x</p:attrName>
                                          <p:attrName>ppt_y</p:attrName>
                                        </p:attrNameLst>
                                      </p:cBhvr>
                                      <p:rCtr x="14961" y="-18125"/>
                                    </p:animMotion>
                                  </p:childTnLst>
                                </p:cTn>
                              </p:par>
                              <p:par>
                                <p:cTn id="16" presetID="42" presetClass="path" presetSubtype="0" accel="50000" decel="50000" fill="hold" nodeType="withEffect">
                                  <p:stCondLst>
                                    <p:cond delay="0"/>
                                  </p:stCondLst>
                                  <p:childTnLst>
                                    <p:animMotion origin="layout" path="M 5E-6 1.48148E-6 L 0.2586 -0.42176 " pathEditMode="relative" rAng="0" ptsTypes="AA">
                                      <p:cBhvr>
                                        <p:cTn id="17" dur="2000" fill="hold"/>
                                        <p:tgtEl>
                                          <p:spTgt spid="78"/>
                                        </p:tgtEl>
                                        <p:attrNameLst>
                                          <p:attrName>ppt_x</p:attrName>
                                          <p:attrName>ppt_y</p:attrName>
                                        </p:attrNameLst>
                                      </p:cBhvr>
                                      <p:rCtr x="12930" y="-21088"/>
                                    </p:animMotion>
                                  </p:childTnLst>
                                </p:cTn>
                              </p:par>
                            </p:childTnLst>
                          </p:cTn>
                        </p:par>
                        <p:par>
                          <p:cTn id="18" fill="hold">
                            <p:stCondLst>
                              <p:cond delay="4000"/>
                            </p:stCondLst>
                            <p:childTnLst>
                              <p:par>
                                <p:cTn id="19" presetID="42" presetClass="path" presetSubtype="0" accel="50000" decel="50000" fill="hold" nodeType="afterEffect">
                                  <p:stCondLst>
                                    <p:cond delay="0"/>
                                  </p:stCondLst>
                                  <p:childTnLst>
                                    <p:animMotion origin="layout" path="M 1.66667E-6 1.85185E-6 L 0.30364 -0.2882 " pathEditMode="relative" rAng="0" ptsTypes="AA">
                                      <p:cBhvr>
                                        <p:cTn id="20" dur="2000" fill="hold"/>
                                        <p:tgtEl>
                                          <p:spTgt spid="84"/>
                                        </p:tgtEl>
                                        <p:attrNameLst>
                                          <p:attrName>ppt_x</p:attrName>
                                          <p:attrName>ppt_y</p:attrName>
                                        </p:attrNameLst>
                                      </p:cBhvr>
                                      <p:rCtr x="15182" y="-14421"/>
                                    </p:animMotion>
                                  </p:childTnLst>
                                </p:cTn>
                              </p:par>
                              <p:par>
                                <p:cTn id="21" presetID="42" presetClass="path" presetSubtype="0" accel="50000" decel="50000" fill="hold" nodeType="withEffect">
                                  <p:stCondLst>
                                    <p:cond delay="0"/>
                                  </p:stCondLst>
                                  <p:childTnLst>
                                    <p:animMotion origin="layout" path="M 3.54167E-6 -1.11111E-6 L 0.26497 -0.34514 " pathEditMode="relative" rAng="0" ptsTypes="AA">
                                      <p:cBhvr>
                                        <p:cTn id="22" dur="2000" fill="hold"/>
                                        <p:tgtEl>
                                          <p:spTgt spid="76"/>
                                        </p:tgtEl>
                                        <p:attrNameLst>
                                          <p:attrName>ppt_x</p:attrName>
                                          <p:attrName>ppt_y</p:attrName>
                                        </p:attrNameLst>
                                      </p:cBhvr>
                                      <p:rCtr x="13242" y="-17269"/>
                                    </p:animMotion>
                                  </p:childTnLst>
                                </p:cTn>
                              </p:par>
                              <p:par>
                                <p:cTn id="23" presetID="42" presetClass="path" presetSubtype="0" accel="50000" decel="50000" fill="hold" grpId="0" nodeType="withEffect">
                                  <p:stCondLst>
                                    <p:cond delay="0"/>
                                  </p:stCondLst>
                                  <p:childTnLst>
                                    <p:animMotion origin="layout" path="M -2.29167E-6 -7.40741E-7 L 0.2237 -0.41898 " pathEditMode="relative" rAng="0" ptsTypes="AA">
                                      <p:cBhvr>
                                        <p:cTn id="24" dur="2000" fill="hold"/>
                                        <p:tgtEl>
                                          <p:spTgt spid="29"/>
                                        </p:tgtEl>
                                        <p:attrNameLst>
                                          <p:attrName>ppt_x</p:attrName>
                                          <p:attrName>ppt_y</p:attrName>
                                        </p:attrNameLst>
                                      </p:cBhvr>
                                      <p:rCtr x="11185" y="-20949"/>
                                    </p:animMotion>
                                  </p:childTnLst>
                                </p:cTn>
                              </p:par>
                            </p:childTnLst>
                          </p:cTn>
                        </p:par>
                        <p:par>
                          <p:cTn id="25" fill="hold">
                            <p:stCondLst>
                              <p:cond delay="6000"/>
                            </p:stCondLst>
                            <p:childTnLst>
                              <p:par>
                                <p:cTn id="26" presetID="1" presetClass="exit"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5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61"/>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70"/>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56E9C7-0FE4-1AB8-DF3B-CF164D7C65D3}"/>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Searchable Encryption (SE): How it works ?</a:t>
            </a:r>
          </a:p>
        </p:txBody>
      </p:sp>
      <p:grpSp>
        <p:nvGrpSpPr>
          <p:cNvPr id="15" name="Group 14">
            <a:extLst>
              <a:ext uri="{FF2B5EF4-FFF2-40B4-BE49-F238E27FC236}">
                <a16:creationId xmlns:a16="http://schemas.microsoft.com/office/drawing/2014/main" id="{0763441D-080C-ED74-3E6F-9FE74F232DCD}"/>
              </a:ext>
            </a:extLst>
          </p:cNvPr>
          <p:cNvGrpSpPr/>
          <p:nvPr/>
        </p:nvGrpSpPr>
        <p:grpSpPr>
          <a:xfrm>
            <a:off x="6039166" y="1586367"/>
            <a:ext cx="2363905" cy="2268135"/>
            <a:chOff x="7061671" y="1607608"/>
            <a:chExt cx="2363905" cy="2268135"/>
          </a:xfrm>
        </p:grpSpPr>
        <p:grpSp>
          <p:nvGrpSpPr>
            <p:cNvPr id="2" name="Group 1">
              <a:extLst>
                <a:ext uri="{FF2B5EF4-FFF2-40B4-BE49-F238E27FC236}">
                  <a16:creationId xmlns:a16="http://schemas.microsoft.com/office/drawing/2014/main" id="{688C9761-EB73-98D7-D0E2-1FF8EB88DC88}"/>
                </a:ext>
              </a:extLst>
            </p:cNvPr>
            <p:cNvGrpSpPr/>
            <p:nvPr/>
          </p:nvGrpSpPr>
          <p:grpSpPr>
            <a:xfrm>
              <a:off x="7061671" y="1802185"/>
              <a:ext cx="2363905" cy="2073558"/>
              <a:chOff x="8260476" y="2138228"/>
              <a:chExt cx="1078734" cy="1105406"/>
            </a:xfrm>
          </p:grpSpPr>
          <p:pic>
            <p:nvPicPr>
              <p:cNvPr id="4" name="Graphic 3" descr="Database with solid fill">
                <a:extLst>
                  <a:ext uri="{FF2B5EF4-FFF2-40B4-BE49-F238E27FC236}">
                    <a16:creationId xmlns:a16="http://schemas.microsoft.com/office/drawing/2014/main" id="{22A60CF8-84F8-4C13-7EB4-3CE16F3815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0476" y="2138228"/>
                <a:ext cx="914400" cy="914400"/>
              </a:xfrm>
              <a:prstGeom prst="rect">
                <a:avLst/>
              </a:prstGeom>
            </p:spPr>
          </p:pic>
          <p:pic>
            <p:nvPicPr>
              <p:cNvPr id="6" name="Graphic 5" descr="Cloud with solid fill">
                <a:extLst>
                  <a:ext uri="{FF2B5EF4-FFF2-40B4-BE49-F238E27FC236}">
                    <a16:creationId xmlns:a16="http://schemas.microsoft.com/office/drawing/2014/main" id="{E65A261B-88C1-52FD-4321-F2F07186E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502502" y="2437575"/>
                <a:ext cx="836708" cy="806059"/>
              </a:xfrm>
              <a:prstGeom prst="rect">
                <a:avLst/>
              </a:prstGeom>
            </p:spPr>
          </p:pic>
        </p:grpSp>
        <p:pic>
          <p:nvPicPr>
            <p:cNvPr id="1056" name="Graphic 1055" descr="Devil face with solid fill with solid fill">
              <a:extLst>
                <a:ext uri="{FF2B5EF4-FFF2-40B4-BE49-F238E27FC236}">
                  <a16:creationId xmlns:a16="http://schemas.microsoft.com/office/drawing/2014/main" id="{B1CA39D5-51F8-7EAC-0D2A-10E9A3DC22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00658" y="1771223"/>
              <a:ext cx="554483" cy="554483"/>
            </a:xfrm>
            <a:prstGeom prst="rect">
              <a:avLst/>
            </a:prstGeom>
          </p:spPr>
        </p:pic>
        <p:pic>
          <p:nvPicPr>
            <p:cNvPr id="5" name="Graphic 4" descr="Lock with solid fill">
              <a:extLst>
                <a:ext uri="{FF2B5EF4-FFF2-40B4-BE49-F238E27FC236}">
                  <a16:creationId xmlns:a16="http://schemas.microsoft.com/office/drawing/2014/main" id="{C805BA41-732B-DD52-99AB-B9A503FD60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2756" y="1607608"/>
              <a:ext cx="737959" cy="737959"/>
            </a:xfrm>
            <a:prstGeom prst="rect">
              <a:avLst/>
            </a:prstGeom>
          </p:spPr>
        </p:pic>
      </p:grpSp>
      <p:sp>
        <p:nvSpPr>
          <p:cNvPr id="7" name="TextBox 6">
            <a:extLst>
              <a:ext uri="{FF2B5EF4-FFF2-40B4-BE49-F238E27FC236}">
                <a16:creationId xmlns:a16="http://schemas.microsoft.com/office/drawing/2014/main" id="{F963841D-605D-9C10-7CE4-98F90283E078}"/>
              </a:ext>
            </a:extLst>
          </p:cNvPr>
          <p:cNvSpPr txBox="1"/>
          <p:nvPr/>
        </p:nvSpPr>
        <p:spPr>
          <a:xfrm>
            <a:off x="2530323" y="2277979"/>
            <a:ext cx="2657102" cy="523220"/>
          </a:xfrm>
          <a:prstGeom prst="rect">
            <a:avLst/>
          </a:prstGeom>
          <a:noFill/>
        </p:spPr>
        <p:txBody>
          <a:bodyPr wrap="square" rtlCol="0" anchor="ctr">
            <a:spAutoFit/>
          </a:bodyPr>
          <a:lstStyle/>
          <a:p>
            <a:pPr algn="r"/>
            <a:r>
              <a:rPr lang="en-US" sz="2800" b="1"/>
              <a:t>Search</a:t>
            </a:r>
          </a:p>
        </p:txBody>
      </p:sp>
      <p:sp>
        <p:nvSpPr>
          <p:cNvPr id="8" name="Arrow: Right 7">
            <a:extLst>
              <a:ext uri="{FF2B5EF4-FFF2-40B4-BE49-F238E27FC236}">
                <a16:creationId xmlns:a16="http://schemas.microsoft.com/office/drawing/2014/main" id="{DBF793B4-66C3-F7F4-6C95-A290F40B57E4}"/>
              </a:ext>
            </a:extLst>
          </p:cNvPr>
          <p:cNvSpPr/>
          <p:nvPr/>
        </p:nvSpPr>
        <p:spPr>
          <a:xfrm rot="10800000">
            <a:off x="3294609" y="2768312"/>
            <a:ext cx="2387790" cy="10656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9" name="Arrow: Right 8">
            <a:extLst>
              <a:ext uri="{FF2B5EF4-FFF2-40B4-BE49-F238E27FC236}">
                <a16:creationId xmlns:a16="http://schemas.microsoft.com/office/drawing/2014/main" id="{F3395B48-D54A-6250-AACB-37BFCFE866CF}"/>
              </a:ext>
            </a:extLst>
          </p:cNvPr>
          <p:cNvSpPr/>
          <p:nvPr/>
        </p:nvSpPr>
        <p:spPr>
          <a:xfrm>
            <a:off x="3263060" y="2217763"/>
            <a:ext cx="2387790" cy="10656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grpSp>
        <p:nvGrpSpPr>
          <p:cNvPr id="18" name="Group 17">
            <a:extLst>
              <a:ext uri="{FF2B5EF4-FFF2-40B4-BE49-F238E27FC236}">
                <a16:creationId xmlns:a16="http://schemas.microsoft.com/office/drawing/2014/main" id="{C8EFA7D6-57BC-326A-CCA4-249396C4ABB4}"/>
              </a:ext>
            </a:extLst>
          </p:cNvPr>
          <p:cNvGrpSpPr/>
          <p:nvPr/>
        </p:nvGrpSpPr>
        <p:grpSpPr>
          <a:xfrm>
            <a:off x="2797786" y="1217352"/>
            <a:ext cx="658790" cy="662596"/>
            <a:chOff x="3860295" y="1243644"/>
            <a:chExt cx="1022469" cy="917283"/>
          </a:xfrm>
        </p:grpSpPr>
        <p:sp>
          <p:nvSpPr>
            <p:cNvPr id="11" name="Rectangle: Rounded Corners 10">
              <a:extLst>
                <a:ext uri="{FF2B5EF4-FFF2-40B4-BE49-F238E27FC236}">
                  <a16:creationId xmlns:a16="http://schemas.microsoft.com/office/drawing/2014/main" id="{ECD75866-17F5-8B7E-5817-E5FABB6808B2}"/>
                </a:ext>
              </a:extLst>
            </p:cNvPr>
            <p:cNvSpPr/>
            <p:nvPr/>
          </p:nvSpPr>
          <p:spPr>
            <a:xfrm>
              <a:off x="3860295" y="1485191"/>
              <a:ext cx="737960" cy="6757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at with solid fill">
              <a:extLst>
                <a:ext uri="{FF2B5EF4-FFF2-40B4-BE49-F238E27FC236}">
                  <a16:creationId xmlns:a16="http://schemas.microsoft.com/office/drawing/2014/main" id="{DDF1D470-0D70-42A1-2446-1E39AD2979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77913" y="1574164"/>
              <a:ext cx="640092" cy="493236"/>
            </a:xfrm>
            <a:prstGeom prst="rect">
              <a:avLst/>
            </a:prstGeom>
          </p:spPr>
        </p:pic>
        <p:sp>
          <p:nvSpPr>
            <p:cNvPr id="16" name="Graphic 1111" descr="Lock with solid fill">
              <a:extLst>
                <a:ext uri="{FF2B5EF4-FFF2-40B4-BE49-F238E27FC236}">
                  <a16:creationId xmlns:a16="http://schemas.microsoft.com/office/drawing/2014/main" id="{38A1CE3A-1E46-39A4-FE0E-81725AF1B29E}"/>
                </a:ext>
              </a:extLst>
            </p:cNvPr>
            <p:cNvSpPr/>
            <p:nvPr/>
          </p:nvSpPr>
          <p:spPr>
            <a:xfrm>
              <a:off x="4451332" y="1243644"/>
              <a:ext cx="431432" cy="47504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FBE9461E-CB0B-6EB7-5CE7-8F6248EEB48E}"/>
              </a:ext>
            </a:extLst>
          </p:cNvPr>
          <p:cNvGrpSpPr/>
          <p:nvPr/>
        </p:nvGrpSpPr>
        <p:grpSpPr>
          <a:xfrm>
            <a:off x="1865687" y="1888159"/>
            <a:ext cx="1442038" cy="1534578"/>
            <a:chOff x="969913" y="2147965"/>
            <a:chExt cx="1442038" cy="1534578"/>
          </a:xfrm>
        </p:grpSpPr>
        <p:pic>
          <p:nvPicPr>
            <p:cNvPr id="31" name="Graphic 30" descr="User with solid fill">
              <a:extLst>
                <a:ext uri="{FF2B5EF4-FFF2-40B4-BE49-F238E27FC236}">
                  <a16:creationId xmlns:a16="http://schemas.microsoft.com/office/drawing/2014/main" id="{847967CB-334F-F980-663A-C65C3D66DB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9913" y="2147965"/>
              <a:ext cx="1442038" cy="1442038"/>
            </a:xfrm>
            <a:prstGeom prst="rect">
              <a:avLst/>
            </a:prstGeom>
          </p:spPr>
        </p:pic>
        <p:pic>
          <p:nvPicPr>
            <p:cNvPr id="1024" name="Graphic 1023" descr="Key with solid fill">
              <a:extLst>
                <a:ext uri="{FF2B5EF4-FFF2-40B4-BE49-F238E27FC236}">
                  <a16:creationId xmlns:a16="http://schemas.microsoft.com/office/drawing/2014/main" id="{035C7AED-8CA0-A7DF-9397-776A656779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8611133">
              <a:off x="1333314" y="3077669"/>
              <a:ext cx="715234" cy="604874"/>
            </a:xfrm>
            <a:prstGeom prst="rect">
              <a:avLst/>
            </a:prstGeom>
          </p:spPr>
        </p:pic>
      </p:grpSp>
      <p:graphicFrame>
        <p:nvGraphicFramePr>
          <p:cNvPr id="13" name="Table 12">
            <a:extLst>
              <a:ext uri="{FF2B5EF4-FFF2-40B4-BE49-F238E27FC236}">
                <a16:creationId xmlns:a16="http://schemas.microsoft.com/office/drawing/2014/main" id="{F3871B85-D5C3-ACD8-52E8-023603CC90A3}"/>
              </a:ext>
            </a:extLst>
          </p:cNvPr>
          <p:cNvGraphicFramePr>
            <a:graphicFrameLocks noGrp="1"/>
          </p:cNvGraphicFramePr>
          <p:nvPr>
            <p:extLst>
              <p:ext uri="{D42A27DB-BD31-4B8C-83A1-F6EECF244321}">
                <p14:modId xmlns:p14="http://schemas.microsoft.com/office/powerpoint/2010/main" val="228245178"/>
              </p:ext>
            </p:extLst>
          </p:nvPr>
        </p:nvGraphicFramePr>
        <p:xfrm>
          <a:off x="8918264" y="3481692"/>
          <a:ext cx="805912" cy="2926080"/>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886375049"/>
                    </a:ext>
                  </a:extLst>
                </a:gridCol>
                <a:gridCol w="402956">
                  <a:extLst>
                    <a:ext uri="{9D8B030D-6E8A-4147-A177-3AD203B41FA5}">
                      <a16:colId xmlns:a16="http://schemas.microsoft.com/office/drawing/2014/main" val="29179473"/>
                    </a:ext>
                  </a:extLst>
                </a:gridCol>
              </a:tblGrid>
              <a:tr h="194823">
                <a:tc gridSpan="2">
                  <a:txBody>
                    <a:bodyPr/>
                    <a:lstStyle/>
                    <a:p>
                      <a:r>
                        <a:rPr lang="en-US">
                          <a:solidFill>
                            <a:schemeClr val="tx1"/>
                          </a:solidFill>
                        </a:rPr>
                        <a:t>Index</a:t>
                      </a:r>
                    </a:p>
                  </a:txBody>
                  <a:tcPr>
                    <a:solidFill>
                      <a:schemeClr val="bg2"/>
                    </a:solidFill>
                  </a:tcPr>
                </a:tc>
                <a:tc hMerge="1">
                  <a:txBody>
                    <a:bodyPr/>
                    <a:lstStyle/>
                    <a:p>
                      <a:endParaRPr lang="en-US"/>
                    </a:p>
                  </a:txBody>
                  <a:tcPr/>
                </a:tc>
                <a:extLst>
                  <a:ext uri="{0D108BD9-81ED-4DB2-BD59-A6C34878D82A}">
                    <a16:rowId xmlns:a16="http://schemas.microsoft.com/office/drawing/2014/main" val="2456013961"/>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F1</a:t>
                      </a:r>
                    </a:p>
                  </a:txBody>
                  <a:tcPr>
                    <a:solidFill>
                      <a:schemeClr val="bg2"/>
                    </a:solidFill>
                  </a:tcPr>
                </a:tc>
                <a:extLst>
                  <a:ext uri="{0D108BD9-81ED-4DB2-BD59-A6C34878D82A}">
                    <a16:rowId xmlns:a16="http://schemas.microsoft.com/office/drawing/2014/main" val="3850171925"/>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4130563207"/>
                  </a:ext>
                </a:extLst>
              </a:tr>
              <a:tr h="194823">
                <a:tc>
                  <a:txBody>
                    <a:bodyPr/>
                    <a:lstStyle/>
                    <a:p>
                      <a:endParaRPr lang="en-US">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F2</a:t>
                      </a:r>
                    </a:p>
                  </a:txBody>
                  <a:tcPr>
                    <a:solidFill>
                      <a:schemeClr val="bg2"/>
                    </a:solidFill>
                  </a:tcPr>
                </a:tc>
                <a:extLst>
                  <a:ext uri="{0D108BD9-81ED-4DB2-BD59-A6C34878D82A}">
                    <a16:rowId xmlns:a16="http://schemas.microsoft.com/office/drawing/2014/main" val="1462075853"/>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F1</a:t>
                      </a:r>
                    </a:p>
                  </a:txBody>
                  <a:tcPr>
                    <a:solidFill>
                      <a:schemeClr val="bg2"/>
                    </a:solidFill>
                  </a:tcPr>
                </a:tc>
                <a:extLst>
                  <a:ext uri="{0D108BD9-81ED-4DB2-BD59-A6C34878D82A}">
                    <a16:rowId xmlns:a16="http://schemas.microsoft.com/office/drawing/2014/main" val="3149499454"/>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349017379"/>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40641992"/>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F2</a:t>
                      </a:r>
                    </a:p>
                  </a:txBody>
                  <a:tcPr>
                    <a:solidFill>
                      <a:schemeClr val="bg2"/>
                    </a:solidFill>
                  </a:tcPr>
                </a:tc>
                <a:extLst>
                  <a:ext uri="{0D108BD9-81ED-4DB2-BD59-A6C34878D82A}">
                    <a16:rowId xmlns:a16="http://schemas.microsoft.com/office/drawing/2014/main" val="3059187399"/>
                  </a:ext>
                </a:extLst>
              </a:tr>
            </a:tbl>
          </a:graphicData>
        </a:graphic>
      </p:graphicFrame>
      <p:grpSp>
        <p:nvGrpSpPr>
          <p:cNvPr id="14" name="Group 13">
            <a:extLst>
              <a:ext uri="{FF2B5EF4-FFF2-40B4-BE49-F238E27FC236}">
                <a16:creationId xmlns:a16="http://schemas.microsoft.com/office/drawing/2014/main" id="{18E31915-C148-AEBA-7D23-E27D92991524}"/>
              </a:ext>
            </a:extLst>
          </p:cNvPr>
          <p:cNvGrpSpPr/>
          <p:nvPr/>
        </p:nvGrpSpPr>
        <p:grpSpPr>
          <a:xfrm>
            <a:off x="8919805" y="3222674"/>
            <a:ext cx="1057376" cy="3131538"/>
            <a:chOff x="8543991" y="2656087"/>
            <a:chExt cx="1057376" cy="3131538"/>
          </a:xfrm>
        </p:grpSpPr>
        <p:sp>
          <p:nvSpPr>
            <p:cNvPr id="1025" name="Graphic 1111" descr="Lock with solid fill">
              <a:extLst>
                <a:ext uri="{FF2B5EF4-FFF2-40B4-BE49-F238E27FC236}">
                  <a16:creationId xmlns:a16="http://schemas.microsoft.com/office/drawing/2014/main" id="{5EF4C508-A917-CC8B-B3C7-B89DD9663BE9}"/>
                </a:ext>
              </a:extLst>
            </p:cNvPr>
            <p:cNvSpPr/>
            <p:nvPr/>
          </p:nvSpPr>
          <p:spPr>
            <a:xfrm>
              <a:off x="9264772" y="2656087"/>
              <a:ext cx="336595" cy="44499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nvGrpSpPr>
            <p:cNvPr id="1026" name="Group 1025">
              <a:extLst>
                <a:ext uri="{FF2B5EF4-FFF2-40B4-BE49-F238E27FC236}">
                  <a16:creationId xmlns:a16="http://schemas.microsoft.com/office/drawing/2014/main" id="{6CEB0272-143C-019E-B26A-3466825D0AD4}"/>
                </a:ext>
              </a:extLst>
            </p:cNvPr>
            <p:cNvGrpSpPr/>
            <p:nvPr/>
          </p:nvGrpSpPr>
          <p:grpSpPr>
            <a:xfrm>
              <a:off x="8543991" y="3326164"/>
              <a:ext cx="387730" cy="2461461"/>
              <a:chOff x="8543991" y="3326164"/>
              <a:chExt cx="387730" cy="2461461"/>
            </a:xfrm>
          </p:grpSpPr>
          <p:pic>
            <p:nvPicPr>
              <p:cNvPr id="1027" name="Graphic 1026" descr="Turtle with solid fill">
                <a:extLst>
                  <a:ext uri="{FF2B5EF4-FFF2-40B4-BE49-F238E27FC236}">
                    <a16:creationId xmlns:a16="http://schemas.microsoft.com/office/drawing/2014/main" id="{9008A2F9-05B9-EAEF-9F8F-3F559751946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577836" y="4031359"/>
                <a:ext cx="320040" cy="320040"/>
              </a:xfrm>
              <a:prstGeom prst="rect">
                <a:avLst/>
              </a:prstGeom>
            </p:spPr>
          </p:pic>
          <p:pic>
            <p:nvPicPr>
              <p:cNvPr id="1028" name="Graphic 1027" descr="Puppy with solid fill">
                <a:extLst>
                  <a:ext uri="{FF2B5EF4-FFF2-40B4-BE49-F238E27FC236}">
                    <a16:creationId xmlns:a16="http://schemas.microsoft.com/office/drawing/2014/main" id="{7D638C40-FD05-7469-17DE-6B20B1C2F2D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77836" y="4378145"/>
                <a:ext cx="345320" cy="345320"/>
              </a:xfrm>
              <a:prstGeom prst="rect">
                <a:avLst/>
              </a:prstGeom>
            </p:spPr>
          </p:pic>
          <p:pic>
            <p:nvPicPr>
              <p:cNvPr id="1029" name="Graphic 1028" descr="Rabbit with solid fill">
                <a:extLst>
                  <a:ext uri="{FF2B5EF4-FFF2-40B4-BE49-F238E27FC236}">
                    <a16:creationId xmlns:a16="http://schemas.microsoft.com/office/drawing/2014/main" id="{E3C4F497-96F6-6D45-54A6-4ABA69F36FE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577836" y="5476673"/>
                <a:ext cx="310952" cy="310952"/>
              </a:xfrm>
              <a:prstGeom prst="rect">
                <a:avLst/>
              </a:prstGeom>
            </p:spPr>
          </p:pic>
          <p:pic>
            <p:nvPicPr>
              <p:cNvPr id="1031" name="Graphic 1030" descr="Cat with solid fill">
                <a:extLst>
                  <a:ext uri="{FF2B5EF4-FFF2-40B4-BE49-F238E27FC236}">
                    <a16:creationId xmlns:a16="http://schemas.microsoft.com/office/drawing/2014/main" id="{4CEFD2E9-9125-A77A-C4AF-BE286778A2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43991" y="3326164"/>
                <a:ext cx="387730" cy="298773"/>
              </a:xfrm>
              <a:prstGeom prst="rect">
                <a:avLst/>
              </a:prstGeom>
            </p:spPr>
          </p:pic>
        </p:grpSp>
      </p:grpSp>
      <p:grpSp>
        <p:nvGrpSpPr>
          <p:cNvPr id="1034" name="Group 1033">
            <a:extLst>
              <a:ext uri="{FF2B5EF4-FFF2-40B4-BE49-F238E27FC236}">
                <a16:creationId xmlns:a16="http://schemas.microsoft.com/office/drawing/2014/main" id="{6E441276-AE8A-3D9A-18F2-8CC41ECAADD1}"/>
              </a:ext>
            </a:extLst>
          </p:cNvPr>
          <p:cNvGrpSpPr/>
          <p:nvPr/>
        </p:nvGrpSpPr>
        <p:grpSpPr>
          <a:xfrm>
            <a:off x="10467900" y="966675"/>
            <a:ext cx="1004198" cy="2328569"/>
            <a:chOff x="1136189" y="963658"/>
            <a:chExt cx="1495363" cy="3475531"/>
          </a:xfrm>
        </p:grpSpPr>
        <p:grpSp>
          <p:nvGrpSpPr>
            <p:cNvPr id="1035" name="Group 1034">
              <a:extLst>
                <a:ext uri="{FF2B5EF4-FFF2-40B4-BE49-F238E27FC236}">
                  <a16:creationId xmlns:a16="http://schemas.microsoft.com/office/drawing/2014/main" id="{54F0439E-ABD9-D168-DC8A-7F67905E4F32}"/>
                </a:ext>
              </a:extLst>
            </p:cNvPr>
            <p:cNvGrpSpPr/>
            <p:nvPr/>
          </p:nvGrpSpPr>
          <p:grpSpPr>
            <a:xfrm>
              <a:off x="1181030" y="1123925"/>
              <a:ext cx="1235284" cy="1570950"/>
              <a:chOff x="1145416" y="814767"/>
              <a:chExt cx="1235284" cy="1570950"/>
            </a:xfrm>
          </p:grpSpPr>
          <p:sp>
            <p:nvSpPr>
              <p:cNvPr id="1049" name="Rectangle: Folded Corner 1048">
                <a:extLst>
                  <a:ext uri="{FF2B5EF4-FFF2-40B4-BE49-F238E27FC236}">
                    <a16:creationId xmlns:a16="http://schemas.microsoft.com/office/drawing/2014/main" id="{493CF027-5D02-9ABB-C085-F9C5B036F3AB}"/>
                  </a:ext>
                </a:extLst>
              </p:cNvPr>
              <p:cNvSpPr/>
              <p:nvPr/>
            </p:nvSpPr>
            <p:spPr>
              <a:xfrm rot="10800000">
                <a:off x="1145416" y="814767"/>
                <a:ext cx="1235284" cy="157095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52" name="Graphic 1051" descr="Cat with solid fill">
                <a:extLst>
                  <a:ext uri="{FF2B5EF4-FFF2-40B4-BE49-F238E27FC236}">
                    <a16:creationId xmlns:a16="http://schemas.microsoft.com/office/drawing/2014/main" id="{48D4E291-A03B-0CA4-5417-A5E6F51971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18390" y="1231648"/>
                <a:ext cx="640092" cy="493236"/>
              </a:xfrm>
              <a:prstGeom prst="rect">
                <a:avLst/>
              </a:prstGeom>
            </p:spPr>
          </p:pic>
          <p:pic>
            <p:nvPicPr>
              <p:cNvPr id="1055" name="Graphic 1054" descr="Puppy with solid fill">
                <a:extLst>
                  <a:ext uri="{FF2B5EF4-FFF2-40B4-BE49-F238E27FC236}">
                    <a16:creationId xmlns:a16="http://schemas.microsoft.com/office/drawing/2014/main" id="{85BAA83F-7E03-6076-B242-A3064149E1F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89251" y="1729566"/>
                <a:ext cx="629385" cy="629384"/>
              </a:xfrm>
              <a:prstGeom prst="rect">
                <a:avLst/>
              </a:prstGeom>
            </p:spPr>
          </p:pic>
        </p:grpSp>
        <p:grpSp>
          <p:nvGrpSpPr>
            <p:cNvPr id="1036" name="Group 1035">
              <a:extLst>
                <a:ext uri="{FF2B5EF4-FFF2-40B4-BE49-F238E27FC236}">
                  <a16:creationId xmlns:a16="http://schemas.microsoft.com/office/drawing/2014/main" id="{03919853-004D-6D1E-23AC-1C7D3D0FC12D}"/>
                </a:ext>
              </a:extLst>
            </p:cNvPr>
            <p:cNvGrpSpPr/>
            <p:nvPr/>
          </p:nvGrpSpPr>
          <p:grpSpPr>
            <a:xfrm>
              <a:off x="1136189" y="2933878"/>
              <a:ext cx="1250644" cy="1505311"/>
              <a:chOff x="1100575" y="2624720"/>
              <a:chExt cx="1250644" cy="1505311"/>
            </a:xfrm>
          </p:grpSpPr>
          <p:sp>
            <p:nvSpPr>
              <p:cNvPr id="1045" name="Rectangle: Folded Corner 1044">
                <a:extLst>
                  <a:ext uri="{FF2B5EF4-FFF2-40B4-BE49-F238E27FC236}">
                    <a16:creationId xmlns:a16="http://schemas.microsoft.com/office/drawing/2014/main" id="{56BACA84-AB4F-5F89-70B8-29FFB3372804}"/>
                  </a:ext>
                </a:extLst>
              </p:cNvPr>
              <p:cNvSpPr/>
              <p:nvPr/>
            </p:nvSpPr>
            <p:spPr>
              <a:xfrm rot="10800000">
                <a:off x="1100575" y="2624720"/>
                <a:ext cx="1250644"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46" name="Graphic 1045" descr="Turtle with solid fill">
                <a:extLst>
                  <a:ext uri="{FF2B5EF4-FFF2-40B4-BE49-F238E27FC236}">
                    <a16:creationId xmlns:a16="http://schemas.microsoft.com/office/drawing/2014/main" id="{74B99942-EFB6-6AEC-8AB4-99406184847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13035" y="2981409"/>
                <a:ext cx="590606" cy="590607"/>
              </a:xfrm>
              <a:prstGeom prst="rect">
                <a:avLst/>
              </a:prstGeom>
            </p:spPr>
          </p:pic>
        </p:grpSp>
        <p:sp>
          <p:nvSpPr>
            <p:cNvPr id="1037" name="TextBox 1036">
              <a:extLst>
                <a:ext uri="{FF2B5EF4-FFF2-40B4-BE49-F238E27FC236}">
                  <a16:creationId xmlns:a16="http://schemas.microsoft.com/office/drawing/2014/main" id="{D7F41A7A-4119-D2D6-AA03-1607728E5EB5}"/>
                </a:ext>
              </a:extLst>
            </p:cNvPr>
            <p:cNvSpPr txBox="1"/>
            <p:nvPr/>
          </p:nvSpPr>
          <p:spPr>
            <a:xfrm>
              <a:off x="1561366" y="1103512"/>
              <a:ext cx="640092" cy="505312"/>
            </a:xfrm>
            <a:prstGeom prst="rect">
              <a:avLst/>
            </a:prstGeom>
            <a:noFill/>
          </p:spPr>
          <p:txBody>
            <a:bodyPr wrap="square" rtlCol="0">
              <a:spAutoFit/>
            </a:bodyPr>
            <a:lstStyle/>
            <a:p>
              <a:r>
                <a:rPr lang="en-US" sz="1600"/>
                <a:t>F1</a:t>
              </a:r>
            </a:p>
          </p:txBody>
        </p:sp>
        <p:sp>
          <p:nvSpPr>
            <p:cNvPr id="1039" name="TextBox 1038">
              <a:extLst>
                <a:ext uri="{FF2B5EF4-FFF2-40B4-BE49-F238E27FC236}">
                  <a16:creationId xmlns:a16="http://schemas.microsoft.com/office/drawing/2014/main" id="{4D8FD061-6DF7-38C2-01E7-0000A5702153}"/>
                </a:ext>
              </a:extLst>
            </p:cNvPr>
            <p:cNvSpPr txBox="1"/>
            <p:nvPr/>
          </p:nvSpPr>
          <p:spPr>
            <a:xfrm>
              <a:off x="1477957" y="2925293"/>
              <a:ext cx="640092" cy="505312"/>
            </a:xfrm>
            <a:prstGeom prst="rect">
              <a:avLst/>
            </a:prstGeom>
            <a:noFill/>
          </p:spPr>
          <p:txBody>
            <a:bodyPr wrap="square" rtlCol="0">
              <a:spAutoFit/>
            </a:bodyPr>
            <a:lstStyle/>
            <a:p>
              <a:r>
                <a:rPr lang="en-US" sz="1600"/>
                <a:t>F2</a:t>
              </a:r>
            </a:p>
          </p:txBody>
        </p:sp>
        <p:pic>
          <p:nvPicPr>
            <p:cNvPr id="1040" name="Graphic 1039" descr="Rabbit with solid fill">
              <a:extLst>
                <a:ext uri="{FF2B5EF4-FFF2-40B4-BE49-F238E27FC236}">
                  <a16:creationId xmlns:a16="http://schemas.microsoft.com/office/drawing/2014/main" id="{6F1640DC-DAE4-BAB4-5D5F-D38E5F7B78C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63643" y="3819296"/>
              <a:ext cx="590606" cy="590606"/>
            </a:xfrm>
            <a:prstGeom prst="rect">
              <a:avLst/>
            </a:prstGeom>
          </p:spPr>
        </p:pic>
        <p:sp>
          <p:nvSpPr>
            <p:cNvPr id="1041" name="Graphic 1111" descr="Lock with solid fill">
              <a:extLst>
                <a:ext uri="{FF2B5EF4-FFF2-40B4-BE49-F238E27FC236}">
                  <a16:creationId xmlns:a16="http://schemas.microsoft.com/office/drawing/2014/main" id="{720BD0D4-7090-67CF-5BF9-1B5D5785DF07}"/>
                </a:ext>
              </a:extLst>
            </p:cNvPr>
            <p:cNvSpPr/>
            <p:nvPr/>
          </p:nvSpPr>
          <p:spPr>
            <a:xfrm>
              <a:off x="2201076" y="963658"/>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1042" name="Graphic 1111" descr="Lock with solid fill">
              <a:extLst>
                <a:ext uri="{FF2B5EF4-FFF2-40B4-BE49-F238E27FC236}">
                  <a16:creationId xmlns:a16="http://schemas.microsoft.com/office/drawing/2014/main" id="{19A7AE46-42E2-E8A1-4A6F-001FCA54B833}"/>
                </a:ext>
              </a:extLst>
            </p:cNvPr>
            <p:cNvSpPr/>
            <p:nvPr/>
          </p:nvSpPr>
          <p:spPr>
            <a:xfrm>
              <a:off x="2164948" y="2769469"/>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32E3D05F-EF3A-D8B3-7AD7-5F3E3B62EAA1}"/>
              </a:ext>
            </a:extLst>
          </p:cNvPr>
          <p:cNvGrpSpPr/>
          <p:nvPr/>
        </p:nvGrpSpPr>
        <p:grpSpPr>
          <a:xfrm>
            <a:off x="10498013" y="972434"/>
            <a:ext cx="974085" cy="1141964"/>
            <a:chOff x="10556069" y="904900"/>
            <a:chExt cx="974085" cy="1141964"/>
          </a:xfrm>
        </p:grpSpPr>
        <p:grpSp>
          <p:nvGrpSpPr>
            <p:cNvPr id="1066" name="Group 1065">
              <a:extLst>
                <a:ext uri="{FF2B5EF4-FFF2-40B4-BE49-F238E27FC236}">
                  <a16:creationId xmlns:a16="http://schemas.microsoft.com/office/drawing/2014/main" id="{E17E05E3-A3BD-69AE-565B-CBA5A4F86F6F}"/>
                </a:ext>
              </a:extLst>
            </p:cNvPr>
            <p:cNvGrpSpPr/>
            <p:nvPr/>
          </p:nvGrpSpPr>
          <p:grpSpPr>
            <a:xfrm>
              <a:off x="10556069" y="904900"/>
              <a:ext cx="974085" cy="1141964"/>
              <a:chOff x="10556069" y="1109975"/>
              <a:chExt cx="974085" cy="1141964"/>
            </a:xfrm>
          </p:grpSpPr>
          <p:sp>
            <p:nvSpPr>
              <p:cNvPr id="1062" name="Rectangle: Folded Corner 1061">
                <a:extLst>
                  <a:ext uri="{FF2B5EF4-FFF2-40B4-BE49-F238E27FC236}">
                    <a16:creationId xmlns:a16="http://schemas.microsoft.com/office/drawing/2014/main" id="{E2C0FFAF-57F1-DCCF-D1FF-4C91914C0226}"/>
                  </a:ext>
                </a:extLst>
              </p:cNvPr>
              <p:cNvSpPr/>
              <p:nvPr/>
            </p:nvSpPr>
            <p:spPr>
              <a:xfrm rot="10800000">
                <a:off x="10556069" y="1199419"/>
                <a:ext cx="829544" cy="105252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63" name="Graphic 1062" descr="Cat with solid fill">
                <a:extLst>
                  <a:ext uri="{FF2B5EF4-FFF2-40B4-BE49-F238E27FC236}">
                    <a16:creationId xmlns:a16="http://schemas.microsoft.com/office/drawing/2014/main" id="{DAC376BD-4309-D855-7395-096009F25B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39382" y="1496658"/>
                <a:ext cx="429848" cy="330463"/>
              </a:xfrm>
              <a:prstGeom prst="rect">
                <a:avLst/>
              </a:prstGeom>
            </p:spPr>
          </p:pic>
          <p:pic>
            <p:nvPicPr>
              <p:cNvPr id="1064" name="Graphic 1063" descr="Puppy with solid fill">
                <a:extLst>
                  <a:ext uri="{FF2B5EF4-FFF2-40B4-BE49-F238E27FC236}">
                    <a16:creationId xmlns:a16="http://schemas.microsoft.com/office/drawing/2014/main" id="{4397456F-FD40-4083-F923-3F08D6416B9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719814" y="1830258"/>
                <a:ext cx="422658" cy="421681"/>
              </a:xfrm>
              <a:prstGeom prst="rect">
                <a:avLst/>
              </a:prstGeom>
            </p:spPr>
          </p:pic>
          <p:sp>
            <p:nvSpPr>
              <p:cNvPr id="1065" name="Graphic 1111" descr="Lock with solid fill">
                <a:extLst>
                  <a:ext uri="{FF2B5EF4-FFF2-40B4-BE49-F238E27FC236}">
                    <a16:creationId xmlns:a16="http://schemas.microsoft.com/office/drawing/2014/main" id="{3E7E54A3-9727-882D-762A-40E1BDF71C6A}"/>
                  </a:ext>
                </a:extLst>
              </p:cNvPr>
              <p:cNvSpPr/>
              <p:nvPr/>
            </p:nvSpPr>
            <p:spPr>
              <a:xfrm>
                <a:off x="11241072" y="1109975"/>
                <a:ext cx="289082" cy="375969"/>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C208BA81-F37E-25A3-1881-3D1B3A3582B9}"/>
                </a:ext>
              </a:extLst>
            </p:cNvPr>
            <p:cNvSpPr txBox="1"/>
            <p:nvPr/>
          </p:nvSpPr>
          <p:spPr>
            <a:xfrm>
              <a:off x="10807209" y="988927"/>
              <a:ext cx="429848" cy="338554"/>
            </a:xfrm>
            <a:prstGeom prst="rect">
              <a:avLst/>
            </a:prstGeom>
            <a:noFill/>
          </p:spPr>
          <p:txBody>
            <a:bodyPr wrap="square" rtlCol="0">
              <a:spAutoFit/>
            </a:bodyPr>
            <a:lstStyle/>
            <a:p>
              <a:r>
                <a:rPr lang="en-US" sz="1600"/>
                <a:t>F1</a:t>
              </a:r>
            </a:p>
          </p:txBody>
        </p:sp>
      </p:grpSp>
      <p:sp>
        <p:nvSpPr>
          <p:cNvPr id="17" name="Rectangle: Rounded Corners 16">
            <a:extLst>
              <a:ext uri="{FF2B5EF4-FFF2-40B4-BE49-F238E27FC236}">
                <a16:creationId xmlns:a16="http://schemas.microsoft.com/office/drawing/2014/main" id="{9A554058-B145-F35E-B364-7A61C11E792D}"/>
              </a:ext>
            </a:extLst>
          </p:cNvPr>
          <p:cNvSpPr/>
          <p:nvPr/>
        </p:nvSpPr>
        <p:spPr>
          <a:xfrm>
            <a:off x="8850125" y="3814799"/>
            <a:ext cx="942189" cy="444995"/>
          </a:xfrm>
          <a:prstGeom prst="roundRect">
            <a:avLst/>
          </a:prstGeom>
          <a:solidFill>
            <a:srgbClr val="FF0000">
              <a:alpha val="12000"/>
            </a:srgb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1835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4.44444E-6 L 0.19154 -0.00046 " pathEditMode="relative" rAng="0" ptsTypes="AA">
                                      <p:cBhvr>
                                        <p:cTn id="6" dur="2000" fill="hold"/>
                                        <p:tgtEl>
                                          <p:spTgt spid="18"/>
                                        </p:tgtEl>
                                        <p:attrNameLst>
                                          <p:attrName>ppt_x</p:attrName>
                                          <p:attrName>ppt_y</p:attrName>
                                        </p:attrNameLst>
                                      </p:cBhvr>
                                      <p:rCtr x="9570" y="-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66667E-6 2.77556E-17 L -0.74075 -0.0081 " pathEditMode="relative" rAng="0" ptsTypes="AA">
                                      <p:cBhvr>
                                        <p:cTn id="14" dur="2000" fill="hold"/>
                                        <p:tgtEl>
                                          <p:spTgt spid="20"/>
                                        </p:tgtEl>
                                        <p:attrNameLst>
                                          <p:attrName>ppt_x</p:attrName>
                                          <p:attrName>ppt_y</p:attrName>
                                        </p:attrNameLst>
                                      </p:cBhvr>
                                      <p:rCtr x="-37044" y="-417"/>
                                    </p:animMotion>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686E7-4A0E-EFE3-1933-FE0866BBEFA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L</a:t>
            </a:r>
            <a:r>
              <a:rPr lang="en-US" b="1"/>
              <a:t>-SDd : Oblivious-merge</a:t>
            </a:r>
          </a:p>
        </p:txBody>
      </p:sp>
      <p:grpSp>
        <p:nvGrpSpPr>
          <p:cNvPr id="2" name="Group 1">
            <a:extLst>
              <a:ext uri="{FF2B5EF4-FFF2-40B4-BE49-F238E27FC236}">
                <a16:creationId xmlns:a16="http://schemas.microsoft.com/office/drawing/2014/main" id="{603C080E-3B37-1F19-74B9-DF035E58D705}"/>
              </a:ext>
            </a:extLst>
          </p:cNvPr>
          <p:cNvGrpSpPr/>
          <p:nvPr/>
        </p:nvGrpSpPr>
        <p:grpSpPr>
          <a:xfrm>
            <a:off x="-43058" y="1292902"/>
            <a:ext cx="1442038" cy="1562477"/>
            <a:chOff x="546368" y="2429639"/>
            <a:chExt cx="1442038" cy="1562477"/>
          </a:xfrm>
        </p:grpSpPr>
        <p:pic>
          <p:nvPicPr>
            <p:cNvPr id="3" name="Graphic 2" descr="User with solid fill">
              <a:extLst>
                <a:ext uri="{FF2B5EF4-FFF2-40B4-BE49-F238E27FC236}">
                  <a16:creationId xmlns:a16="http://schemas.microsoft.com/office/drawing/2014/main" id="{6BB1E72C-604D-0BEC-1589-F3B75632C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68" y="2429639"/>
              <a:ext cx="1442038" cy="1442038"/>
            </a:xfrm>
            <a:prstGeom prst="rect">
              <a:avLst/>
            </a:prstGeom>
          </p:spPr>
        </p:pic>
        <p:pic>
          <p:nvPicPr>
            <p:cNvPr id="4" name="Graphic 3" descr="Key with solid fill">
              <a:extLst>
                <a:ext uri="{FF2B5EF4-FFF2-40B4-BE49-F238E27FC236}">
                  <a16:creationId xmlns:a16="http://schemas.microsoft.com/office/drawing/2014/main" id="{CDEBA8FE-4FE0-E152-D41E-DAAF83E6BD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611133">
              <a:off x="909770" y="3387242"/>
              <a:ext cx="715234" cy="604874"/>
            </a:xfrm>
            <a:prstGeom prst="rect">
              <a:avLst/>
            </a:prstGeom>
          </p:spPr>
        </p:pic>
      </p:grpSp>
      <p:grpSp>
        <p:nvGrpSpPr>
          <p:cNvPr id="6" name="Group 5">
            <a:extLst>
              <a:ext uri="{FF2B5EF4-FFF2-40B4-BE49-F238E27FC236}">
                <a16:creationId xmlns:a16="http://schemas.microsoft.com/office/drawing/2014/main" id="{E9D67ADC-5CD5-658D-45A7-76EE1E252874}"/>
              </a:ext>
            </a:extLst>
          </p:cNvPr>
          <p:cNvGrpSpPr/>
          <p:nvPr/>
        </p:nvGrpSpPr>
        <p:grpSpPr>
          <a:xfrm>
            <a:off x="9495490" y="-25830"/>
            <a:ext cx="2363905" cy="2227576"/>
            <a:chOff x="9260381" y="1006305"/>
            <a:chExt cx="2363905" cy="2227576"/>
          </a:xfrm>
        </p:grpSpPr>
        <p:grpSp>
          <p:nvGrpSpPr>
            <p:cNvPr id="7" name="Group 6">
              <a:extLst>
                <a:ext uri="{FF2B5EF4-FFF2-40B4-BE49-F238E27FC236}">
                  <a16:creationId xmlns:a16="http://schemas.microsoft.com/office/drawing/2014/main" id="{2E138FD5-C6D1-3A77-95D6-A6103F4FC5B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E221C2EB-05A7-9143-3103-3FD6F103B7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02C61302-ACCC-371A-9DBC-3EBF552C94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502502" y="2437575"/>
                <a:ext cx="836708" cy="806059"/>
              </a:xfrm>
              <a:prstGeom prst="rect">
                <a:avLst/>
              </a:prstGeom>
            </p:spPr>
          </p:pic>
        </p:grpSp>
        <p:pic>
          <p:nvPicPr>
            <p:cNvPr id="8" name="Graphic 7" descr="Devil face with solid fill with solid fill">
              <a:extLst>
                <a:ext uri="{FF2B5EF4-FFF2-40B4-BE49-F238E27FC236}">
                  <a16:creationId xmlns:a16="http://schemas.microsoft.com/office/drawing/2014/main" id="{11391AE4-8173-8A42-C61F-BA4D23BC5F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99368" y="1129361"/>
              <a:ext cx="554483" cy="554483"/>
            </a:xfrm>
            <a:prstGeom prst="rect">
              <a:avLst/>
            </a:prstGeom>
          </p:spPr>
        </p:pic>
        <p:pic>
          <p:nvPicPr>
            <p:cNvPr id="9" name="Graphic 8" descr="Lock with solid fill">
              <a:extLst>
                <a:ext uri="{FF2B5EF4-FFF2-40B4-BE49-F238E27FC236}">
                  <a16:creationId xmlns:a16="http://schemas.microsoft.com/office/drawing/2014/main" id="{ED303540-5E6C-41FA-5137-C1E517FC2E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3882" y="1006305"/>
              <a:ext cx="715543" cy="715543"/>
            </a:xfrm>
            <a:prstGeom prst="rect">
              <a:avLst/>
            </a:prstGeom>
          </p:spPr>
        </p:pic>
      </p:grpSp>
      <p:grpSp>
        <p:nvGrpSpPr>
          <p:cNvPr id="29" name="Group 28">
            <a:extLst>
              <a:ext uri="{FF2B5EF4-FFF2-40B4-BE49-F238E27FC236}">
                <a16:creationId xmlns:a16="http://schemas.microsoft.com/office/drawing/2014/main" id="{50587D6E-EAFF-218C-F647-1F27848995E9}"/>
              </a:ext>
            </a:extLst>
          </p:cNvPr>
          <p:cNvGrpSpPr/>
          <p:nvPr/>
        </p:nvGrpSpPr>
        <p:grpSpPr>
          <a:xfrm>
            <a:off x="1378417" y="1407566"/>
            <a:ext cx="2661238" cy="3928394"/>
            <a:chOff x="6520870" y="950366"/>
            <a:chExt cx="2893101" cy="3928394"/>
          </a:xfrm>
        </p:grpSpPr>
        <p:sp>
          <p:nvSpPr>
            <p:cNvPr id="24" name="Rectangle 23">
              <a:extLst>
                <a:ext uri="{FF2B5EF4-FFF2-40B4-BE49-F238E27FC236}">
                  <a16:creationId xmlns:a16="http://schemas.microsoft.com/office/drawing/2014/main" id="{E12A2B03-0D61-FEC2-B4D7-64A84BFEE63E}"/>
                </a:ext>
              </a:extLst>
            </p:cNvPr>
            <p:cNvSpPr/>
            <p:nvPr/>
          </p:nvSpPr>
          <p:spPr>
            <a:xfrm>
              <a:off x="6536844" y="3209637"/>
              <a:ext cx="2877127" cy="16691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B3DA6E-79B4-75C3-D484-72A613979406}"/>
                </a:ext>
              </a:extLst>
            </p:cNvPr>
            <p:cNvSpPr/>
            <p:nvPr/>
          </p:nvSpPr>
          <p:spPr>
            <a:xfrm>
              <a:off x="6520870" y="950366"/>
              <a:ext cx="2877127" cy="178457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1C7B29DC-21E8-C5B7-0CE0-5E3C5454F8D6}"/>
              </a:ext>
            </a:extLst>
          </p:cNvPr>
          <p:cNvGrpSpPr/>
          <p:nvPr/>
        </p:nvGrpSpPr>
        <p:grpSpPr>
          <a:xfrm>
            <a:off x="1893275" y="3948290"/>
            <a:ext cx="692310" cy="1219716"/>
            <a:chOff x="8504226" y="5241828"/>
            <a:chExt cx="692310" cy="1219716"/>
          </a:xfrm>
        </p:grpSpPr>
        <p:sp>
          <p:nvSpPr>
            <p:cNvPr id="58" name="Cylinder 57">
              <a:extLst>
                <a:ext uri="{FF2B5EF4-FFF2-40B4-BE49-F238E27FC236}">
                  <a16:creationId xmlns:a16="http://schemas.microsoft.com/office/drawing/2014/main" id="{EDB3DCB4-07A6-C16B-442C-FC5211CA1C8B}"/>
                </a:ext>
              </a:extLst>
            </p:cNvPr>
            <p:cNvSpPr/>
            <p:nvPr/>
          </p:nvSpPr>
          <p:spPr>
            <a:xfrm>
              <a:off x="8504226" y="5241828"/>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Puppy with solid fill">
              <a:extLst>
                <a:ext uri="{FF2B5EF4-FFF2-40B4-BE49-F238E27FC236}">
                  <a16:creationId xmlns:a16="http://schemas.microsoft.com/office/drawing/2014/main" id="{694A5A7A-8BDC-6F8C-7A58-ABAC09A88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72808" y="5928404"/>
              <a:ext cx="340284" cy="345320"/>
            </a:xfrm>
            <a:prstGeom prst="rect">
              <a:avLst/>
            </a:prstGeom>
          </p:spPr>
        </p:pic>
      </p:grpSp>
      <p:sp>
        <p:nvSpPr>
          <p:cNvPr id="56" name="Graphic 1111" descr="Lock with solid fill">
            <a:extLst>
              <a:ext uri="{FF2B5EF4-FFF2-40B4-BE49-F238E27FC236}">
                <a16:creationId xmlns:a16="http://schemas.microsoft.com/office/drawing/2014/main" id="{8B1B3580-9746-EF8C-51B3-385345449B88}"/>
              </a:ext>
            </a:extLst>
          </p:cNvPr>
          <p:cNvSpPr/>
          <p:nvPr/>
        </p:nvSpPr>
        <p:spPr>
          <a:xfrm>
            <a:off x="3836515" y="1243281"/>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2406E04E-C2D2-A0E9-7CBD-CDFDC5D81217}"/>
              </a:ext>
            </a:extLst>
          </p:cNvPr>
          <p:cNvGrpSpPr/>
          <p:nvPr/>
        </p:nvGrpSpPr>
        <p:grpSpPr>
          <a:xfrm>
            <a:off x="1874486" y="1689994"/>
            <a:ext cx="692310" cy="1219716"/>
            <a:chOff x="7672759" y="5248880"/>
            <a:chExt cx="692310" cy="1219716"/>
          </a:xfrm>
        </p:grpSpPr>
        <p:grpSp>
          <p:nvGrpSpPr>
            <p:cNvPr id="57" name="Group 56">
              <a:extLst>
                <a:ext uri="{FF2B5EF4-FFF2-40B4-BE49-F238E27FC236}">
                  <a16:creationId xmlns:a16="http://schemas.microsoft.com/office/drawing/2014/main" id="{46CE0DBF-48A2-5E96-5127-26985093AE10}"/>
                </a:ext>
              </a:extLst>
            </p:cNvPr>
            <p:cNvGrpSpPr/>
            <p:nvPr/>
          </p:nvGrpSpPr>
          <p:grpSpPr>
            <a:xfrm>
              <a:off x="7672759" y="5248880"/>
              <a:ext cx="692310" cy="1219716"/>
              <a:chOff x="7245336" y="3371806"/>
              <a:chExt cx="702556" cy="1240314"/>
            </a:xfrm>
          </p:grpSpPr>
          <p:sp>
            <p:nvSpPr>
              <p:cNvPr id="60" name="Cylinder 59">
                <a:extLst>
                  <a:ext uri="{FF2B5EF4-FFF2-40B4-BE49-F238E27FC236}">
                    <a16:creationId xmlns:a16="http://schemas.microsoft.com/office/drawing/2014/main" id="{646305D9-8223-0B08-F7BC-DDF8A68B5FA0}"/>
                  </a:ext>
                </a:extLst>
              </p:cNvPr>
              <p:cNvSpPr/>
              <p:nvPr/>
            </p:nvSpPr>
            <p:spPr>
              <a:xfrm>
                <a:off x="7245336" y="3371806"/>
                <a:ext cx="702556" cy="1240314"/>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Cat with solid fill">
                <a:extLst>
                  <a:ext uri="{FF2B5EF4-FFF2-40B4-BE49-F238E27FC236}">
                    <a16:creationId xmlns:a16="http://schemas.microsoft.com/office/drawing/2014/main" id="{6068AD89-2B66-3DC6-F11E-1C9C089196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02749" y="4115185"/>
                <a:ext cx="387730" cy="298773"/>
              </a:xfrm>
              <a:prstGeom prst="rect">
                <a:avLst/>
              </a:prstGeom>
            </p:spPr>
          </p:pic>
        </p:grpSp>
        <p:pic>
          <p:nvPicPr>
            <p:cNvPr id="50" name="Graphic 49" descr="Rabbit with solid fill">
              <a:extLst>
                <a:ext uri="{FF2B5EF4-FFF2-40B4-BE49-F238E27FC236}">
                  <a16:creationId xmlns:a16="http://schemas.microsoft.com/office/drawing/2014/main" id="{F796CC3C-728A-B598-DACE-810309F6E4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72842" y="5555384"/>
              <a:ext cx="329722" cy="383976"/>
            </a:xfrm>
            <a:prstGeom prst="rect">
              <a:avLst/>
            </a:prstGeom>
          </p:spPr>
        </p:pic>
      </p:grpSp>
      <p:grpSp>
        <p:nvGrpSpPr>
          <p:cNvPr id="62" name="Group 61">
            <a:extLst>
              <a:ext uri="{FF2B5EF4-FFF2-40B4-BE49-F238E27FC236}">
                <a16:creationId xmlns:a16="http://schemas.microsoft.com/office/drawing/2014/main" id="{C79AC085-105C-4C58-C3AA-E59A54FD047D}"/>
              </a:ext>
            </a:extLst>
          </p:cNvPr>
          <p:cNvGrpSpPr/>
          <p:nvPr/>
        </p:nvGrpSpPr>
        <p:grpSpPr>
          <a:xfrm>
            <a:off x="2905461" y="1689994"/>
            <a:ext cx="702556" cy="1219716"/>
            <a:chOff x="6769357" y="5248880"/>
            <a:chExt cx="702556" cy="1219716"/>
          </a:xfrm>
        </p:grpSpPr>
        <p:sp>
          <p:nvSpPr>
            <p:cNvPr id="53" name="Cylinder 52">
              <a:extLst>
                <a:ext uri="{FF2B5EF4-FFF2-40B4-BE49-F238E27FC236}">
                  <a16:creationId xmlns:a16="http://schemas.microsoft.com/office/drawing/2014/main" id="{99187BDA-DCC5-4A3C-6AA6-94A83B5C575C}"/>
                </a:ext>
              </a:extLst>
            </p:cNvPr>
            <p:cNvSpPr/>
            <p:nvPr/>
          </p:nvSpPr>
          <p:spPr>
            <a:xfrm>
              <a:off x="6769357" y="5248880"/>
              <a:ext cx="702556"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Turtle with solid fill">
              <a:extLst>
                <a:ext uri="{FF2B5EF4-FFF2-40B4-BE49-F238E27FC236}">
                  <a16:creationId xmlns:a16="http://schemas.microsoft.com/office/drawing/2014/main" id="{D774BA5E-9DB9-0B9B-3A24-509F1271D4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50444" y="6028972"/>
              <a:ext cx="320040" cy="320040"/>
            </a:xfrm>
            <a:prstGeom prst="rect">
              <a:avLst/>
            </a:prstGeom>
          </p:spPr>
        </p:pic>
        <p:pic>
          <p:nvPicPr>
            <p:cNvPr id="51" name="Graphic 50" descr="Puppy with solid fill">
              <a:extLst>
                <a:ext uri="{FF2B5EF4-FFF2-40B4-BE49-F238E27FC236}">
                  <a16:creationId xmlns:a16="http://schemas.microsoft.com/office/drawing/2014/main" id="{6D9156B4-9CCB-9BA5-2FDD-BBBF25EA45B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25164" y="5627387"/>
              <a:ext cx="345320" cy="345320"/>
            </a:xfrm>
            <a:prstGeom prst="rect">
              <a:avLst/>
            </a:prstGeom>
          </p:spPr>
        </p:pic>
      </p:grpSp>
      <p:sp>
        <p:nvSpPr>
          <p:cNvPr id="65" name="Graphic 1111" descr="Lock with solid fill">
            <a:extLst>
              <a:ext uri="{FF2B5EF4-FFF2-40B4-BE49-F238E27FC236}">
                <a16:creationId xmlns:a16="http://schemas.microsoft.com/office/drawing/2014/main" id="{60BE873F-5492-AC39-DC12-817D7FB545E8}"/>
              </a:ext>
            </a:extLst>
          </p:cNvPr>
          <p:cNvSpPr/>
          <p:nvPr/>
        </p:nvSpPr>
        <p:spPr>
          <a:xfrm>
            <a:off x="3882610" y="3483268"/>
            <a:ext cx="271472"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sp>
        <p:nvSpPr>
          <p:cNvPr id="67" name="Cylinder 66">
            <a:extLst>
              <a:ext uri="{FF2B5EF4-FFF2-40B4-BE49-F238E27FC236}">
                <a16:creationId xmlns:a16="http://schemas.microsoft.com/office/drawing/2014/main" id="{22E95231-C890-41B3-D93C-4D84B21DEFAC}"/>
              </a:ext>
            </a:extLst>
          </p:cNvPr>
          <p:cNvSpPr/>
          <p:nvPr/>
        </p:nvSpPr>
        <p:spPr>
          <a:xfrm>
            <a:off x="2887773" y="3973167"/>
            <a:ext cx="692310" cy="1219716"/>
          </a:xfrm>
          <a:prstGeom prst="can">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Cat with solid fill">
            <a:extLst>
              <a:ext uri="{FF2B5EF4-FFF2-40B4-BE49-F238E27FC236}">
                <a16:creationId xmlns:a16="http://schemas.microsoft.com/office/drawing/2014/main" id="{1524D966-963C-5B44-8D4D-2839165960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9603" y="4264337"/>
            <a:ext cx="382075" cy="293811"/>
          </a:xfrm>
          <a:prstGeom prst="rect">
            <a:avLst/>
          </a:prstGeom>
        </p:spPr>
      </p:pic>
      <p:pic>
        <p:nvPicPr>
          <p:cNvPr id="70" name="Graphic 69" descr="Turtle with solid fill">
            <a:extLst>
              <a:ext uri="{FF2B5EF4-FFF2-40B4-BE49-F238E27FC236}">
                <a16:creationId xmlns:a16="http://schemas.microsoft.com/office/drawing/2014/main" id="{A67D8D43-AD3D-872E-D391-D87D79DBDAF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88907" y="4262985"/>
            <a:ext cx="320040" cy="320040"/>
          </a:xfrm>
          <a:prstGeom prst="rect">
            <a:avLst/>
          </a:prstGeom>
        </p:spPr>
      </p:pic>
      <p:grpSp>
        <p:nvGrpSpPr>
          <p:cNvPr id="32" name="Group 31">
            <a:extLst>
              <a:ext uri="{FF2B5EF4-FFF2-40B4-BE49-F238E27FC236}">
                <a16:creationId xmlns:a16="http://schemas.microsoft.com/office/drawing/2014/main" id="{A4F3F058-82AA-1256-03E7-C3E29B9302EB}"/>
              </a:ext>
            </a:extLst>
          </p:cNvPr>
          <p:cNvGrpSpPr/>
          <p:nvPr/>
        </p:nvGrpSpPr>
        <p:grpSpPr>
          <a:xfrm>
            <a:off x="4137952" y="1901882"/>
            <a:ext cx="7425350" cy="675736"/>
            <a:chOff x="454134" y="5638800"/>
            <a:chExt cx="7344681" cy="675736"/>
          </a:xfrm>
        </p:grpSpPr>
        <p:sp>
          <p:nvSpPr>
            <p:cNvPr id="18" name="Rectangle: Rounded Corners 17">
              <a:extLst>
                <a:ext uri="{FF2B5EF4-FFF2-40B4-BE49-F238E27FC236}">
                  <a16:creationId xmlns:a16="http://schemas.microsoft.com/office/drawing/2014/main" id="{09EC5923-84D3-08C4-CBAE-36E2E0E0645A}"/>
                </a:ext>
              </a:extLst>
            </p:cNvPr>
            <p:cNvSpPr/>
            <p:nvPr/>
          </p:nvSpPr>
          <p:spPr>
            <a:xfrm>
              <a:off x="454134" y="5638800"/>
              <a:ext cx="7344681"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Puppy with solid fill">
              <a:extLst>
                <a:ext uri="{FF2B5EF4-FFF2-40B4-BE49-F238E27FC236}">
                  <a16:creationId xmlns:a16="http://schemas.microsoft.com/office/drawing/2014/main" id="{9D93154D-5D49-45EE-2E87-633FEA4E4FA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496125" y="5907052"/>
              <a:ext cx="340284" cy="345320"/>
            </a:xfrm>
            <a:prstGeom prst="rect">
              <a:avLst/>
            </a:prstGeom>
          </p:spPr>
        </p:pic>
        <p:pic>
          <p:nvPicPr>
            <p:cNvPr id="21" name="Graphic 20" descr="Cat with solid fill">
              <a:extLst>
                <a:ext uri="{FF2B5EF4-FFF2-40B4-BE49-F238E27FC236}">
                  <a16:creationId xmlns:a16="http://schemas.microsoft.com/office/drawing/2014/main" id="{ED0F8E89-95C1-515C-FCD0-B8916A1AF51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62839" y="5927273"/>
              <a:ext cx="382075" cy="293811"/>
            </a:xfrm>
            <a:prstGeom prst="rect">
              <a:avLst/>
            </a:prstGeom>
          </p:spPr>
        </p:pic>
        <p:pic>
          <p:nvPicPr>
            <p:cNvPr id="22" name="Graphic 21" descr="Rabbit with solid fill">
              <a:extLst>
                <a:ext uri="{FF2B5EF4-FFF2-40B4-BE49-F238E27FC236}">
                  <a16:creationId xmlns:a16="http://schemas.microsoft.com/office/drawing/2014/main" id="{20CB9818-95FB-5A41-6018-1528684931C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11740" y="5865142"/>
              <a:ext cx="329722" cy="383976"/>
            </a:xfrm>
            <a:prstGeom prst="rect">
              <a:avLst/>
            </a:prstGeom>
          </p:spPr>
        </p:pic>
        <p:pic>
          <p:nvPicPr>
            <p:cNvPr id="25" name="Graphic 24" descr="Turtle with solid fill">
              <a:extLst>
                <a:ext uri="{FF2B5EF4-FFF2-40B4-BE49-F238E27FC236}">
                  <a16:creationId xmlns:a16="http://schemas.microsoft.com/office/drawing/2014/main" id="{50BD0DB2-F236-628C-F9D2-0451BE76CCD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019653" y="5929078"/>
              <a:ext cx="320040" cy="320040"/>
            </a:xfrm>
            <a:prstGeom prst="rect">
              <a:avLst/>
            </a:prstGeom>
          </p:spPr>
        </p:pic>
        <p:pic>
          <p:nvPicPr>
            <p:cNvPr id="26" name="Graphic 25" descr="Turtle with solid fill">
              <a:extLst>
                <a:ext uri="{FF2B5EF4-FFF2-40B4-BE49-F238E27FC236}">
                  <a16:creationId xmlns:a16="http://schemas.microsoft.com/office/drawing/2014/main" id="{6F08F35B-0E04-CD91-7E57-1CFA4A0C87C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984138" y="5950661"/>
              <a:ext cx="320040" cy="320040"/>
            </a:xfrm>
            <a:prstGeom prst="rect">
              <a:avLst/>
            </a:prstGeom>
          </p:spPr>
        </p:pic>
        <p:pic>
          <p:nvPicPr>
            <p:cNvPr id="28" name="Graphic 27" descr="Cat with solid fill">
              <a:extLst>
                <a:ext uri="{FF2B5EF4-FFF2-40B4-BE49-F238E27FC236}">
                  <a16:creationId xmlns:a16="http://schemas.microsoft.com/office/drawing/2014/main" id="{15928503-C7D7-0E29-3758-14563B4D225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923810" y="5925524"/>
              <a:ext cx="382075" cy="293811"/>
            </a:xfrm>
            <a:prstGeom prst="rect">
              <a:avLst/>
            </a:prstGeom>
          </p:spPr>
        </p:pic>
        <p:pic>
          <p:nvPicPr>
            <p:cNvPr id="30" name="Graphic 29" descr="Puppy with solid fill">
              <a:extLst>
                <a:ext uri="{FF2B5EF4-FFF2-40B4-BE49-F238E27FC236}">
                  <a16:creationId xmlns:a16="http://schemas.microsoft.com/office/drawing/2014/main" id="{7995A500-DFAC-035D-30AF-937BAF6B791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492658" y="5905695"/>
              <a:ext cx="340284" cy="345320"/>
            </a:xfrm>
            <a:prstGeom prst="rect">
              <a:avLst/>
            </a:prstGeom>
          </p:spPr>
        </p:pic>
      </p:grpSp>
      <p:sp>
        <p:nvSpPr>
          <p:cNvPr id="17" name="Rectangle: Rounded Corners 16">
            <a:extLst>
              <a:ext uri="{FF2B5EF4-FFF2-40B4-BE49-F238E27FC236}">
                <a16:creationId xmlns:a16="http://schemas.microsoft.com/office/drawing/2014/main" id="{FAE754EB-302B-D055-BA02-7EB37A93114E}"/>
              </a:ext>
            </a:extLst>
          </p:cNvPr>
          <p:cNvSpPr/>
          <p:nvPr/>
        </p:nvSpPr>
        <p:spPr>
          <a:xfrm>
            <a:off x="4173600" y="2969627"/>
            <a:ext cx="7517714" cy="675736"/>
          </a:xfrm>
          <a:prstGeom prst="roundRect">
            <a:avLst/>
          </a:prstGeom>
          <a:solidFill>
            <a:srgbClr val="FFFF99">
              <a:alpha val="48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B4E12D5-D579-8017-A3ED-C388ED3A7B9E}"/>
              </a:ext>
            </a:extLst>
          </p:cNvPr>
          <p:cNvGrpSpPr/>
          <p:nvPr/>
        </p:nvGrpSpPr>
        <p:grpSpPr>
          <a:xfrm>
            <a:off x="4251620" y="3180658"/>
            <a:ext cx="3311092" cy="402657"/>
            <a:chOff x="562839" y="5869433"/>
            <a:chExt cx="3311092" cy="402657"/>
          </a:xfrm>
        </p:grpSpPr>
        <p:pic>
          <p:nvPicPr>
            <p:cNvPr id="23" name="Graphic 22" descr="Puppy with solid fill">
              <a:extLst>
                <a:ext uri="{FF2B5EF4-FFF2-40B4-BE49-F238E27FC236}">
                  <a16:creationId xmlns:a16="http://schemas.microsoft.com/office/drawing/2014/main" id="{6C31C60F-3C82-89C2-1AF7-660849E405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81480" y="5926770"/>
              <a:ext cx="340284" cy="345320"/>
            </a:xfrm>
            <a:prstGeom prst="rect">
              <a:avLst/>
            </a:prstGeom>
          </p:spPr>
        </p:pic>
        <p:pic>
          <p:nvPicPr>
            <p:cNvPr id="33" name="Graphic 32" descr="Cat with solid fill">
              <a:extLst>
                <a:ext uri="{FF2B5EF4-FFF2-40B4-BE49-F238E27FC236}">
                  <a16:creationId xmlns:a16="http://schemas.microsoft.com/office/drawing/2014/main" id="{30BD5238-73EA-D337-7507-FAF16E1077D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62839" y="5945744"/>
              <a:ext cx="382075" cy="293811"/>
            </a:xfrm>
            <a:prstGeom prst="rect">
              <a:avLst/>
            </a:prstGeom>
          </p:spPr>
        </p:pic>
        <p:pic>
          <p:nvPicPr>
            <p:cNvPr id="34" name="Graphic 33" descr="Rabbit with solid fill">
              <a:extLst>
                <a:ext uri="{FF2B5EF4-FFF2-40B4-BE49-F238E27FC236}">
                  <a16:creationId xmlns:a16="http://schemas.microsoft.com/office/drawing/2014/main" id="{02E6106C-1357-5A4B-B221-50C62207BF7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594411" y="5869433"/>
              <a:ext cx="329722" cy="383976"/>
            </a:xfrm>
            <a:prstGeom prst="rect">
              <a:avLst/>
            </a:prstGeom>
          </p:spPr>
        </p:pic>
        <p:pic>
          <p:nvPicPr>
            <p:cNvPr id="35" name="Graphic 34" descr="Turtle with solid fill">
              <a:extLst>
                <a:ext uri="{FF2B5EF4-FFF2-40B4-BE49-F238E27FC236}">
                  <a16:creationId xmlns:a16="http://schemas.microsoft.com/office/drawing/2014/main" id="{F65D2FC1-1BC5-76AB-AA15-7A083BD0EF4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40433" y="5951841"/>
              <a:ext cx="320040" cy="320040"/>
            </a:xfrm>
            <a:prstGeom prst="rect">
              <a:avLst/>
            </a:prstGeom>
          </p:spPr>
        </p:pic>
        <p:pic>
          <p:nvPicPr>
            <p:cNvPr id="36" name="Graphic 35" descr="Turtle with solid fill">
              <a:extLst>
                <a:ext uri="{FF2B5EF4-FFF2-40B4-BE49-F238E27FC236}">
                  <a16:creationId xmlns:a16="http://schemas.microsoft.com/office/drawing/2014/main" id="{40BD040E-7864-6A16-FEF8-42DC4A96080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53891" y="5936006"/>
              <a:ext cx="320040" cy="320040"/>
            </a:xfrm>
            <a:prstGeom prst="rect">
              <a:avLst/>
            </a:prstGeom>
          </p:spPr>
        </p:pic>
        <p:pic>
          <p:nvPicPr>
            <p:cNvPr id="37" name="Graphic 36" descr="Cat with solid fill">
              <a:extLst>
                <a:ext uri="{FF2B5EF4-FFF2-40B4-BE49-F238E27FC236}">
                  <a16:creationId xmlns:a16="http://schemas.microsoft.com/office/drawing/2014/main" id="{E1C6B914-8468-7639-840A-D0667F658B7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7608" y="5947549"/>
              <a:ext cx="382075" cy="293811"/>
            </a:xfrm>
            <a:prstGeom prst="rect">
              <a:avLst/>
            </a:prstGeom>
          </p:spPr>
        </p:pic>
        <p:pic>
          <p:nvPicPr>
            <p:cNvPr id="38" name="Graphic 37" descr="Puppy with solid fill">
              <a:extLst>
                <a:ext uri="{FF2B5EF4-FFF2-40B4-BE49-F238E27FC236}">
                  <a16:creationId xmlns:a16="http://schemas.microsoft.com/office/drawing/2014/main" id="{37572D49-2FA7-F445-D6A3-9DD9F493723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82754" y="5922207"/>
              <a:ext cx="340284" cy="345320"/>
            </a:xfrm>
            <a:prstGeom prst="rect">
              <a:avLst/>
            </a:prstGeom>
          </p:spPr>
        </p:pic>
      </p:grpSp>
      <p:sp>
        <p:nvSpPr>
          <p:cNvPr id="40" name="TextBox 39">
            <a:extLst>
              <a:ext uri="{FF2B5EF4-FFF2-40B4-BE49-F238E27FC236}">
                <a16:creationId xmlns:a16="http://schemas.microsoft.com/office/drawing/2014/main" id="{52F28760-F332-C937-E9FB-F7EBC328D7D9}"/>
              </a:ext>
            </a:extLst>
          </p:cNvPr>
          <p:cNvSpPr txBox="1"/>
          <p:nvPr/>
        </p:nvSpPr>
        <p:spPr>
          <a:xfrm>
            <a:off x="4338255" y="2950640"/>
            <a:ext cx="3980545" cy="369332"/>
          </a:xfrm>
          <a:prstGeom prst="rect">
            <a:avLst/>
          </a:prstGeom>
          <a:noFill/>
        </p:spPr>
        <p:txBody>
          <a:bodyPr wrap="square" rtlCol="0">
            <a:spAutoFit/>
          </a:bodyPr>
          <a:lstStyle/>
          <a:p>
            <a:r>
              <a:rPr lang="en-US"/>
              <a:t>2          3       1        2        3        1         2    </a:t>
            </a:r>
            <a:r>
              <a:rPr lang="en-US">
                <a:latin typeface="Cambria Math" panose="02040503050406030204" pitchFamily="18" charset="0"/>
                <a:ea typeface="Cambria Math" panose="02040503050406030204" pitchFamily="18" charset="0"/>
              </a:rPr>
              <a:t>∞</a:t>
            </a:r>
            <a:endParaRPr lang="en-US"/>
          </a:p>
        </p:txBody>
      </p:sp>
      <p:sp>
        <p:nvSpPr>
          <p:cNvPr id="13" name="TextBox 12">
            <a:extLst>
              <a:ext uri="{FF2B5EF4-FFF2-40B4-BE49-F238E27FC236}">
                <a16:creationId xmlns:a16="http://schemas.microsoft.com/office/drawing/2014/main" id="{CC1C201C-DCE1-D87D-3F31-8C5801131EAD}"/>
              </a:ext>
            </a:extLst>
          </p:cNvPr>
          <p:cNvSpPr txBox="1"/>
          <p:nvPr/>
        </p:nvSpPr>
        <p:spPr>
          <a:xfrm>
            <a:off x="8128062" y="2928618"/>
            <a:ext cx="3756670" cy="369332"/>
          </a:xfrm>
          <a:prstGeom prst="rect">
            <a:avLst/>
          </a:prstGeom>
          <a:noFill/>
        </p:spPr>
        <p:txBody>
          <a:bodyPr wrap="square" rtlCol="0">
            <a:spAutoFit/>
          </a:bodyPr>
          <a:lstStyle/>
          <a:p>
            <a:r>
              <a:rPr lang="en-US"/>
              <a:t>1       1      1      2      2     2      3     3       3</a:t>
            </a:r>
          </a:p>
        </p:txBody>
      </p:sp>
      <p:sp>
        <p:nvSpPr>
          <p:cNvPr id="16" name="TextBox 15">
            <a:extLst>
              <a:ext uri="{FF2B5EF4-FFF2-40B4-BE49-F238E27FC236}">
                <a16:creationId xmlns:a16="http://schemas.microsoft.com/office/drawing/2014/main" id="{BA71C58D-B68C-4E77-EB05-57E0986272DD}"/>
              </a:ext>
            </a:extLst>
          </p:cNvPr>
          <p:cNvSpPr txBox="1"/>
          <p:nvPr/>
        </p:nvSpPr>
        <p:spPr>
          <a:xfrm>
            <a:off x="6842902" y="1583710"/>
            <a:ext cx="2771484" cy="369332"/>
          </a:xfrm>
          <a:prstGeom prst="rect">
            <a:avLst/>
          </a:prstGeom>
          <a:noFill/>
        </p:spPr>
        <p:txBody>
          <a:bodyPr wrap="square" rtlCol="0">
            <a:spAutoFit/>
          </a:bodyPr>
          <a:lstStyle/>
          <a:p>
            <a:r>
              <a:rPr lang="en-US">
                <a:solidFill>
                  <a:schemeClr val="tx2">
                    <a:lumMod val="75000"/>
                    <a:lumOff val="25000"/>
                  </a:schemeClr>
                </a:solidFill>
              </a:rPr>
              <a:t>Step 1 : Copy to buffer</a:t>
            </a:r>
          </a:p>
        </p:txBody>
      </p:sp>
      <p:sp>
        <p:nvSpPr>
          <p:cNvPr id="111" name="TextBox 110">
            <a:extLst>
              <a:ext uri="{FF2B5EF4-FFF2-40B4-BE49-F238E27FC236}">
                <a16:creationId xmlns:a16="http://schemas.microsoft.com/office/drawing/2014/main" id="{ED41A191-D884-6C92-99D7-31DD652A8021}"/>
              </a:ext>
            </a:extLst>
          </p:cNvPr>
          <p:cNvSpPr txBox="1"/>
          <p:nvPr/>
        </p:nvSpPr>
        <p:spPr>
          <a:xfrm>
            <a:off x="5772040" y="2669793"/>
            <a:ext cx="5364797" cy="369332"/>
          </a:xfrm>
          <a:prstGeom prst="rect">
            <a:avLst/>
          </a:prstGeom>
          <a:noFill/>
        </p:spPr>
        <p:txBody>
          <a:bodyPr wrap="square" rtlCol="0">
            <a:spAutoFit/>
          </a:bodyPr>
          <a:lstStyle/>
          <a:p>
            <a:r>
              <a:rPr lang="en-US">
                <a:solidFill>
                  <a:schemeClr val="tx2">
                    <a:lumMod val="75000"/>
                    <a:lumOff val="25000"/>
                  </a:schemeClr>
                </a:solidFill>
              </a:rPr>
              <a:t>Step 2 : Oblivious  sort, assign bin tag, add dummy</a:t>
            </a:r>
          </a:p>
        </p:txBody>
      </p:sp>
      <p:sp>
        <p:nvSpPr>
          <p:cNvPr id="133" name="TextBox 132">
            <a:extLst>
              <a:ext uri="{FF2B5EF4-FFF2-40B4-BE49-F238E27FC236}">
                <a16:creationId xmlns:a16="http://schemas.microsoft.com/office/drawing/2014/main" id="{6661941B-CBBF-C0D6-3669-4F1C9F67A1EA}"/>
              </a:ext>
            </a:extLst>
          </p:cNvPr>
          <p:cNvSpPr txBox="1"/>
          <p:nvPr/>
        </p:nvSpPr>
        <p:spPr>
          <a:xfrm>
            <a:off x="6887578" y="3671773"/>
            <a:ext cx="2784750" cy="369332"/>
          </a:xfrm>
          <a:prstGeom prst="rect">
            <a:avLst/>
          </a:prstGeom>
          <a:noFill/>
        </p:spPr>
        <p:txBody>
          <a:bodyPr wrap="square" rtlCol="0">
            <a:spAutoFit/>
          </a:bodyPr>
          <a:lstStyle/>
          <a:p>
            <a:r>
              <a:rPr lang="en-US">
                <a:solidFill>
                  <a:schemeClr val="tx2">
                    <a:lumMod val="75000"/>
                    <a:lumOff val="25000"/>
                  </a:schemeClr>
                </a:solidFill>
              </a:rPr>
              <a:t>Step 3 : Oblivious sort</a:t>
            </a:r>
          </a:p>
        </p:txBody>
      </p:sp>
      <p:grpSp>
        <p:nvGrpSpPr>
          <p:cNvPr id="12" name="Group 11">
            <a:extLst>
              <a:ext uri="{FF2B5EF4-FFF2-40B4-BE49-F238E27FC236}">
                <a16:creationId xmlns:a16="http://schemas.microsoft.com/office/drawing/2014/main" id="{793CC0ED-C85B-3FC3-8EA4-CCD9CFF57ADB}"/>
              </a:ext>
            </a:extLst>
          </p:cNvPr>
          <p:cNvGrpSpPr/>
          <p:nvPr/>
        </p:nvGrpSpPr>
        <p:grpSpPr>
          <a:xfrm>
            <a:off x="4197498" y="6032085"/>
            <a:ext cx="7504923" cy="675736"/>
            <a:chOff x="407190" y="5638800"/>
            <a:chExt cx="7504923" cy="675736"/>
          </a:xfrm>
        </p:grpSpPr>
        <p:sp>
          <p:nvSpPr>
            <p:cNvPr id="54" name="Rectangle: Rounded Corners 53">
              <a:extLst>
                <a:ext uri="{FF2B5EF4-FFF2-40B4-BE49-F238E27FC236}">
                  <a16:creationId xmlns:a16="http://schemas.microsoft.com/office/drawing/2014/main" id="{9AEBEC3D-280B-BE78-DD22-754CE38C355D}"/>
                </a:ext>
              </a:extLst>
            </p:cNvPr>
            <p:cNvSpPr/>
            <p:nvPr/>
          </p:nvSpPr>
          <p:spPr>
            <a:xfrm>
              <a:off x="407190" y="5638800"/>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35" descr="Puppy with solid fill">
              <a:extLst>
                <a:ext uri="{FF2B5EF4-FFF2-40B4-BE49-F238E27FC236}">
                  <a16:creationId xmlns:a16="http://schemas.microsoft.com/office/drawing/2014/main" id="{C5903B0A-E8F1-4A67-917A-A195203F89B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2587" y="5908413"/>
              <a:ext cx="340284" cy="345320"/>
            </a:xfrm>
            <a:prstGeom prst="rect">
              <a:avLst/>
            </a:prstGeom>
          </p:spPr>
        </p:pic>
        <p:pic>
          <p:nvPicPr>
            <p:cNvPr id="137" name="Graphic 136" descr="Rabbit with solid fill">
              <a:extLst>
                <a:ext uri="{FF2B5EF4-FFF2-40B4-BE49-F238E27FC236}">
                  <a16:creationId xmlns:a16="http://schemas.microsoft.com/office/drawing/2014/main" id="{54809F9C-0345-0636-8D25-B8ED72713D2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778756" y="5864864"/>
              <a:ext cx="329722" cy="383976"/>
            </a:xfrm>
            <a:prstGeom prst="rect">
              <a:avLst/>
            </a:prstGeom>
          </p:spPr>
        </p:pic>
        <p:pic>
          <p:nvPicPr>
            <p:cNvPr id="138" name="Graphic 137" descr="Turtle with solid fill">
              <a:extLst>
                <a:ext uri="{FF2B5EF4-FFF2-40B4-BE49-F238E27FC236}">
                  <a16:creationId xmlns:a16="http://schemas.microsoft.com/office/drawing/2014/main" id="{5443593E-F555-8E16-4B1D-77426DB09CD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79885" y="5941290"/>
              <a:ext cx="320040" cy="320040"/>
            </a:xfrm>
            <a:prstGeom prst="rect">
              <a:avLst/>
            </a:prstGeom>
          </p:spPr>
        </p:pic>
        <p:pic>
          <p:nvPicPr>
            <p:cNvPr id="139" name="Graphic 138" descr="Turtle with solid fill">
              <a:extLst>
                <a:ext uri="{FF2B5EF4-FFF2-40B4-BE49-F238E27FC236}">
                  <a16:creationId xmlns:a16="http://schemas.microsoft.com/office/drawing/2014/main" id="{C19B2CF6-31FA-B6F7-EAEA-554723D2AA6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927673" y="5948029"/>
              <a:ext cx="320040" cy="320040"/>
            </a:xfrm>
            <a:prstGeom prst="rect">
              <a:avLst/>
            </a:prstGeom>
          </p:spPr>
        </p:pic>
        <p:pic>
          <p:nvPicPr>
            <p:cNvPr id="140" name="Graphic 139" descr="Cat with solid fill">
              <a:extLst>
                <a:ext uri="{FF2B5EF4-FFF2-40B4-BE49-F238E27FC236}">
                  <a16:creationId xmlns:a16="http://schemas.microsoft.com/office/drawing/2014/main" id="{28C2DE08-68B1-6222-D866-2017EF06D24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9214" y="5942041"/>
              <a:ext cx="382075" cy="293811"/>
            </a:xfrm>
            <a:prstGeom prst="rect">
              <a:avLst/>
            </a:prstGeom>
          </p:spPr>
        </p:pic>
        <p:pic>
          <p:nvPicPr>
            <p:cNvPr id="141" name="Graphic 140" descr="Puppy with solid fill">
              <a:extLst>
                <a:ext uri="{FF2B5EF4-FFF2-40B4-BE49-F238E27FC236}">
                  <a16:creationId xmlns:a16="http://schemas.microsoft.com/office/drawing/2014/main" id="{AFC69CEC-2AAC-49AF-CC62-62A9820482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50799" y="5901171"/>
              <a:ext cx="340284" cy="345320"/>
            </a:xfrm>
            <a:prstGeom prst="rect">
              <a:avLst/>
            </a:prstGeom>
          </p:spPr>
        </p:pic>
      </p:grpSp>
      <p:sp>
        <p:nvSpPr>
          <p:cNvPr id="143" name="TextBox 142">
            <a:extLst>
              <a:ext uri="{FF2B5EF4-FFF2-40B4-BE49-F238E27FC236}">
                <a16:creationId xmlns:a16="http://schemas.microsoft.com/office/drawing/2014/main" id="{B6B2D713-5CB8-3A82-6FA6-0EA9DC184A0F}"/>
              </a:ext>
            </a:extLst>
          </p:cNvPr>
          <p:cNvSpPr txBox="1"/>
          <p:nvPr/>
        </p:nvSpPr>
        <p:spPr>
          <a:xfrm>
            <a:off x="4247852" y="6032700"/>
            <a:ext cx="4574480" cy="369332"/>
          </a:xfrm>
          <a:prstGeom prst="rect">
            <a:avLst/>
          </a:prstGeom>
          <a:noFill/>
        </p:spPr>
        <p:txBody>
          <a:bodyPr wrap="square" rtlCol="0">
            <a:spAutoFit/>
          </a:bodyPr>
          <a:lstStyle/>
          <a:p>
            <a:r>
              <a:rPr lang="en-US"/>
              <a:t> 1         1       1        2       2       2        3      3      3        </a:t>
            </a:r>
          </a:p>
        </p:txBody>
      </p:sp>
      <p:sp>
        <p:nvSpPr>
          <p:cNvPr id="153" name="TextBox 152">
            <a:extLst>
              <a:ext uri="{FF2B5EF4-FFF2-40B4-BE49-F238E27FC236}">
                <a16:creationId xmlns:a16="http://schemas.microsoft.com/office/drawing/2014/main" id="{6989DB2C-1754-DDC1-41C0-6DC28D1D5BC2}"/>
              </a:ext>
            </a:extLst>
          </p:cNvPr>
          <p:cNvSpPr txBox="1"/>
          <p:nvPr/>
        </p:nvSpPr>
        <p:spPr>
          <a:xfrm>
            <a:off x="8355417" y="5999745"/>
            <a:ext cx="3461790" cy="369332"/>
          </a:xfrm>
          <a:prstGeom prst="rect">
            <a:avLst/>
          </a:prstGeom>
          <a:noFill/>
        </p:spPr>
        <p:txBody>
          <a:bodyPr wrap="square" rtlCol="0">
            <a:spAutoFit/>
          </a:bodyPr>
          <a:lstStyle/>
          <a:p>
            <a:r>
              <a:rPr lang="en-US" b="1">
                <a:solidFill>
                  <a:srgbClr val="FF0000"/>
                </a:solidFill>
                <a:latin typeface="Cambria Math" panose="02040503050406030204" pitchFamily="18" charset="0"/>
                <a:ea typeface="Cambria Math" panose="02040503050406030204" pitchFamily="18" charset="0"/>
              </a:rPr>
              <a:t> ∞</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 </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p>
        </p:txBody>
      </p:sp>
      <p:pic>
        <p:nvPicPr>
          <p:cNvPr id="154" name="Graphic 153" descr="Cat with solid fill">
            <a:extLst>
              <a:ext uri="{FF2B5EF4-FFF2-40B4-BE49-F238E27FC236}">
                <a16:creationId xmlns:a16="http://schemas.microsoft.com/office/drawing/2014/main" id="{62C90B00-25DB-4DDF-A514-BA373194701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118163" y="6301698"/>
            <a:ext cx="382075" cy="293811"/>
          </a:xfrm>
          <a:prstGeom prst="rect">
            <a:avLst/>
          </a:prstGeom>
        </p:spPr>
      </p:pic>
      <p:sp>
        <p:nvSpPr>
          <p:cNvPr id="155" name="TextBox 154">
            <a:extLst>
              <a:ext uri="{FF2B5EF4-FFF2-40B4-BE49-F238E27FC236}">
                <a16:creationId xmlns:a16="http://schemas.microsoft.com/office/drawing/2014/main" id="{DE0815B8-4F29-F3C9-2395-F1FB81F2F0B9}"/>
              </a:ext>
            </a:extLst>
          </p:cNvPr>
          <p:cNvSpPr txBox="1"/>
          <p:nvPr/>
        </p:nvSpPr>
        <p:spPr>
          <a:xfrm>
            <a:off x="6527388" y="5736430"/>
            <a:ext cx="3933183" cy="369332"/>
          </a:xfrm>
          <a:prstGeom prst="rect">
            <a:avLst/>
          </a:prstGeom>
          <a:noFill/>
        </p:spPr>
        <p:txBody>
          <a:bodyPr wrap="square" rtlCol="0">
            <a:spAutoFit/>
          </a:bodyPr>
          <a:lstStyle/>
          <a:p>
            <a:r>
              <a:rPr lang="en-US">
                <a:solidFill>
                  <a:schemeClr val="tx2">
                    <a:lumMod val="75000"/>
                    <a:lumOff val="25000"/>
                  </a:schemeClr>
                </a:solidFill>
              </a:rPr>
              <a:t>Step 5 : Oblivious sort, discard extra</a:t>
            </a:r>
          </a:p>
        </p:txBody>
      </p:sp>
      <p:grpSp>
        <p:nvGrpSpPr>
          <p:cNvPr id="156" name="Group 155">
            <a:extLst>
              <a:ext uri="{FF2B5EF4-FFF2-40B4-BE49-F238E27FC236}">
                <a16:creationId xmlns:a16="http://schemas.microsoft.com/office/drawing/2014/main" id="{06352E3F-01D0-E219-8FA5-B0ACC5D9CF38}"/>
              </a:ext>
            </a:extLst>
          </p:cNvPr>
          <p:cNvGrpSpPr/>
          <p:nvPr/>
        </p:nvGrpSpPr>
        <p:grpSpPr>
          <a:xfrm>
            <a:off x="4177647" y="5012864"/>
            <a:ext cx="7504923" cy="694413"/>
            <a:chOff x="4422833" y="4543957"/>
            <a:chExt cx="7504923" cy="694413"/>
          </a:xfrm>
        </p:grpSpPr>
        <p:grpSp>
          <p:nvGrpSpPr>
            <p:cNvPr id="157" name="Group 156">
              <a:extLst>
                <a:ext uri="{FF2B5EF4-FFF2-40B4-BE49-F238E27FC236}">
                  <a16:creationId xmlns:a16="http://schemas.microsoft.com/office/drawing/2014/main" id="{AA051A42-AC0E-8A11-E565-E3A4682EB7F2}"/>
                </a:ext>
              </a:extLst>
            </p:cNvPr>
            <p:cNvGrpSpPr/>
            <p:nvPr/>
          </p:nvGrpSpPr>
          <p:grpSpPr>
            <a:xfrm>
              <a:off x="4422833" y="4562634"/>
              <a:ext cx="7504923" cy="675736"/>
              <a:chOff x="416918" y="5638800"/>
              <a:chExt cx="7504923" cy="675736"/>
            </a:xfrm>
          </p:grpSpPr>
          <p:sp>
            <p:nvSpPr>
              <p:cNvPr id="170" name="Rectangle: Rounded Corners 169">
                <a:extLst>
                  <a:ext uri="{FF2B5EF4-FFF2-40B4-BE49-F238E27FC236}">
                    <a16:creationId xmlns:a16="http://schemas.microsoft.com/office/drawing/2014/main" id="{6847FFA0-CFD3-E6EC-960D-1DFC04E9398E}"/>
                  </a:ext>
                </a:extLst>
              </p:cNvPr>
              <p:cNvSpPr/>
              <p:nvPr/>
            </p:nvSpPr>
            <p:spPr>
              <a:xfrm>
                <a:off x="416918" y="5638800"/>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Graphic 170" descr="Puppy with solid fill">
                <a:extLst>
                  <a:ext uri="{FF2B5EF4-FFF2-40B4-BE49-F238E27FC236}">
                    <a16:creationId xmlns:a16="http://schemas.microsoft.com/office/drawing/2014/main" id="{089984FC-7D6A-76C3-29E8-B9160973D8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2587" y="5908413"/>
                <a:ext cx="340284" cy="345320"/>
              </a:xfrm>
              <a:prstGeom prst="rect">
                <a:avLst/>
              </a:prstGeom>
            </p:spPr>
          </p:pic>
          <p:pic>
            <p:nvPicPr>
              <p:cNvPr id="172" name="Graphic 171" descr="Rabbit with solid fill">
                <a:extLst>
                  <a:ext uri="{FF2B5EF4-FFF2-40B4-BE49-F238E27FC236}">
                    <a16:creationId xmlns:a16="http://schemas.microsoft.com/office/drawing/2014/main" id="{A523B330-F7D8-94D0-1D33-21DDF377A79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24608" y="5889084"/>
                <a:ext cx="329722" cy="383976"/>
              </a:xfrm>
              <a:prstGeom prst="rect">
                <a:avLst/>
              </a:prstGeom>
            </p:spPr>
          </p:pic>
          <p:pic>
            <p:nvPicPr>
              <p:cNvPr id="173" name="Graphic 172" descr="Turtle with solid fill">
                <a:extLst>
                  <a:ext uri="{FF2B5EF4-FFF2-40B4-BE49-F238E27FC236}">
                    <a16:creationId xmlns:a16="http://schemas.microsoft.com/office/drawing/2014/main" id="{7F0963BC-22AD-2D91-964B-F6A8189DF8F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49035" y="5941290"/>
                <a:ext cx="320040" cy="320040"/>
              </a:xfrm>
              <a:prstGeom prst="rect">
                <a:avLst/>
              </a:prstGeom>
            </p:spPr>
          </p:pic>
          <p:pic>
            <p:nvPicPr>
              <p:cNvPr id="174" name="Graphic 173" descr="Turtle with solid fill">
                <a:extLst>
                  <a:ext uri="{FF2B5EF4-FFF2-40B4-BE49-F238E27FC236}">
                    <a16:creationId xmlns:a16="http://schemas.microsoft.com/office/drawing/2014/main" id="{19ADF31D-4615-8293-DB17-A504AB47218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773022" y="5957615"/>
                <a:ext cx="320040" cy="320040"/>
              </a:xfrm>
              <a:prstGeom prst="rect">
                <a:avLst/>
              </a:prstGeom>
            </p:spPr>
          </p:pic>
          <p:pic>
            <p:nvPicPr>
              <p:cNvPr id="175" name="Graphic 174" descr="Cat with solid fill">
                <a:extLst>
                  <a:ext uri="{FF2B5EF4-FFF2-40B4-BE49-F238E27FC236}">
                    <a16:creationId xmlns:a16="http://schemas.microsoft.com/office/drawing/2014/main" id="{F8CF3F40-0AAC-D2C9-9798-30B3BB95689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83771" y="5934167"/>
                <a:ext cx="382075" cy="293811"/>
              </a:xfrm>
              <a:prstGeom prst="rect">
                <a:avLst/>
              </a:prstGeom>
            </p:spPr>
          </p:pic>
          <p:pic>
            <p:nvPicPr>
              <p:cNvPr id="176" name="Graphic 175" descr="Puppy with solid fill">
                <a:extLst>
                  <a:ext uri="{FF2B5EF4-FFF2-40B4-BE49-F238E27FC236}">
                    <a16:creationId xmlns:a16="http://schemas.microsoft.com/office/drawing/2014/main" id="{006BB67F-B8A3-367E-D39F-26A841F29BB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17282" y="5896162"/>
                <a:ext cx="340284" cy="345320"/>
              </a:xfrm>
              <a:prstGeom prst="rect">
                <a:avLst/>
              </a:prstGeom>
            </p:spPr>
          </p:pic>
        </p:grpSp>
        <p:sp>
          <p:nvSpPr>
            <p:cNvPr id="158" name="TextBox 157">
              <a:extLst>
                <a:ext uri="{FF2B5EF4-FFF2-40B4-BE49-F238E27FC236}">
                  <a16:creationId xmlns:a16="http://schemas.microsoft.com/office/drawing/2014/main" id="{9F3B0632-9BEC-704A-6EFE-128DEC3C8377}"/>
                </a:ext>
              </a:extLst>
            </p:cNvPr>
            <p:cNvSpPr txBox="1"/>
            <p:nvPr/>
          </p:nvSpPr>
          <p:spPr>
            <a:xfrm>
              <a:off x="4528925" y="4563249"/>
              <a:ext cx="3980545" cy="369332"/>
            </a:xfrm>
            <a:prstGeom prst="rect">
              <a:avLst/>
            </a:prstGeom>
            <a:noFill/>
          </p:spPr>
          <p:txBody>
            <a:bodyPr wrap="square" rtlCol="0">
              <a:spAutoFit/>
            </a:bodyPr>
            <a:lstStyle/>
            <a:p>
              <a:r>
                <a:rPr lang="en-US"/>
                <a:t>1        1       1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a:t>       2        2      2      </a:t>
              </a:r>
            </a:p>
          </p:txBody>
        </p:sp>
        <p:sp>
          <p:nvSpPr>
            <p:cNvPr id="168" name="TextBox 167">
              <a:extLst>
                <a:ext uri="{FF2B5EF4-FFF2-40B4-BE49-F238E27FC236}">
                  <a16:creationId xmlns:a16="http://schemas.microsoft.com/office/drawing/2014/main" id="{E85C9B98-FD37-60B3-0B15-FCE77CC0423B}"/>
                </a:ext>
              </a:extLst>
            </p:cNvPr>
            <p:cNvSpPr txBox="1"/>
            <p:nvPr/>
          </p:nvSpPr>
          <p:spPr>
            <a:xfrm>
              <a:off x="8139828" y="4543957"/>
              <a:ext cx="3772261" cy="369332"/>
            </a:xfrm>
            <a:prstGeom prst="rect">
              <a:avLst/>
            </a:prstGeom>
            <a:noFill/>
          </p:spPr>
          <p:txBody>
            <a:bodyPr wrap="square" rtlCol="0">
              <a:spAutoFit/>
            </a:bodyPr>
            <a:lstStyle/>
            <a:p>
              <a:r>
                <a:rPr lang="en-US" b="1">
                  <a:solidFill>
                    <a:srgbClr val="FF0000"/>
                  </a:solidFill>
                  <a:latin typeface="Cambria Math" panose="02040503050406030204" pitchFamily="18" charset="0"/>
                  <a:ea typeface="Cambria Math" panose="02040503050406030204" pitchFamily="18" charset="0"/>
                </a:rPr>
                <a:t> ∞</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a:t>     3      3     3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b="1">
                  <a:solidFill>
                    <a:srgbClr val="FF0000"/>
                  </a:solidFill>
                  <a:latin typeface="Cambria Math" panose="02040503050406030204" pitchFamily="18" charset="0"/>
                  <a:ea typeface="Cambria Math" panose="02040503050406030204" pitchFamily="18" charset="0"/>
                </a:rPr>
                <a:t>∞</a:t>
              </a:r>
              <a:r>
                <a:rPr lang="en-US" b="1">
                  <a:solidFill>
                    <a:srgbClr val="FF0000"/>
                  </a:solidFill>
                </a:rPr>
                <a:t> </a:t>
              </a:r>
              <a:r>
                <a:rPr lang="en-US"/>
                <a:t>   </a:t>
              </a:r>
              <a:r>
                <a:rPr lang="en-US">
                  <a:latin typeface="Cambria Math" panose="02040503050406030204" pitchFamily="18" charset="0"/>
                  <a:ea typeface="Cambria Math" panose="02040503050406030204" pitchFamily="18" charset="0"/>
                </a:rPr>
                <a:t>  </a:t>
              </a:r>
              <a:endParaRPr lang="en-US"/>
            </a:p>
          </p:txBody>
        </p:sp>
        <p:pic>
          <p:nvPicPr>
            <p:cNvPr id="169" name="Graphic 168" descr="Cat with solid fill">
              <a:extLst>
                <a:ext uri="{FF2B5EF4-FFF2-40B4-BE49-F238E27FC236}">
                  <a16:creationId xmlns:a16="http://schemas.microsoft.com/office/drawing/2014/main" id="{9C06B875-12FE-B871-45F2-AADCB25D663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99247" y="4872734"/>
              <a:ext cx="382075" cy="293811"/>
            </a:xfrm>
            <a:prstGeom prst="rect">
              <a:avLst/>
            </a:prstGeom>
          </p:spPr>
        </p:pic>
      </p:grpSp>
      <p:sp>
        <p:nvSpPr>
          <p:cNvPr id="178" name="TextBox 177">
            <a:extLst>
              <a:ext uri="{FF2B5EF4-FFF2-40B4-BE49-F238E27FC236}">
                <a16:creationId xmlns:a16="http://schemas.microsoft.com/office/drawing/2014/main" id="{D0CE8B7A-6EA1-14FE-990C-F78A549A29F8}"/>
              </a:ext>
            </a:extLst>
          </p:cNvPr>
          <p:cNvSpPr txBox="1"/>
          <p:nvPr/>
        </p:nvSpPr>
        <p:spPr>
          <a:xfrm>
            <a:off x="6487360" y="4723324"/>
            <a:ext cx="4034439" cy="369332"/>
          </a:xfrm>
          <a:prstGeom prst="rect">
            <a:avLst/>
          </a:prstGeom>
          <a:noFill/>
        </p:spPr>
        <p:txBody>
          <a:bodyPr wrap="square" rtlCol="0">
            <a:spAutoFit/>
          </a:bodyPr>
          <a:lstStyle/>
          <a:p>
            <a:r>
              <a:rPr lang="en-US">
                <a:solidFill>
                  <a:schemeClr val="tx2">
                    <a:lumMod val="75000"/>
                    <a:lumOff val="25000"/>
                  </a:schemeClr>
                </a:solidFill>
              </a:rPr>
              <a:t>Step 4 : Linear scan, add tag</a:t>
            </a:r>
          </a:p>
        </p:txBody>
      </p:sp>
      <p:sp>
        <p:nvSpPr>
          <p:cNvPr id="193" name="Arrow: Curved Left 192">
            <a:extLst>
              <a:ext uri="{FF2B5EF4-FFF2-40B4-BE49-F238E27FC236}">
                <a16:creationId xmlns:a16="http://schemas.microsoft.com/office/drawing/2014/main" id="{A1F77851-E983-ACA9-610B-B4905253108F}"/>
              </a:ext>
            </a:extLst>
          </p:cNvPr>
          <p:cNvSpPr/>
          <p:nvPr/>
        </p:nvSpPr>
        <p:spPr>
          <a:xfrm>
            <a:off x="11678523" y="2068501"/>
            <a:ext cx="326085" cy="940241"/>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Arrow: Curved Left 193">
            <a:extLst>
              <a:ext uri="{FF2B5EF4-FFF2-40B4-BE49-F238E27FC236}">
                <a16:creationId xmlns:a16="http://schemas.microsoft.com/office/drawing/2014/main" id="{E94CC285-37A2-1662-DC87-4DAC8AEEBA25}"/>
              </a:ext>
            </a:extLst>
          </p:cNvPr>
          <p:cNvSpPr/>
          <p:nvPr/>
        </p:nvSpPr>
        <p:spPr>
          <a:xfrm>
            <a:off x="11729713" y="3270520"/>
            <a:ext cx="326085" cy="940241"/>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Arrow: Curved Left 194">
            <a:extLst>
              <a:ext uri="{FF2B5EF4-FFF2-40B4-BE49-F238E27FC236}">
                <a16:creationId xmlns:a16="http://schemas.microsoft.com/office/drawing/2014/main" id="{4CFC51B8-31B2-6AB9-0C42-346122C59317}"/>
              </a:ext>
            </a:extLst>
          </p:cNvPr>
          <p:cNvSpPr/>
          <p:nvPr/>
        </p:nvSpPr>
        <p:spPr>
          <a:xfrm>
            <a:off x="11715903" y="4437869"/>
            <a:ext cx="326085" cy="940241"/>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Arrow: Curved Left 195">
            <a:extLst>
              <a:ext uri="{FF2B5EF4-FFF2-40B4-BE49-F238E27FC236}">
                <a16:creationId xmlns:a16="http://schemas.microsoft.com/office/drawing/2014/main" id="{AEEB9D36-11B2-36F2-CD9E-BC0E716299A4}"/>
              </a:ext>
            </a:extLst>
          </p:cNvPr>
          <p:cNvSpPr/>
          <p:nvPr/>
        </p:nvSpPr>
        <p:spPr>
          <a:xfrm>
            <a:off x="11777966" y="5531030"/>
            <a:ext cx="326085" cy="940241"/>
          </a:xfrm>
          <a:prstGeom prst="curvedLef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TextBox 196">
            <a:extLst>
              <a:ext uri="{FF2B5EF4-FFF2-40B4-BE49-F238E27FC236}">
                <a16:creationId xmlns:a16="http://schemas.microsoft.com/office/drawing/2014/main" id="{19B4593F-0028-E7C8-E664-BDA52502D93B}"/>
              </a:ext>
            </a:extLst>
          </p:cNvPr>
          <p:cNvSpPr txBox="1"/>
          <p:nvPr/>
        </p:nvSpPr>
        <p:spPr>
          <a:xfrm>
            <a:off x="6296958" y="765719"/>
            <a:ext cx="2690986" cy="830997"/>
          </a:xfrm>
          <a:prstGeom prst="rect">
            <a:avLst/>
          </a:prstGeom>
          <a:solidFill>
            <a:srgbClr val="FF9933"/>
          </a:solidFill>
          <a:ln w="12700">
            <a:noFill/>
          </a:ln>
        </p:spPr>
        <p:txBody>
          <a:bodyPr wrap="square" rtlCol="0">
            <a:spAutoFit/>
          </a:bodyPr>
          <a:lstStyle/>
          <a:p>
            <a:pPr algn="ctr"/>
            <a:r>
              <a:rPr lang="en-US" sz="2400" b="1"/>
              <a:t>Oblivious sort</a:t>
            </a:r>
          </a:p>
          <a:p>
            <a:pPr algn="ctr"/>
            <a:r>
              <a:rPr lang="en-US" sz="2400" b="1"/>
              <a:t>Linear scan</a:t>
            </a:r>
          </a:p>
        </p:txBody>
      </p:sp>
      <p:sp>
        <p:nvSpPr>
          <p:cNvPr id="15" name="TextBox 14">
            <a:extLst>
              <a:ext uri="{FF2B5EF4-FFF2-40B4-BE49-F238E27FC236}">
                <a16:creationId xmlns:a16="http://schemas.microsoft.com/office/drawing/2014/main" id="{2A525A8F-43B5-1EFA-B4EF-E16825A5AEC4}"/>
              </a:ext>
            </a:extLst>
          </p:cNvPr>
          <p:cNvSpPr txBox="1"/>
          <p:nvPr/>
        </p:nvSpPr>
        <p:spPr>
          <a:xfrm>
            <a:off x="2264790" y="1366815"/>
            <a:ext cx="1020957" cy="338554"/>
          </a:xfrm>
          <a:prstGeom prst="rect">
            <a:avLst/>
          </a:prstGeom>
          <a:noFill/>
        </p:spPr>
        <p:txBody>
          <a:bodyPr wrap="square" rtlCol="0">
            <a:spAutoFit/>
          </a:bodyPr>
          <a:lstStyle/>
          <a:p>
            <a:r>
              <a:rPr lang="en-US" sz="1600" err="1"/>
              <a:t>OLDEST</a:t>
            </a:r>
            <a:r>
              <a:rPr lang="en-US" sz="1600" baseline="-25000" err="1"/>
              <a:t>i</a:t>
            </a:r>
            <a:endParaRPr lang="en-US" sz="1600" baseline="-25000"/>
          </a:p>
        </p:txBody>
      </p:sp>
      <p:sp>
        <p:nvSpPr>
          <p:cNvPr id="89" name="TextBox 88">
            <a:extLst>
              <a:ext uri="{FF2B5EF4-FFF2-40B4-BE49-F238E27FC236}">
                <a16:creationId xmlns:a16="http://schemas.microsoft.com/office/drawing/2014/main" id="{F22D9E5D-1F5C-34CD-DE24-8078E7712D3E}"/>
              </a:ext>
            </a:extLst>
          </p:cNvPr>
          <p:cNvSpPr txBox="1"/>
          <p:nvPr/>
        </p:nvSpPr>
        <p:spPr>
          <a:xfrm>
            <a:off x="2318168" y="3650725"/>
            <a:ext cx="1020957" cy="338554"/>
          </a:xfrm>
          <a:prstGeom prst="rect">
            <a:avLst/>
          </a:prstGeom>
          <a:noFill/>
        </p:spPr>
        <p:txBody>
          <a:bodyPr wrap="square" rtlCol="0">
            <a:spAutoFit/>
          </a:bodyPr>
          <a:lstStyle/>
          <a:p>
            <a:r>
              <a:rPr lang="en-US" sz="1600" err="1"/>
              <a:t>OLDER</a:t>
            </a:r>
            <a:r>
              <a:rPr lang="en-US" sz="1600" baseline="-25000" err="1"/>
              <a:t>i</a:t>
            </a:r>
            <a:endParaRPr lang="en-US" sz="1600" baseline="-25000"/>
          </a:p>
        </p:txBody>
      </p:sp>
      <p:sp>
        <p:nvSpPr>
          <p:cNvPr id="92" name="Oval 91">
            <a:extLst>
              <a:ext uri="{FF2B5EF4-FFF2-40B4-BE49-F238E27FC236}">
                <a16:creationId xmlns:a16="http://schemas.microsoft.com/office/drawing/2014/main" id="{12CCFD1F-B63E-FF63-236A-8B0CF8CCFCDC}"/>
              </a:ext>
            </a:extLst>
          </p:cNvPr>
          <p:cNvSpPr/>
          <p:nvPr/>
        </p:nvSpPr>
        <p:spPr>
          <a:xfrm>
            <a:off x="3075538" y="46901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68FA72A-23D9-47D2-7B6A-182D9D0F7ECB}"/>
              </a:ext>
            </a:extLst>
          </p:cNvPr>
          <p:cNvSpPr/>
          <p:nvPr/>
        </p:nvSpPr>
        <p:spPr>
          <a:xfrm>
            <a:off x="7200428" y="217883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1B5C23A-2152-AE15-703B-5A567675926D}"/>
              </a:ext>
            </a:extLst>
          </p:cNvPr>
          <p:cNvSpPr/>
          <p:nvPr/>
        </p:nvSpPr>
        <p:spPr>
          <a:xfrm>
            <a:off x="7722416" y="324723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E1E05F6A-E6A0-4522-704A-4068E127B5DE}"/>
              </a:ext>
            </a:extLst>
          </p:cNvPr>
          <p:cNvSpPr/>
          <p:nvPr/>
        </p:nvSpPr>
        <p:spPr>
          <a:xfrm>
            <a:off x="8151489" y="326066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F414F7C-E6EA-FB1A-3021-8122C4F76679}"/>
              </a:ext>
            </a:extLst>
          </p:cNvPr>
          <p:cNvSpPr/>
          <p:nvPr/>
        </p:nvSpPr>
        <p:spPr>
          <a:xfrm>
            <a:off x="8592091" y="326289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AF7D429-E715-0A07-BE0A-C132B22A1540}"/>
              </a:ext>
            </a:extLst>
          </p:cNvPr>
          <p:cNvSpPr/>
          <p:nvPr/>
        </p:nvSpPr>
        <p:spPr>
          <a:xfrm>
            <a:off x="8983300" y="3265567"/>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685DFEA-95B1-31F1-3CE4-816E58DBE134}"/>
              </a:ext>
            </a:extLst>
          </p:cNvPr>
          <p:cNvSpPr/>
          <p:nvPr/>
        </p:nvSpPr>
        <p:spPr>
          <a:xfrm>
            <a:off x="9383716" y="325404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C00F7EF-2B4E-5FB1-D0DF-10507B851150}"/>
              </a:ext>
            </a:extLst>
          </p:cNvPr>
          <p:cNvSpPr/>
          <p:nvPr/>
        </p:nvSpPr>
        <p:spPr>
          <a:xfrm>
            <a:off x="9763306" y="327696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C6AFB9E-875F-C192-5DE8-6F307F44D986}"/>
              </a:ext>
            </a:extLst>
          </p:cNvPr>
          <p:cNvSpPr/>
          <p:nvPr/>
        </p:nvSpPr>
        <p:spPr>
          <a:xfrm>
            <a:off x="10137186" y="326044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E7FC14D-92B3-5CCA-2002-1DE1C0A3610F}"/>
              </a:ext>
            </a:extLst>
          </p:cNvPr>
          <p:cNvSpPr/>
          <p:nvPr/>
        </p:nvSpPr>
        <p:spPr>
          <a:xfrm>
            <a:off x="10519286" y="325404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EADAD17-FEF1-35D7-96A0-ACE16E4212D2}"/>
              </a:ext>
            </a:extLst>
          </p:cNvPr>
          <p:cNvSpPr/>
          <p:nvPr/>
        </p:nvSpPr>
        <p:spPr>
          <a:xfrm>
            <a:off x="10908111" y="326066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3B4BBFC-7D6C-0FFE-24A1-5D2D95FF7D5F}"/>
              </a:ext>
            </a:extLst>
          </p:cNvPr>
          <p:cNvSpPr/>
          <p:nvPr/>
        </p:nvSpPr>
        <p:spPr>
          <a:xfrm>
            <a:off x="11313757" y="326561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2E566166-6BEC-2534-9DF4-85EB0E133A7C}"/>
              </a:ext>
            </a:extLst>
          </p:cNvPr>
          <p:cNvGrpSpPr/>
          <p:nvPr/>
        </p:nvGrpSpPr>
        <p:grpSpPr>
          <a:xfrm>
            <a:off x="4183328" y="3931942"/>
            <a:ext cx="7508909" cy="724158"/>
            <a:chOff x="4300064" y="3931942"/>
            <a:chExt cx="7508909" cy="724158"/>
          </a:xfrm>
        </p:grpSpPr>
        <p:grpSp>
          <p:nvGrpSpPr>
            <p:cNvPr id="14" name="Group 13">
              <a:extLst>
                <a:ext uri="{FF2B5EF4-FFF2-40B4-BE49-F238E27FC236}">
                  <a16:creationId xmlns:a16="http://schemas.microsoft.com/office/drawing/2014/main" id="{20574980-77C3-F71F-6FFB-BC86086E3FD5}"/>
                </a:ext>
              </a:extLst>
            </p:cNvPr>
            <p:cNvGrpSpPr/>
            <p:nvPr/>
          </p:nvGrpSpPr>
          <p:grpSpPr>
            <a:xfrm>
              <a:off x="4300064" y="3931942"/>
              <a:ext cx="7508909" cy="724158"/>
              <a:chOff x="4430888" y="3625750"/>
              <a:chExt cx="7508909" cy="724158"/>
            </a:xfrm>
          </p:grpSpPr>
          <p:grpSp>
            <p:nvGrpSpPr>
              <p:cNvPr id="55" name="Group 54">
                <a:extLst>
                  <a:ext uri="{FF2B5EF4-FFF2-40B4-BE49-F238E27FC236}">
                    <a16:creationId xmlns:a16="http://schemas.microsoft.com/office/drawing/2014/main" id="{44915811-A33A-457C-BB1D-B1D64B463802}"/>
                  </a:ext>
                </a:extLst>
              </p:cNvPr>
              <p:cNvGrpSpPr/>
              <p:nvPr/>
            </p:nvGrpSpPr>
            <p:grpSpPr>
              <a:xfrm>
                <a:off x="4430888" y="3674172"/>
                <a:ext cx="7504923" cy="675736"/>
                <a:chOff x="426646" y="5638800"/>
                <a:chExt cx="7504923" cy="675736"/>
              </a:xfrm>
            </p:grpSpPr>
            <p:sp>
              <p:nvSpPr>
                <p:cNvPr id="66" name="Rectangle: Rounded Corners 65">
                  <a:extLst>
                    <a:ext uri="{FF2B5EF4-FFF2-40B4-BE49-F238E27FC236}">
                      <a16:creationId xmlns:a16="http://schemas.microsoft.com/office/drawing/2014/main" id="{8DEFD7E5-675A-FE59-D7D1-1515D3D9C5E5}"/>
                    </a:ext>
                  </a:extLst>
                </p:cNvPr>
                <p:cNvSpPr/>
                <p:nvPr/>
              </p:nvSpPr>
              <p:spPr>
                <a:xfrm>
                  <a:off x="426646" y="5638800"/>
                  <a:ext cx="7504923" cy="675736"/>
                </a:xfrm>
                <a:prstGeom prst="roundRect">
                  <a:avLst/>
                </a:prstGeom>
                <a:solidFill>
                  <a:srgbClr val="FFFF99">
                    <a:alpha val="49000"/>
                  </a:srgb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Puppy with solid fill">
                  <a:extLst>
                    <a:ext uri="{FF2B5EF4-FFF2-40B4-BE49-F238E27FC236}">
                      <a16:creationId xmlns:a16="http://schemas.microsoft.com/office/drawing/2014/main" id="{3EC7A7F7-035A-2C04-BC0A-604D9D192E2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2587" y="5908413"/>
                  <a:ext cx="340284" cy="345320"/>
                </a:xfrm>
                <a:prstGeom prst="rect">
                  <a:avLst/>
                </a:prstGeom>
              </p:spPr>
            </p:pic>
            <p:pic>
              <p:nvPicPr>
                <p:cNvPr id="71" name="Graphic 70" descr="Rabbit with solid fill">
                  <a:extLst>
                    <a:ext uri="{FF2B5EF4-FFF2-40B4-BE49-F238E27FC236}">
                      <a16:creationId xmlns:a16="http://schemas.microsoft.com/office/drawing/2014/main" id="{49C4F69B-21C3-D5CA-D1CD-863C6F0EA90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24608" y="5889084"/>
                  <a:ext cx="329722" cy="383976"/>
                </a:xfrm>
                <a:prstGeom prst="rect">
                  <a:avLst/>
                </a:prstGeom>
              </p:spPr>
            </p:pic>
            <p:pic>
              <p:nvPicPr>
                <p:cNvPr id="72" name="Graphic 71" descr="Turtle with solid fill">
                  <a:extLst>
                    <a:ext uri="{FF2B5EF4-FFF2-40B4-BE49-F238E27FC236}">
                      <a16:creationId xmlns:a16="http://schemas.microsoft.com/office/drawing/2014/main" id="{FFBB4408-75FE-F2B9-7E1B-DDD9489CA44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49035" y="5941290"/>
                  <a:ext cx="320040" cy="320040"/>
                </a:xfrm>
                <a:prstGeom prst="rect">
                  <a:avLst/>
                </a:prstGeom>
              </p:spPr>
            </p:pic>
            <p:pic>
              <p:nvPicPr>
                <p:cNvPr id="73" name="Graphic 72" descr="Turtle with solid fill">
                  <a:extLst>
                    <a:ext uri="{FF2B5EF4-FFF2-40B4-BE49-F238E27FC236}">
                      <a16:creationId xmlns:a16="http://schemas.microsoft.com/office/drawing/2014/main" id="{490DBAC6-076C-6B0E-C0E3-D1C449EDBA9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773022" y="5957615"/>
                  <a:ext cx="320040" cy="320040"/>
                </a:xfrm>
                <a:prstGeom prst="rect">
                  <a:avLst/>
                </a:prstGeom>
              </p:spPr>
            </p:pic>
            <p:pic>
              <p:nvPicPr>
                <p:cNvPr id="74" name="Graphic 73" descr="Cat with solid fill">
                  <a:extLst>
                    <a:ext uri="{FF2B5EF4-FFF2-40B4-BE49-F238E27FC236}">
                      <a16:creationId xmlns:a16="http://schemas.microsoft.com/office/drawing/2014/main" id="{A23040DA-0316-6298-0E09-6627A6DE4C1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83771" y="5934167"/>
                  <a:ext cx="382075" cy="293811"/>
                </a:xfrm>
                <a:prstGeom prst="rect">
                  <a:avLst/>
                </a:prstGeom>
              </p:spPr>
            </p:pic>
            <p:pic>
              <p:nvPicPr>
                <p:cNvPr id="75" name="Graphic 74" descr="Puppy with solid fill">
                  <a:extLst>
                    <a:ext uri="{FF2B5EF4-FFF2-40B4-BE49-F238E27FC236}">
                      <a16:creationId xmlns:a16="http://schemas.microsoft.com/office/drawing/2014/main" id="{FB8FB5D8-35A6-C5E9-2CDC-0119B1F7A4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17282" y="5896162"/>
                  <a:ext cx="340284" cy="345320"/>
                </a:xfrm>
                <a:prstGeom prst="rect">
                  <a:avLst/>
                </a:prstGeom>
              </p:spPr>
            </p:pic>
          </p:grpSp>
          <p:sp>
            <p:nvSpPr>
              <p:cNvPr id="77" name="TextBox 76">
                <a:extLst>
                  <a:ext uri="{FF2B5EF4-FFF2-40B4-BE49-F238E27FC236}">
                    <a16:creationId xmlns:a16="http://schemas.microsoft.com/office/drawing/2014/main" id="{C8AF01FE-9F1A-1694-FA9A-EA9FA49FB16B}"/>
                  </a:ext>
                </a:extLst>
              </p:cNvPr>
              <p:cNvSpPr txBox="1"/>
              <p:nvPr/>
            </p:nvSpPr>
            <p:spPr>
              <a:xfrm>
                <a:off x="4528925" y="3645042"/>
                <a:ext cx="3980545" cy="369332"/>
              </a:xfrm>
              <a:prstGeom prst="rect">
                <a:avLst/>
              </a:prstGeom>
              <a:noFill/>
            </p:spPr>
            <p:txBody>
              <a:bodyPr wrap="square" rtlCol="0">
                <a:spAutoFit/>
              </a:bodyPr>
              <a:lstStyle/>
              <a:p>
                <a:r>
                  <a:rPr lang="en-US"/>
                  <a:t>1        1       1       1       1        2        2       2        </a:t>
                </a:r>
              </a:p>
            </p:txBody>
          </p:sp>
          <p:sp>
            <p:nvSpPr>
              <p:cNvPr id="87" name="TextBox 86">
                <a:extLst>
                  <a:ext uri="{FF2B5EF4-FFF2-40B4-BE49-F238E27FC236}">
                    <a16:creationId xmlns:a16="http://schemas.microsoft.com/office/drawing/2014/main" id="{0D465FBD-A941-5206-ECBB-232A519B52AB}"/>
                  </a:ext>
                </a:extLst>
              </p:cNvPr>
              <p:cNvSpPr txBox="1"/>
              <p:nvPr/>
            </p:nvSpPr>
            <p:spPr>
              <a:xfrm>
                <a:off x="8236997" y="3625750"/>
                <a:ext cx="3702800" cy="369332"/>
              </a:xfrm>
              <a:prstGeom prst="rect">
                <a:avLst/>
              </a:prstGeom>
              <a:noFill/>
            </p:spPr>
            <p:txBody>
              <a:bodyPr wrap="square" rtlCol="0">
                <a:spAutoFit/>
              </a:bodyPr>
              <a:lstStyle/>
              <a:p>
                <a:r>
                  <a:rPr lang="en-US"/>
                  <a:t>2      2       2      3       3     3      3      3     </a:t>
                </a:r>
                <a:r>
                  <a:rPr lang="en-US">
                    <a:latin typeface="Cambria Math" panose="02040503050406030204" pitchFamily="18" charset="0"/>
                    <a:ea typeface="Cambria Math" panose="02040503050406030204" pitchFamily="18" charset="0"/>
                  </a:rPr>
                  <a:t>∞</a:t>
                </a:r>
                <a:endParaRPr lang="en-US"/>
              </a:p>
            </p:txBody>
          </p:sp>
          <p:pic>
            <p:nvPicPr>
              <p:cNvPr id="88" name="Graphic 87" descr="Cat with solid fill">
                <a:extLst>
                  <a:ext uri="{FF2B5EF4-FFF2-40B4-BE49-F238E27FC236}">
                    <a16:creationId xmlns:a16="http://schemas.microsoft.com/office/drawing/2014/main" id="{2AA7BE8A-48E2-2C05-CE36-DACE88017DB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401702" y="3969174"/>
                <a:ext cx="382075" cy="293811"/>
              </a:xfrm>
              <a:prstGeom prst="rect">
                <a:avLst/>
              </a:prstGeom>
            </p:spPr>
          </p:pic>
        </p:grpSp>
        <p:sp>
          <p:nvSpPr>
            <p:cNvPr id="102" name="Oval 101">
              <a:extLst>
                <a:ext uri="{FF2B5EF4-FFF2-40B4-BE49-F238E27FC236}">
                  <a16:creationId xmlns:a16="http://schemas.microsoft.com/office/drawing/2014/main" id="{6B343314-71F5-065B-8D8B-4E472296CCC4}"/>
                </a:ext>
              </a:extLst>
            </p:cNvPr>
            <p:cNvSpPr/>
            <p:nvPr/>
          </p:nvSpPr>
          <p:spPr>
            <a:xfrm>
              <a:off x="5328212" y="429373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39776C8A-AFD1-6BBF-4B17-2CB71344F1D3}"/>
                </a:ext>
              </a:extLst>
            </p:cNvPr>
            <p:cNvSpPr/>
            <p:nvPr/>
          </p:nvSpPr>
          <p:spPr>
            <a:xfrm>
              <a:off x="5757285" y="4307162"/>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B327C23-9CC3-5CB4-36FB-A58D42E7215B}"/>
                </a:ext>
              </a:extLst>
            </p:cNvPr>
            <p:cNvSpPr/>
            <p:nvPr/>
          </p:nvSpPr>
          <p:spPr>
            <a:xfrm>
              <a:off x="6197887" y="4309397"/>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25856DF4-D1E9-F432-9AE6-CA2EF22A1663}"/>
                </a:ext>
              </a:extLst>
            </p:cNvPr>
            <p:cNvSpPr/>
            <p:nvPr/>
          </p:nvSpPr>
          <p:spPr>
            <a:xfrm>
              <a:off x="8078709" y="429036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25AA478-114F-56D1-36AD-9A63430B8971}"/>
                </a:ext>
              </a:extLst>
            </p:cNvPr>
            <p:cNvSpPr/>
            <p:nvPr/>
          </p:nvSpPr>
          <p:spPr>
            <a:xfrm>
              <a:off x="8507782" y="430379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5CA5C4D-5062-2870-23C0-DEE5FA4F51F6}"/>
                </a:ext>
              </a:extLst>
            </p:cNvPr>
            <p:cNvSpPr/>
            <p:nvPr/>
          </p:nvSpPr>
          <p:spPr>
            <a:xfrm>
              <a:off x="8948384" y="4306028"/>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C389D386-5DF2-8E7C-9198-26C9C9E4ED55}"/>
                </a:ext>
              </a:extLst>
            </p:cNvPr>
            <p:cNvSpPr/>
            <p:nvPr/>
          </p:nvSpPr>
          <p:spPr>
            <a:xfrm>
              <a:off x="10121616" y="431798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0ED892FB-A256-5D14-7CA6-25B64B14A690}"/>
                </a:ext>
              </a:extLst>
            </p:cNvPr>
            <p:cNvSpPr/>
            <p:nvPr/>
          </p:nvSpPr>
          <p:spPr>
            <a:xfrm>
              <a:off x="10550689" y="433141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D0286221-F03B-662A-ECEC-748E9B5F4AB6}"/>
                </a:ext>
              </a:extLst>
            </p:cNvPr>
            <p:cNvSpPr/>
            <p:nvPr/>
          </p:nvSpPr>
          <p:spPr>
            <a:xfrm>
              <a:off x="10962107" y="433364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8357AD6-5499-8248-4834-4C20698BF544}"/>
                </a:ext>
              </a:extLst>
            </p:cNvPr>
            <p:cNvSpPr/>
            <p:nvPr/>
          </p:nvSpPr>
          <p:spPr>
            <a:xfrm>
              <a:off x="11337860" y="433141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a:extLst>
              <a:ext uri="{FF2B5EF4-FFF2-40B4-BE49-F238E27FC236}">
                <a16:creationId xmlns:a16="http://schemas.microsoft.com/office/drawing/2014/main" id="{88EC6EBC-A79E-9EF0-E1B7-185030AAE1E3}"/>
              </a:ext>
            </a:extLst>
          </p:cNvPr>
          <p:cNvSpPr/>
          <p:nvPr/>
        </p:nvSpPr>
        <p:spPr>
          <a:xfrm>
            <a:off x="5266803" y="534164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03D528B-C71E-8936-A27C-F74FDACC8657}"/>
              </a:ext>
            </a:extLst>
          </p:cNvPr>
          <p:cNvSpPr/>
          <p:nvPr/>
        </p:nvSpPr>
        <p:spPr>
          <a:xfrm>
            <a:off x="5695876" y="535507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4B36E90F-B98E-D757-AC4C-7B0A8D8EA05C}"/>
              </a:ext>
            </a:extLst>
          </p:cNvPr>
          <p:cNvSpPr/>
          <p:nvPr/>
        </p:nvSpPr>
        <p:spPr>
          <a:xfrm>
            <a:off x="6136478" y="5357305"/>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52BCC258-641D-7A54-83D6-9E99D5A57D96}"/>
              </a:ext>
            </a:extLst>
          </p:cNvPr>
          <p:cNvSpPr/>
          <p:nvPr/>
        </p:nvSpPr>
        <p:spPr>
          <a:xfrm>
            <a:off x="7987040" y="5330682"/>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3DC9FB2A-72A6-782B-DCA1-A08F7366C427}"/>
              </a:ext>
            </a:extLst>
          </p:cNvPr>
          <p:cNvSpPr/>
          <p:nvPr/>
        </p:nvSpPr>
        <p:spPr>
          <a:xfrm>
            <a:off x="8416113" y="534411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82871896-9222-1197-5E33-E8F5432BA1C6}"/>
              </a:ext>
            </a:extLst>
          </p:cNvPr>
          <p:cNvSpPr/>
          <p:nvPr/>
        </p:nvSpPr>
        <p:spPr>
          <a:xfrm>
            <a:off x="8856715" y="534634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2E66F8BD-A8C6-BF58-86EA-ED8F5DE045D3}"/>
              </a:ext>
            </a:extLst>
          </p:cNvPr>
          <p:cNvSpPr/>
          <p:nvPr/>
        </p:nvSpPr>
        <p:spPr>
          <a:xfrm>
            <a:off x="10001251" y="532819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CF54D97-2CD2-8F44-5744-7301F051DFA2}"/>
              </a:ext>
            </a:extLst>
          </p:cNvPr>
          <p:cNvSpPr/>
          <p:nvPr/>
        </p:nvSpPr>
        <p:spPr>
          <a:xfrm>
            <a:off x="10430324" y="5341622"/>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CA867648-9AFB-48F5-D907-2CEFBC31DE34}"/>
              </a:ext>
            </a:extLst>
          </p:cNvPr>
          <p:cNvSpPr/>
          <p:nvPr/>
        </p:nvSpPr>
        <p:spPr>
          <a:xfrm>
            <a:off x="10841742" y="5343857"/>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4A4E8E5-E397-DAD8-B372-BDD88A9A12EC}"/>
              </a:ext>
            </a:extLst>
          </p:cNvPr>
          <p:cNvSpPr/>
          <p:nvPr/>
        </p:nvSpPr>
        <p:spPr>
          <a:xfrm>
            <a:off x="11217495" y="5341621"/>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DC775BC-D281-AD20-5C4F-CE4A784B87E3}"/>
              </a:ext>
            </a:extLst>
          </p:cNvPr>
          <p:cNvSpPr/>
          <p:nvPr/>
        </p:nvSpPr>
        <p:spPr>
          <a:xfrm>
            <a:off x="5305618" y="634131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7B8C9204-1E74-0558-FCA9-5AC15B41828F}"/>
              </a:ext>
            </a:extLst>
          </p:cNvPr>
          <p:cNvSpPr/>
          <p:nvPr/>
        </p:nvSpPr>
        <p:spPr>
          <a:xfrm>
            <a:off x="8002407" y="633532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35A8D6A-3D19-6EA5-7063-5DC4835A350E}"/>
              </a:ext>
            </a:extLst>
          </p:cNvPr>
          <p:cNvSpPr/>
          <p:nvPr/>
        </p:nvSpPr>
        <p:spPr>
          <a:xfrm>
            <a:off x="8421843" y="632115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B59D727-1BD2-6C27-3E53-BF74870913D6}"/>
              </a:ext>
            </a:extLst>
          </p:cNvPr>
          <p:cNvSpPr/>
          <p:nvPr/>
        </p:nvSpPr>
        <p:spPr>
          <a:xfrm>
            <a:off x="8838205" y="6322097"/>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7E14937-1F69-0E60-D8BA-AE6999A67EF6}"/>
              </a:ext>
            </a:extLst>
          </p:cNvPr>
          <p:cNvSpPr/>
          <p:nvPr/>
        </p:nvSpPr>
        <p:spPr>
          <a:xfrm>
            <a:off x="9235297" y="6329339"/>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6EA2ACA-BF77-1595-6210-6019BA8918F3}"/>
              </a:ext>
            </a:extLst>
          </p:cNvPr>
          <p:cNvSpPr/>
          <p:nvPr/>
        </p:nvSpPr>
        <p:spPr>
          <a:xfrm>
            <a:off x="9650071" y="6335843"/>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315B9F9E-B646-5F1B-3CE4-03668489A7C3}"/>
              </a:ext>
            </a:extLst>
          </p:cNvPr>
          <p:cNvSpPr/>
          <p:nvPr/>
        </p:nvSpPr>
        <p:spPr>
          <a:xfrm>
            <a:off x="10072828" y="633864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CB948B48-4C9B-5699-D448-08F32D7AF036}"/>
              </a:ext>
            </a:extLst>
          </p:cNvPr>
          <p:cNvSpPr/>
          <p:nvPr/>
        </p:nvSpPr>
        <p:spPr>
          <a:xfrm>
            <a:off x="10464965" y="6362870"/>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5619253-C1A0-B9DD-B60E-834B7BD85352}"/>
              </a:ext>
            </a:extLst>
          </p:cNvPr>
          <p:cNvSpPr/>
          <p:nvPr/>
        </p:nvSpPr>
        <p:spPr>
          <a:xfrm>
            <a:off x="10873186" y="6358556"/>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6C0661E5-56C6-7FB9-D062-58121EADAB86}"/>
              </a:ext>
            </a:extLst>
          </p:cNvPr>
          <p:cNvSpPr/>
          <p:nvPr/>
        </p:nvSpPr>
        <p:spPr>
          <a:xfrm>
            <a:off x="11287999" y="6345054"/>
            <a:ext cx="307866" cy="290037"/>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178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p:cTn id="7" dur="500" fill="hold"/>
                                        <p:tgtEl>
                                          <p:spTgt spid="197"/>
                                        </p:tgtEl>
                                        <p:attrNameLst>
                                          <p:attrName>ppt_w</p:attrName>
                                        </p:attrNameLst>
                                      </p:cBhvr>
                                      <p:tavLst>
                                        <p:tav tm="0">
                                          <p:val>
                                            <p:fltVal val="0"/>
                                          </p:val>
                                        </p:tav>
                                        <p:tav tm="100000">
                                          <p:val>
                                            <p:strVal val="#ppt_w"/>
                                          </p:val>
                                        </p:tav>
                                      </p:tavLst>
                                    </p:anim>
                                    <p:anim calcmode="lin" valueType="num">
                                      <p:cBhvr>
                                        <p:cTn id="8" dur="500" fill="hold"/>
                                        <p:tgtEl>
                                          <p:spTgt spid="197"/>
                                        </p:tgtEl>
                                        <p:attrNameLst>
                                          <p:attrName>ppt_h</p:attrName>
                                        </p:attrNameLst>
                                      </p:cBhvr>
                                      <p:tavLst>
                                        <p:tav tm="0">
                                          <p:val>
                                            <p:fltVal val="0"/>
                                          </p:val>
                                        </p:tav>
                                        <p:tav tm="100000">
                                          <p:val>
                                            <p:strVal val="#ppt_h"/>
                                          </p:val>
                                        </p:tav>
                                      </p:tavLst>
                                    </p:anim>
                                    <p:animEffect transition="in" filter="fade">
                                      <p:cBhvr>
                                        <p:cTn id="9"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C8B-4FB2-E18E-F55E-120EA31BAA44}"/>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latin typeface="+mn-lt"/>
              </a:rPr>
              <a:t>L</a:t>
            </a:r>
            <a:r>
              <a:rPr lang="en-US" b="1">
                <a:latin typeface="+mn-lt"/>
              </a:rPr>
              <a:t>-SDd + static I/O-efficient SE schemes</a:t>
            </a:r>
          </a:p>
        </p:txBody>
      </p:sp>
      <p:sp>
        <p:nvSpPr>
          <p:cNvPr id="3" name="Oval 2">
            <a:extLst>
              <a:ext uri="{FF2B5EF4-FFF2-40B4-BE49-F238E27FC236}">
                <a16:creationId xmlns:a16="http://schemas.microsoft.com/office/drawing/2014/main" id="{9191CCEB-33BC-F93D-248B-8917E929471D}"/>
              </a:ext>
            </a:extLst>
          </p:cNvPr>
          <p:cNvSpPr/>
          <p:nvPr/>
        </p:nvSpPr>
        <p:spPr>
          <a:xfrm>
            <a:off x="2696179" y="852988"/>
            <a:ext cx="4411228" cy="4231868"/>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r>
              <a:rPr lang="en-US" sz="1600">
                <a:solidFill>
                  <a:schemeClr val="tx1"/>
                </a:solidFill>
                <a:ea typeface="+mn-lt"/>
                <a:cs typeface="+mn-lt"/>
              </a:rPr>
              <a:t>[Cash et. al NDSS 2014]</a:t>
            </a:r>
            <a:endParaRPr lang="en-US" sz="1600">
              <a:solidFill>
                <a:schemeClr val="tx1"/>
              </a:solidFill>
            </a:endParaRPr>
          </a:p>
          <a:p>
            <a:pPr algn="ctr"/>
            <a:r>
              <a:rPr lang="en-US" sz="1600">
                <a:solidFill>
                  <a:schemeClr val="tx1"/>
                </a:solidFill>
                <a:ea typeface="+mn-lt"/>
                <a:cs typeface="+mn-lt"/>
              </a:rPr>
              <a:t>[Cash et. al. EUROCRYPT 2014]</a:t>
            </a:r>
            <a:endParaRPr lang="en-US" sz="1600"/>
          </a:p>
          <a:p>
            <a:pPr algn="ctr"/>
            <a:r>
              <a:rPr lang="en-US" sz="1600">
                <a:solidFill>
                  <a:schemeClr val="tx1"/>
                </a:solidFill>
                <a:ea typeface="+mn-lt"/>
                <a:cs typeface="+mn-lt"/>
              </a:rPr>
              <a:t>[Asharov et al. STOC 2016] </a:t>
            </a:r>
          </a:p>
          <a:p>
            <a:pPr algn="ctr"/>
            <a:r>
              <a:rPr lang="en-US" sz="1600">
                <a:solidFill>
                  <a:schemeClr val="tx1"/>
                </a:solidFill>
                <a:ea typeface="+mn-lt"/>
                <a:cs typeface="+mn-lt"/>
              </a:rPr>
              <a:t>  [Demertzis et. al. SIGMOD 2017]</a:t>
            </a:r>
          </a:p>
          <a:p>
            <a:pPr algn="ctr"/>
            <a:r>
              <a:rPr lang="en-US" sz="1600">
                <a:solidFill>
                  <a:schemeClr val="tx1"/>
                </a:solidFill>
                <a:ea typeface="+mn-lt"/>
                <a:cs typeface="+mn-lt"/>
              </a:rPr>
              <a:t> [Asharov et al. CRYPTO 2018]</a:t>
            </a:r>
          </a:p>
          <a:p>
            <a:pPr algn="ctr"/>
            <a:r>
              <a:rPr lang="en-US" sz="1600">
                <a:solidFill>
                  <a:schemeClr val="tx1"/>
                </a:solidFill>
                <a:ea typeface="+mn-lt"/>
                <a:cs typeface="+mn-lt"/>
              </a:rPr>
              <a:t>  [Demertzis et al. CRYPTO 2018]</a:t>
            </a:r>
            <a:endParaRPr lang="en-US" sz="1600">
              <a:ea typeface="+mn-lt"/>
              <a:cs typeface="+mn-lt"/>
            </a:endParaRPr>
          </a:p>
          <a:p>
            <a:pPr algn="ctr"/>
            <a:r>
              <a:rPr lang="en-US" sz="1600">
                <a:solidFill>
                  <a:schemeClr val="tx1"/>
                </a:solidFill>
                <a:ea typeface="+mn-lt"/>
                <a:cs typeface="+mn-lt"/>
              </a:rPr>
              <a:t>[Bossuat et al. CRYPTO 2021]</a:t>
            </a:r>
            <a:endParaRPr lang="en-US" sz="1600">
              <a:solidFill>
                <a:schemeClr val="tx1"/>
              </a:solidFill>
            </a:endParaRPr>
          </a:p>
          <a:p>
            <a:pPr algn="ctr"/>
            <a:endParaRPr lang="en-US" sz="1600">
              <a:solidFill>
                <a:schemeClr val="tx1"/>
              </a:solidFill>
              <a:ea typeface="+mn-lt"/>
              <a:cs typeface="+mn-lt"/>
            </a:endParaRPr>
          </a:p>
          <a:p>
            <a:pPr algn="ctr"/>
            <a:br>
              <a:rPr lang="en-US" sz="1600"/>
            </a:br>
            <a:endParaRPr lang="en-US" sz="1600"/>
          </a:p>
        </p:txBody>
      </p:sp>
      <p:sp>
        <p:nvSpPr>
          <p:cNvPr id="6" name="TextBox 5">
            <a:extLst>
              <a:ext uri="{FF2B5EF4-FFF2-40B4-BE49-F238E27FC236}">
                <a16:creationId xmlns:a16="http://schemas.microsoft.com/office/drawing/2014/main" id="{19817AE8-D631-D1AA-2177-5127A888F5EC}"/>
              </a:ext>
            </a:extLst>
          </p:cNvPr>
          <p:cNvSpPr txBox="1"/>
          <p:nvPr/>
        </p:nvSpPr>
        <p:spPr>
          <a:xfrm>
            <a:off x="3536953" y="1486241"/>
            <a:ext cx="280749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Static I/O-efficient SE</a:t>
            </a:r>
          </a:p>
        </p:txBody>
      </p:sp>
      <p:sp>
        <p:nvSpPr>
          <p:cNvPr id="7" name="TextBox 6">
            <a:extLst>
              <a:ext uri="{FF2B5EF4-FFF2-40B4-BE49-F238E27FC236}">
                <a16:creationId xmlns:a16="http://schemas.microsoft.com/office/drawing/2014/main" id="{B5A0E20D-0084-1512-D44B-B3BEFF3E6737}"/>
              </a:ext>
            </a:extLst>
          </p:cNvPr>
          <p:cNvSpPr txBox="1"/>
          <p:nvPr/>
        </p:nvSpPr>
        <p:spPr>
          <a:xfrm>
            <a:off x="500849" y="2261036"/>
            <a:ext cx="2195330" cy="707886"/>
          </a:xfrm>
          <a:prstGeom prst="rect">
            <a:avLst/>
          </a:prstGeom>
          <a:noFill/>
        </p:spPr>
        <p:txBody>
          <a:bodyPr wrap="square" rtlCol="0">
            <a:spAutoFit/>
          </a:bodyPr>
          <a:lstStyle/>
          <a:p>
            <a:r>
              <a:rPr lang="en-US" sz="4000" b="1">
                <a:solidFill>
                  <a:schemeClr val="tx2">
                    <a:lumMod val="75000"/>
                    <a:lumOff val="25000"/>
                  </a:schemeClr>
                </a:solidFill>
              </a:rPr>
              <a:t>L</a:t>
            </a:r>
            <a:r>
              <a:rPr lang="en-US" sz="4000"/>
              <a:t>-SDd  +</a:t>
            </a:r>
          </a:p>
        </p:txBody>
      </p:sp>
      <p:sp>
        <p:nvSpPr>
          <p:cNvPr id="16" name="Rectangle: Rounded Corners 15">
            <a:extLst>
              <a:ext uri="{FF2B5EF4-FFF2-40B4-BE49-F238E27FC236}">
                <a16:creationId xmlns:a16="http://schemas.microsoft.com/office/drawing/2014/main" id="{A558A6B4-DCC3-A0D5-5C30-14B271230106}"/>
              </a:ext>
            </a:extLst>
          </p:cNvPr>
          <p:cNvSpPr/>
          <p:nvPr/>
        </p:nvSpPr>
        <p:spPr>
          <a:xfrm>
            <a:off x="3467113" y="2569140"/>
            <a:ext cx="2949989" cy="566945"/>
          </a:xfrm>
          <a:prstGeom prst="roundRect">
            <a:avLst/>
          </a:prstGeom>
          <a:solidFill>
            <a:srgbClr val="FF0000">
              <a:alpha val="1200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5CBA9D-989D-E036-5276-A000D9158D2A}"/>
              </a:ext>
            </a:extLst>
          </p:cNvPr>
          <p:cNvSpPr txBox="1"/>
          <p:nvPr/>
        </p:nvSpPr>
        <p:spPr>
          <a:xfrm>
            <a:off x="2831170" y="5177944"/>
            <a:ext cx="4141246" cy="1464231"/>
          </a:xfrm>
          <a:prstGeom prst="roundRect">
            <a:avLst/>
          </a:prstGeom>
          <a:noFill/>
          <a:ln>
            <a:solidFill>
              <a:srgbClr val="FF0000"/>
            </a:solidFill>
          </a:ln>
        </p:spPr>
        <p:txBody>
          <a:bodyPr wrap="square" rtlCol="0">
            <a:spAutoFit/>
          </a:bodyPr>
          <a:lstStyle/>
          <a:p>
            <a:pPr algn="ctr"/>
            <a:r>
              <a:rPr lang="en-US" sz="2000"/>
              <a:t>One-choice Allocation (1C)</a:t>
            </a:r>
          </a:p>
          <a:p>
            <a:pPr algn="ctr"/>
            <a:r>
              <a:rPr lang="en-US" sz="2000"/>
              <a:t>Two-choice Allocation (2C)</a:t>
            </a:r>
          </a:p>
          <a:p>
            <a:pPr algn="ctr"/>
            <a:r>
              <a:rPr lang="en-US" sz="2000"/>
              <a:t> NlogN</a:t>
            </a:r>
          </a:p>
          <a:p>
            <a:pPr algn="ctr"/>
            <a:r>
              <a:rPr lang="en-US" sz="2000"/>
              <a:t> Ns (variants of NlogN)</a:t>
            </a:r>
          </a:p>
        </p:txBody>
      </p:sp>
      <p:sp>
        <p:nvSpPr>
          <p:cNvPr id="13" name="TextBox 12">
            <a:extLst>
              <a:ext uri="{FF2B5EF4-FFF2-40B4-BE49-F238E27FC236}">
                <a16:creationId xmlns:a16="http://schemas.microsoft.com/office/drawing/2014/main" id="{E7373AEF-ED4D-1CB9-819A-51EF5AEC2F0E}"/>
              </a:ext>
            </a:extLst>
          </p:cNvPr>
          <p:cNvSpPr txBox="1"/>
          <p:nvPr/>
        </p:nvSpPr>
        <p:spPr>
          <a:xfrm>
            <a:off x="7002596" y="5624500"/>
            <a:ext cx="4991610" cy="923330"/>
          </a:xfrm>
          <a:prstGeom prst="rect">
            <a:avLst/>
          </a:prstGeom>
          <a:noFill/>
        </p:spPr>
        <p:txBody>
          <a:bodyPr wrap="square" rtlCol="0">
            <a:spAutoFit/>
          </a:bodyPr>
          <a:lstStyle/>
          <a:p>
            <a:pPr marL="285750" indent="-285750">
              <a:buFont typeface="Wingdings" panose="05000000000000000000" pitchFamily="2" charset="2"/>
              <a:buChar char="ü"/>
            </a:pPr>
            <a:r>
              <a:rPr lang="en-US"/>
              <a:t>With appropriate modifications, L-SDd can work with other static I/O-efficient SE schemes as well</a:t>
            </a:r>
          </a:p>
        </p:txBody>
      </p:sp>
      <p:sp>
        <p:nvSpPr>
          <p:cNvPr id="4" name="TextBox 3">
            <a:extLst>
              <a:ext uri="{FF2B5EF4-FFF2-40B4-BE49-F238E27FC236}">
                <a16:creationId xmlns:a16="http://schemas.microsoft.com/office/drawing/2014/main" id="{154C275C-EA36-0665-831E-3061AE60779A}"/>
              </a:ext>
            </a:extLst>
          </p:cNvPr>
          <p:cNvSpPr txBox="1"/>
          <p:nvPr/>
        </p:nvSpPr>
        <p:spPr>
          <a:xfrm>
            <a:off x="6736057" y="1799858"/>
            <a:ext cx="4724785" cy="2369880"/>
          </a:xfrm>
          <a:prstGeom prst="rect">
            <a:avLst/>
          </a:prstGeom>
          <a:noFill/>
        </p:spPr>
        <p:txBody>
          <a:bodyPr wrap="square" rtlCol="0">
            <a:spAutoFit/>
          </a:bodyPr>
          <a:lstStyle/>
          <a:p>
            <a:pPr algn="ctr"/>
            <a:r>
              <a:rPr lang="en-US" sz="4000"/>
              <a:t>=     DSE with </a:t>
            </a:r>
          </a:p>
          <a:p>
            <a:pPr algn="ctr"/>
            <a:r>
              <a:rPr lang="en-US" sz="4000" b="1">
                <a:solidFill>
                  <a:schemeClr val="tx2">
                    <a:lumMod val="75000"/>
                    <a:lumOff val="25000"/>
                  </a:schemeClr>
                </a:solidFill>
              </a:rPr>
              <a:t>I/O-efficiency </a:t>
            </a:r>
            <a:r>
              <a:rPr lang="en-US" sz="4000"/>
              <a:t>&amp;</a:t>
            </a:r>
          </a:p>
          <a:p>
            <a:pPr algn="ctr"/>
            <a:r>
              <a:rPr lang="en-US" sz="4000"/>
              <a:t> </a:t>
            </a:r>
            <a:r>
              <a:rPr lang="en-US" sz="4000" b="1">
                <a:solidFill>
                  <a:schemeClr val="tx2">
                    <a:lumMod val="75000"/>
                    <a:lumOff val="25000"/>
                  </a:schemeClr>
                </a:solidFill>
              </a:rPr>
              <a:t>FP+BP</a:t>
            </a:r>
          </a:p>
          <a:p>
            <a:pPr algn="ctr"/>
            <a:r>
              <a:rPr lang="en-US" sz="2800"/>
              <a:t>&amp; de-amortized update cost</a:t>
            </a:r>
          </a:p>
        </p:txBody>
      </p:sp>
      <p:sp>
        <p:nvSpPr>
          <p:cNvPr id="5" name="TextBox 4">
            <a:extLst>
              <a:ext uri="{FF2B5EF4-FFF2-40B4-BE49-F238E27FC236}">
                <a16:creationId xmlns:a16="http://schemas.microsoft.com/office/drawing/2014/main" id="{32A8D87E-9B46-AFC4-97CB-0D1736B54E69}"/>
              </a:ext>
            </a:extLst>
          </p:cNvPr>
          <p:cNvSpPr txBox="1"/>
          <p:nvPr/>
        </p:nvSpPr>
        <p:spPr>
          <a:xfrm>
            <a:off x="7002592" y="5215442"/>
            <a:ext cx="4904062" cy="369332"/>
          </a:xfrm>
          <a:prstGeom prst="rect">
            <a:avLst/>
          </a:prstGeom>
          <a:noFill/>
        </p:spPr>
        <p:txBody>
          <a:bodyPr wrap="square" rtlCol="0">
            <a:spAutoFit/>
          </a:bodyPr>
          <a:lstStyle/>
          <a:p>
            <a:pPr marL="285750" indent="-285750">
              <a:buFont typeface="Wingdings" panose="05000000000000000000" pitchFamily="2" charset="2"/>
              <a:buChar char="ü"/>
            </a:pPr>
            <a:r>
              <a:rPr lang="en-US"/>
              <a:t>Several optimization for each of the schemes </a:t>
            </a:r>
          </a:p>
        </p:txBody>
      </p:sp>
    </p:spTree>
    <p:custDataLst>
      <p:tags r:id="rId1"/>
    </p:custDataLst>
    <p:extLst>
      <p:ext uri="{BB962C8B-B14F-4D97-AF65-F5344CB8AC3E}">
        <p14:creationId xmlns:p14="http://schemas.microsoft.com/office/powerpoint/2010/main" val="917637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C8B-4FB2-E18E-F55E-120EA31BAA44}"/>
              </a:ext>
            </a:extLst>
          </p:cNvPr>
          <p:cNvSpPr txBox="1">
            <a:spLocks/>
          </p:cNvSpPr>
          <p:nvPr/>
        </p:nvSpPr>
        <p:spPr>
          <a:xfrm>
            <a:off x="546367" y="199760"/>
            <a:ext cx="11386751"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latin typeface="+mn-lt"/>
              </a:rPr>
              <a:t>L</a:t>
            </a:r>
            <a:r>
              <a:rPr lang="en-US" b="1">
                <a:latin typeface="+mn-lt"/>
              </a:rPr>
              <a:t>-SDd/SDa + static I/O-efficient SE schemes</a:t>
            </a:r>
          </a:p>
        </p:txBody>
      </p:sp>
      <p:sp>
        <p:nvSpPr>
          <p:cNvPr id="3" name="Oval 2">
            <a:extLst>
              <a:ext uri="{FF2B5EF4-FFF2-40B4-BE49-F238E27FC236}">
                <a16:creationId xmlns:a16="http://schemas.microsoft.com/office/drawing/2014/main" id="{9191CCEB-33BC-F93D-248B-8917E929471D}"/>
              </a:ext>
            </a:extLst>
          </p:cNvPr>
          <p:cNvSpPr/>
          <p:nvPr/>
        </p:nvSpPr>
        <p:spPr>
          <a:xfrm>
            <a:off x="2696179" y="852988"/>
            <a:ext cx="4411228" cy="4231868"/>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r>
              <a:rPr lang="en-US" sz="1600">
                <a:solidFill>
                  <a:schemeClr val="tx1"/>
                </a:solidFill>
                <a:ea typeface="+mn-lt"/>
                <a:cs typeface="+mn-lt"/>
              </a:rPr>
              <a:t>[Cash et. al NDSS 2014]</a:t>
            </a:r>
            <a:endParaRPr lang="en-US" sz="1600">
              <a:solidFill>
                <a:schemeClr val="tx1"/>
              </a:solidFill>
            </a:endParaRPr>
          </a:p>
          <a:p>
            <a:pPr algn="ctr"/>
            <a:r>
              <a:rPr lang="en-US" sz="1600">
                <a:solidFill>
                  <a:schemeClr val="tx1"/>
                </a:solidFill>
                <a:ea typeface="+mn-lt"/>
                <a:cs typeface="+mn-lt"/>
              </a:rPr>
              <a:t>[Cash et. al. EUROCRYPT 2014]</a:t>
            </a:r>
            <a:endParaRPr lang="en-US" sz="1600"/>
          </a:p>
          <a:p>
            <a:pPr algn="ctr"/>
            <a:r>
              <a:rPr lang="en-US" sz="1600">
                <a:solidFill>
                  <a:schemeClr val="tx1"/>
                </a:solidFill>
                <a:ea typeface="+mn-lt"/>
                <a:cs typeface="+mn-lt"/>
              </a:rPr>
              <a:t>[Asharov et al. STOC 2016] </a:t>
            </a:r>
          </a:p>
          <a:p>
            <a:pPr algn="ctr"/>
            <a:r>
              <a:rPr lang="en-US" sz="1600">
                <a:solidFill>
                  <a:schemeClr val="tx1"/>
                </a:solidFill>
                <a:ea typeface="+mn-lt"/>
                <a:cs typeface="+mn-lt"/>
              </a:rPr>
              <a:t>  [Demertzis et. al. SIGMOD 2017]</a:t>
            </a:r>
          </a:p>
          <a:p>
            <a:pPr algn="ctr"/>
            <a:r>
              <a:rPr lang="en-US" sz="1600">
                <a:solidFill>
                  <a:schemeClr val="tx1"/>
                </a:solidFill>
                <a:ea typeface="+mn-lt"/>
                <a:cs typeface="+mn-lt"/>
              </a:rPr>
              <a:t> [Asharov et al. CRYPTO 2018]</a:t>
            </a:r>
          </a:p>
          <a:p>
            <a:pPr algn="ctr"/>
            <a:r>
              <a:rPr lang="en-US" sz="1600">
                <a:solidFill>
                  <a:schemeClr val="tx1"/>
                </a:solidFill>
                <a:ea typeface="+mn-lt"/>
                <a:cs typeface="+mn-lt"/>
              </a:rPr>
              <a:t>  [Demertzis et al. CRYPTO 2018]</a:t>
            </a:r>
            <a:endParaRPr lang="en-US" sz="1600">
              <a:ea typeface="+mn-lt"/>
              <a:cs typeface="+mn-lt"/>
            </a:endParaRPr>
          </a:p>
          <a:p>
            <a:pPr algn="ctr"/>
            <a:r>
              <a:rPr lang="en-US" sz="1600">
                <a:solidFill>
                  <a:schemeClr val="tx1"/>
                </a:solidFill>
                <a:ea typeface="+mn-lt"/>
                <a:cs typeface="+mn-lt"/>
              </a:rPr>
              <a:t>[Bossuat et al. CRYPTO 2021]</a:t>
            </a:r>
            <a:endParaRPr lang="en-US" sz="1600">
              <a:solidFill>
                <a:schemeClr val="tx1"/>
              </a:solidFill>
            </a:endParaRPr>
          </a:p>
          <a:p>
            <a:pPr algn="ctr"/>
            <a:endParaRPr lang="en-US" sz="1600">
              <a:solidFill>
                <a:schemeClr val="tx1"/>
              </a:solidFill>
              <a:ea typeface="+mn-lt"/>
              <a:cs typeface="+mn-lt"/>
            </a:endParaRPr>
          </a:p>
          <a:p>
            <a:pPr algn="ctr"/>
            <a:br>
              <a:rPr lang="en-US" sz="1600"/>
            </a:br>
            <a:endParaRPr lang="en-US" sz="1600"/>
          </a:p>
        </p:txBody>
      </p:sp>
      <p:sp>
        <p:nvSpPr>
          <p:cNvPr id="7" name="TextBox 6">
            <a:extLst>
              <a:ext uri="{FF2B5EF4-FFF2-40B4-BE49-F238E27FC236}">
                <a16:creationId xmlns:a16="http://schemas.microsoft.com/office/drawing/2014/main" id="{B5A0E20D-0084-1512-D44B-B3BEFF3E6737}"/>
              </a:ext>
            </a:extLst>
          </p:cNvPr>
          <p:cNvSpPr txBox="1"/>
          <p:nvPr/>
        </p:nvSpPr>
        <p:spPr>
          <a:xfrm>
            <a:off x="179830" y="2215197"/>
            <a:ext cx="2631464" cy="1323439"/>
          </a:xfrm>
          <a:prstGeom prst="rect">
            <a:avLst/>
          </a:prstGeom>
          <a:noFill/>
        </p:spPr>
        <p:txBody>
          <a:bodyPr wrap="square" rtlCol="0">
            <a:spAutoFit/>
          </a:bodyPr>
          <a:lstStyle/>
          <a:p>
            <a:pPr algn="ctr"/>
            <a:r>
              <a:rPr lang="en-US" sz="4000" b="1">
                <a:solidFill>
                  <a:schemeClr val="tx2">
                    <a:lumMod val="75000"/>
                    <a:lumOff val="25000"/>
                  </a:schemeClr>
                </a:solidFill>
              </a:rPr>
              <a:t>L</a:t>
            </a:r>
            <a:r>
              <a:rPr lang="en-US" sz="4000"/>
              <a:t>-SDd/</a:t>
            </a:r>
          </a:p>
          <a:p>
            <a:pPr algn="ctr"/>
            <a:r>
              <a:rPr lang="en-US" sz="4000">
                <a:solidFill>
                  <a:schemeClr val="tx1">
                    <a:lumMod val="65000"/>
                    <a:lumOff val="35000"/>
                  </a:schemeClr>
                </a:solidFill>
              </a:rPr>
              <a:t>SDa</a:t>
            </a:r>
            <a:r>
              <a:rPr lang="en-US" sz="4000"/>
              <a:t>  </a:t>
            </a:r>
          </a:p>
        </p:txBody>
      </p:sp>
      <p:sp>
        <p:nvSpPr>
          <p:cNvPr id="11" name="TextBox 10">
            <a:extLst>
              <a:ext uri="{FF2B5EF4-FFF2-40B4-BE49-F238E27FC236}">
                <a16:creationId xmlns:a16="http://schemas.microsoft.com/office/drawing/2014/main" id="{CE03E7B5-F67D-B8C8-5172-D5EA82CE8F11}"/>
              </a:ext>
            </a:extLst>
          </p:cNvPr>
          <p:cNvSpPr txBox="1"/>
          <p:nvPr/>
        </p:nvSpPr>
        <p:spPr>
          <a:xfrm>
            <a:off x="2224895" y="2614979"/>
            <a:ext cx="807301" cy="707886"/>
          </a:xfrm>
          <a:prstGeom prst="rect">
            <a:avLst/>
          </a:prstGeom>
          <a:noFill/>
        </p:spPr>
        <p:txBody>
          <a:bodyPr wrap="square" rtlCol="0">
            <a:spAutoFit/>
          </a:bodyPr>
          <a:lstStyle/>
          <a:p>
            <a:r>
              <a:rPr lang="en-US" sz="4000"/>
              <a:t>+</a:t>
            </a:r>
          </a:p>
        </p:txBody>
      </p:sp>
      <p:sp>
        <p:nvSpPr>
          <p:cNvPr id="14" name="Rectangle: Rounded Corners 13">
            <a:extLst>
              <a:ext uri="{FF2B5EF4-FFF2-40B4-BE49-F238E27FC236}">
                <a16:creationId xmlns:a16="http://schemas.microsoft.com/office/drawing/2014/main" id="{5C0F2076-C2B7-F9EA-66D2-73B53636DE5C}"/>
              </a:ext>
            </a:extLst>
          </p:cNvPr>
          <p:cNvSpPr/>
          <p:nvPr/>
        </p:nvSpPr>
        <p:spPr>
          <a:xfrm>
            <a:off x="8964081" y="1155672"/>
            <a:ext cx="2969038" cy="2390098"/>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ysClr val="windowText" lastClr="000000"/>
                </a:solidFill>
              </a:rPr>
              <a:t>Search time </a:t>
            </a:r>
            <a:endParaRPr lang="en-US" b="1">
              <a:solidFill>
                <a:sysClr val="windowText" lastClr="000000"/>
              </a:solidFill>
            </a:endParaRPr>
          </a:p>
          <a:p>
            <a:pPr algn="ctr"/>
            <a:r>
              <a:rPr lang="en-US" b="1">
                <a:solidFill>
                  <a:schemeClr val="accent1">
                    <a:lumMod val="75000"/>
                  </a:schemeClr>
                </a:solidFill>
              </a:rPr>
              <a:t>1128X</a:t>
            </a:r>
            <a:r>
              <a:rPr lang="en-US">
                <a:solidFill>
                  <a:sysClr val="windowText" lastClr="000000"/>
                </a:solidFill>
              </a:rPr>
              <a:t> faster on HDD</a:t>
            </a:r>
          </a:p>
          <a:p>
            <a:pPr algn="ctr"/>
            <a:r>
              <a:rPr lang="en-US" b="1">
                <a:solidFill>
                  <a:schemeClr val="accent1">
                    <a:lumMod val="75000"/>
                  </a:schemeClr>
                </a:solidFill>
              </a:rPr>
              <a:t>310X</a:t>
            </a:r>
            <a:r>
              <a:rPr lang="en-US">
                <a:solidFill>
                  <a:sysClr val="windowText" lastClr="000000"/>
                </a:solidFill>
              </a:rPr>
              <a:t> faster on SSD</a:t>
            </a:r>
          </a:p>
          <a:p>
            <a:pPr algn="ctr"/>
            <a:r>
              <a:rPr lang="en-US" b="1">
                <a:solidFill>
                  <a:schemeClr val="accent1">
                    <a:lumMod val="75000"/>
                  </a:schemeClr>
                </a:solidFill>
              </a:rPr>
              <a:t>2.5X  </a:t>
            </a:r>
            <a:r>
              <a:rPr lang="en-US">
                <a:solidFill>
                  <a:schemeClr val="tx1"/>
                </a:solidFill>
              </a:rPr>
              <a:t>faster on </a:t>
            </a:r>
            <a:r>
              <a:rPr lang="en-US">
                <a:solidFill>
                  <a:sysClr val="windowText" lastClr="000000"/>
                </a:solidFill>
              </a:rPr>
              <a:t>RAM</a:t>
            </a:r>
          </a:p>
          <a:p>
            <a:pPr algn="ctr"/>
            <a:endParaRPr lang="en-US">
              <a:solidFill>
                <a:sysClr val="windowText" lastClr="000000"/>
              </a:solidFill>
            </a:endParaRPr>
          </a:p>
          <a:p>
            <a:pPr algn="ctr"/>
            <a:r>
              <a:rPr lang="en-US" b="1" u="sng">
                <a:solidFill>
                  <a:sysClr val="windowText" lastClr="000000"/>
                </a:solidFill>
              </a:rPr>
              <a:t>Update time </a:t>
            </a:r>
            <a:endParaRPr lang="en-US" b="1">
              <a:solidFill>
                <a:sysClr val="windowText" lastClr="000000"/>
              </a:solidFill>
            </a:endParaRPr>
          </a:p>
          <a:p>
            <a:pPr algn="ctr"/>
            <a:r>
              <a:rPr lang="en-US" b="1">
                <a:solidFill>
                  <a:schemeClr val="tx2">
                    <a:lumMod val="90000"/>
                    <a:lumOff val="10000"/>
                  </a:schemeClr>
                </a:solidFill>
              </a:rPr>
              <a:t>179X </a:t>
            </a:r>
            <a:r>
              <a:rPr lang="en-US">
                <a:solidFill>
                  <a:sysClr val="windowText" lastClr="000000"/>
                </a:solidFill>
              </a:rPr>
              <a:t>faster on HDD</a:t>
            </a:r>
          </a:p>
          <a:p>
            <a:pPr algn="ctr"/>
            <a:r>
              <a:rPr lang="en-US" b="1">
                <a:solidFill>
                  <a:schemeClr val="tx2">
                    <a:lumMod val="90000"/>
                    <a:lumOff val="10000"/>
                  </a:schemeClr>
                </a:solidFill>
              </a:rPr>
              <a:t>4X</a:t>
            </a:r>
            <a:r>
              <a:rPr lang="en-US">
                <a:solidFill>
                  <a:sysClr val="windowText" lastClr="000000"/>
                </a:solidFill>
              </a:rPr>
              <a:t> faster on RAM</a:t>
            </a:r>
          </a:p>
        </p:txBody>
      </p:sp>
      <p:sp>
        <p:nvSpPr>
          <p:cNvPr id="15" name="Rectangle: Rounded Corners 14">
            <a:extLst>
              <a:ext uri="{FF2B5EF4-FFF2-40B4-BE49-F238E27FC236}">
                <a16:creationId xmlns:a16="http://schemas.microsoft.com/office/drawing/2014/main" id="{6B063083-E954-C717-160A-78FC028E934C}"/>
              </a:ext>
            </a:extLst>
          </p:cNvPr>
          <p:cNvSpPr/>
          <p:nvPr/>
        </p:nvSpPr>
        <p:spPr>
          <a:xfrm>
            <a:off x="8986371" y="3663003"/>
            <a:ext cx="2969038" cy="2105494"/>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ysClr val="windowText" lastClr="000000"/>
                </a:solidFill>
              </a:rPr>
              <a:t>Experiments</a:t>
            </a:r>
          </a:p>
          <a:p>
            <a:pPr algn="ctr"/>
            <a:r>
              <a:rPr lang="en-US">
                <a:solidFill>
                  <a:sysClr val="windowText" lastClr="000000"/>
                </a:solidFill>
              </a:rPr>
              <a:t>Variable Result size</a:t>
            </a:r>
          </a:p>
          <a:p>
            <a:pPr algn="ctr"/>
            <a:r>
              <a:rPr lang="en-US">
                <a:solidFill>
                  <a:sysClr val="windowText" lastClr="000000"/>
                </a:solidFill>
              </a:rPr>
              <a:t>Variable DB size</a:t>
            </a:r>
          </a:p>
          <a:p>
            <a:pPr algn="ctr"/>
            <a:r>
              <a:rPr lang="en-US">
                <a:solidFill>
                  <a:sysClr val="windowText" lastClr="000000"/>
                </a:solidFill>
              </a:rPr>
              <a:t>Variable Cache</a:t>
            </a:r>
          </a:p>
          <a:p>
            <a:pPr algn="ctr"/>
            <a:r>
              <a:rPr lang="en-US">
                <a:solidFill>
                  <a:sysClr val="windowText" lastClr="000000"/>
                </a:solidFill>
              </a:rPr>
              <a:t>Synthetic dataset</a:t>
            </a:r>
          </a:p>
          <a:p>
            <a:pPr algn="ctr"/>
            <a:r>
              <a:rPr lang="en-US">
                <a:solidFill>
                  <a:sysClr val="windowText" lastClr="000000"/>
                </a:solidFill>
              </a:rPr>
              <a:t>Real (Crime) dataset</a:t>
            </a:r>
          </a:p>
          <a:p>
            <a:pPr algn="ctr"/>
            <a:r>
              <a:rPr lang="en-US">
                <a:solidFill>
                  <a:sysClr val="windowText" lastClr="000000"/>
                </a:solidFill>
              </a:rPr>
              <a:t>Practical scenarios</a:t>
            </a:r>
          </a:p>
        </p:txBody>
      </p:sp>
      <p:sp>
        <p:nvSpPr>
          <p:cNvPr id="18" name="Rectangle: Rounded Corners 17">
            <a:extLst>
              <a:ext uri="{FF2B5EF4-FFF2-40B4-BE49-F238E27FC236}">
                <a16:creationId xmlns:a16="http://schemas.microsoft.com/office/drawing/2014/main" id="{3BEDE69C-7070-BA7F-12FD-7D0D5030B913}"/>
              </a:ext>
            </a:extLst>
          </p:cNvPr>
          <p:cNvSpPr/>
          <p:nvPr/>
        </p:nvSpPr>
        <p:spPr>
          <a:xfrm>
            <a:off x="3467113" y="2569140"/>
            <a:ext cx="2949989" cy="566945"/>
          </a:xfrm>
          <a:prstGeom prst="roundRect">
            <a:avLst/>
          </a:prstGeom>
          <a:solidFill>
            <a:srgbClr val="FF0000">
              <a:alpha val="1200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A544385-8137-7153-220D-5C4B25DC215F}"/>
              </a:ext>
            </a:extLst>
          </p:cNvPr>
          <p:cNvSpPr txBox="1"/>
          <p:nvPr/>
        </p:nvSpPr>
        <p:spPr>
          <a:xfrm>
            <a:off x="2831170" y="5177944"/>
            <a:ext cx="4141246" cy="1464231"/>
          </a:xfrm>
          <a:prstGeom prst="roundRect">
            <a:avLst/>
          </a:prstGeom>
          <a:noFill/>
          <a:ln>
            <a:solidFill>
              <a:srgbClr val="FF0000"/>
            </a:solidFill>
          </a:ln>
        </p:spPr>
        <p:txBody>
          <a:bodyPr wrap="square" rtlCol="0">
            <a:spAutoFit/>
          </a:bodyPr>
          <a:lstStyle/>
          <a:p>
            <a:pPr algn="ctr"/>
            <a:r>
              <a:rPr lang="en-US" sz="2000"/>
              <a:t>One-choice Allocation (1C)</a:t>
            </a:r>
          </a:p>
          <a:p>
            <a:pPr algn="ctr"/>
            <a:r>
              <a:rPr lang="en-US" sz="2000"/>
              <a:t>Two-choice Allocation (2C)</a:t>
            </a:r>
          </a:p>
          <a:p>
            <a:pPr algn="ctr"/>
            <a:r>
              <a:rPr lang="en-US" sz="2000"/>
              <a:t> NlogN</a:t>
            </a:r>
          </a:p>
          <a:p>
            <a:pPr algn="ctr"/>
            <a:r>
              <a:rPr lang="en-US" sz="2000"/>
              <a:t> Ns (variants of NlogN)</a:t>
            </a:r>
          </a:p>
        </p:txBody>
      </p:sp>
      <p:sp>
        <p:nvSpPr>
          <p:cNvPr id="5" name="TextBox 4">
            <a:extLst>
              <a:ext uri="{FF2B5EF4-FFF2-40B4-BE49-F238E27FC236}">
                <a16:creationId xmlns:a16="http://schemas.microsoft.com/office/drawing/2014/main" id="{BEE4C82A-66E2-4E86-44C1-DCCAE635B90A}"/>
              </a:ext>
            </a:extLst>
          </p:cNvPr>
          <p:cNvSpPr txBox="1"/>
          <p:nvPr/>
        </p:nvSpPr>
        <p:spPr>
          <a:xfrm>
            <a:off x="7555160" y="2222331"/>
            <a:ext cx="1507787" cy="1323439"/>
          </a:xfrm>
          <a:prstGeom prst="rect">
            <a:avLst/>
          </a:prstGeom>
          <a:noFill/>
        </p:spPr>
        <p:txBody>
          <a:bodyPr wrap="square" rtlCol="0">
            <a:spAutoFit/>
          </a:bodyPr>
          <a:lstStyle/>
          <a:p>
            <a:r>
              <a:rPr lang="en-US" sz="4000"/>
              <a:t>SDd/</a:t>
            </a:r>
            <a:r>
              <a:rPr lang="en-US" sz="4000">
                <a:solidFill>
                  <a:schemeClr val="tx1">
                    <a:lumMod val="65000"/>
                    <a:lumOff val="35000"/>
                  </a:schemeClr>
                </a:solidFill>
              </a:rPr>
              <a:t>SDa</a:t>
            </a:r>
          </a:p>
        </p:txBody>
      </p:sp>
      <p:sp>
        <p:nvSpPr>
          <p:cNvPr id="8" name="TextBox 7">
            <a:extLst>
              <a:ext uri="{FF2B5EF4-FFF2-40B4-BE49-F238E27FC236}">
                <a16:creationId xmlns:a16="http://schemas.microsoft.com/office/drawing/2014/main" id="{A0A1CF3A-2193-E808-2D24-9ABBBFE7ED35}"/>
              </a:ext>
            </a:extLst>
          </p:cNvPr>
          <p:cNvSpPr txBox="1"/>
          <p:nvPr/>
        </p:nvSpPr>
        <p:spPr>
          <a:xfrm>
            <a:off x="7095226" y="2621459"/>
            <a:ext cx="807301" cy="523220"/>
          </a:xfrm>
          <a:prstGeom prst="rect">
            <a:avLst/>
          </a:prstGeom>
          <a:noFill/>
        </p:spPr>
        <p:txBody>
          <a:bodyPr wrap="square" rtlCol="0">
            <a:spAutoFit/>
          </a:bodyPr>
          <a:lstStyle/>
          <a:p>
            <a:r>
              <a:rPr lang="en-US" sz="2800"/>
              <a:t>vs</a:t>
            </a:r>
          </a:p>
        </p:txBody>
      </p:sp>
      <p:sp>
        <p:nvSpPr>
          <p:cNvPr id="9" name="TextBox 8">
            <a:extLst>
              <a:ext uri="{FF2B5EF4-FFF2-40B4-BE49-F238E27FC236}">
                <a16:creationId xmlns:a16="http://schemas.microsoft.com/office/drawing/2014/main" id="{1DF4F446-C5EB-6D8A-A518-D8A2F0A72285}"/>
              </a:ext>
            </a:extLst>
          </p:cNvPr>
          <p:cNvSpPr txBox="1"/>
          <p:nvPr/>
        </p:nvSpPr>
        <p:spPr>
          <a:xfrm>
            <a:off x="3536953" y="1486241"/>
            <a:ext cx="280749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Static I/O-efficient SE</a:t>
            </a:r>
          </a:p>
        </p:txBody>
      </p:sp>
    </p:spTree>
    <p:custDataLst>
      <p:tags r:id="rId1"/>
    </p:custDataLst>
    <p:extLst>
      <p:ext uri="{BB962C8B-B14F-4D97-AF65-F5344CB8AC3E}">
        <p14:creationId xmlns:p14="http://schemas.microsoft.com/office/powerpoint/2010/main" val="1674780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1BD0CF-10C3-CA33-FCDF-54906DF2ACAD}"/>
              </a:ext>
            </a:extLst>
          </p:cNvPr>
          <p:cNvGrpSpPr/>
          <p:nvPr/>
        </p:nvGrpSpPr>
        <p:grpSpPr>
          <a:xfrm>
            <a:off x="3952627" y="1576979"/>
            <a:ext cx="4241918" cy="682198"/>
            <a:chOff x="5898162" y="1576979"/>
            <a:chExt cx="4241918" cy="682198"/>
          </a:xfrm>
        </p:grpSpPr>
        <p:sp>
          <p:nvSpPr>
            <p:cNvPr id="22" name="Rectangle: Rounded Corners 21">
              <a:extLst>
                <a:ext uri="{FF2B5EF4-FFF2-40B4-BE49-F238E27FC236}">
                  <a16:creationId xmlns:a16="http://schemas.microsoft.com/office/drawing/2014/main" id="{9EBAAB40-2484-AB9C-4507-5685F7118795}"/>
                </a:ext>
              </a:extLst>
            </p:cNvPr>
            <p:cNvSpPr/>
            <p:nvPr/>
          </p:nvSpPr>
          <p:spPr>
            <a:xfrm>
              <a:off x="6039459" y="1576979"/>
              <a:ext cx="3960041" cy="682198"/>
            </a:xfrm>
            <a:prstGeom prst="roundRect">
              <a:avLst/>
            </a:prstGeom>
            <a:solidFill>
              <a:schemeClr val="accent6">
                <a:lumMod val="60000"/>
                <a:lumOff val="40000"/>
                <a:alpha val="11000"/>
              </a:schemeClr>
            </a:solidFill>
            <a:ln w="28575">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18506E7-3F55-8E30-C835-DB745D22E720}"/>
                </a:ext>
              </a:extLst>
            </p:cNvPr>
            <p:cNvGrpSpPr/>
            <p:nvPr/>
          </p:nvGrpSpPr>
          <p:grpSpPr>
            <a:xfrm>
              <a:off x="5898162" y="1589632"/>
              <a:ext cx="4241918" cy="647155"/>
              <a:chOff x="5898162" y="1589632"/>
              <a:chExt cx="4241918" cy="647155"/>
            </a:xfrm>
          </p:grpSpPr>
          <p:sp>
            <p:nvSpPr>
              <p:cNvPr id="19" name="TextBox 18">
                <a:extLst>
                  <a:ext uri="{FF2B5EF4-FFF2-40B4-BE49-F238E27FC236}">
                    <a16:creationId xmlns:a16="http://schemas.microsoft.com/office/drawing/2014/main" id="{24246053-627F-CAFF-F9F3-669B7DC3689F}"/>
                  </a:ext>
                </a:extLst>
              </p:cNvPr>
              <p:cNvSpPr txBox="1"/>
              <p:nvPr/>
            </p:nvSpPr>
            <p:spPr>
              <a:xfrm>
                <a:off x="5898162" y="1589632"/>
                <a:ext cx="4241918" cy="369332"/>
              </a:xfrm>
              <a:prstGeom prst="rect">
                <a:avLst/>
              </a:prstGeom>
              <a:noFill/>
            </p:spPr>
            <p:txBody>
              <a:bodyPr wrap="square" rtlCol="0">
                <a:spAutoFit/>
              </a:bodyPr>
              <a:lstStyle/>
              <a:p>
                <a:pPr algn="ctr"/>
                <a:r>
                  <a:rPr lang="en-US" b="1">
                    <a:solidFill>
                      <a:schemeClr val="accent2">
                        <a:lumMod val="75000"/>
                      </a:schemeClr>
                    </a:solidFill>
                  </a:rPr>
                  <a:t>Locality/Read-efficiency (for HDD)</a:t>
                </a:r>
              </a:p>
            </p:txBody>
          </p:sp>
          <p:sp>
            <p:nvSpPr>
              <p:cNvPr id="20" name="TextBox 19">
                <a:extLst>
                  <a:ext uri="{FF2B5EF4-FFF2-40B4-BE49-F238E27FC236}">
                    <a16:creationId xmlns:a16="http://schemas.microsoft.com/office/drawing/2014/main" id="{860B96B7-6E69-CE4C-88A5-E4403372485F}"/>
                  </a:ext>
                </a:extLst>
              </p:cNvPr>
              <p:cNvSpPr txBox="1"/>
              <p:nvPr/>
            </p:nvSpPr>
            <p:spPr>
              <a:xfrm>
                <a:off x="5898748" y="1867455"/>
                <a:ext cx="3560978" cy="369332"/>
              </a:xfrm>
              <a:prstGeom prst="rect">
                <a:avLst/>
              </a:prstGeom>
              <a:noFill/>
            </p:spPr>
            <p:txBody>
              <a:bodyPr wrap="square" rtlCol="0">
                <a:spAutoFit/>
              </a:bodyPr>
              <a:lstStyle/>
              <a:p>
                <a:pPr algn="r"/>
                <a:r>
                  <a:rPr lang="en-US" b="1">
                    <a:solidFill>
                      <a:schemeClr val="accent2">
                        <a:lumMod val="75000"/>
                      </a:schemeClr>
                    </a:solidFill>
                  </a:rPr>
                  <a:t>  Page-efficiency (for SSD)</a:t>
                </a:r>
              </a:p>
            </p:txBody>
          </p:sp>
        </p:grpSp>
      </p:grpSp>
      <p:sp>
        <p:nvSpPr>
          <p:cNvPr id="12" name="Rectangle: Rounded Corners 11">
            <a:extLst>
              <a:ext uri="{FF2B5EF4-FFF2-40B4-BE49-F238E27FC236}">
                <a16:creationId xmlns:a16="http://schemas.microsoft.com/office/drawing/2014/main" id="{497C35EC-D9B0-1A0B-FCF7-24682AB404AC}"/>
              </a:ext>
            </a:extLst>
          </p:cNvPr>
          <p:cNvSpPr/>
          <p:nvPr/>
        </p:nvSpPr>
        <p:spPr>
          <a:xfrm>
            <a:off x="8964081" y="1155672"/>
            <a:ext cx="2969038" cy="2390098"/>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ysClr val="windowText" lastClr="000000"/>
                </a:solidFill>
              </a:rPr>
              <a:t>Search time </a:t>
            </a:r>
            <a:endParaRPr lang="en-US" b="1">
              <a:solidFill>
                <a:sysClr val="windowText" lastClr="000000"/>
              </a:solidFill>
            </a:endParaRPr>
          </a:p>
          <a:p>
            <a:pPr algn="ctr"/>
            <a:r>
              <a:rPr lang="en-US" b="1">
                <a:solidFill>
                  <a:schemeClr val="accent1">
                    <a:lumMod val="75000"/>
                  </a:schemeClr>
                </a:solidFill>
              </a:rPr>
              <a:t>1128X</a:t>
            </a:r>
            <a:r>
              <a:rPr lang="en-US">
                <a:solidFill>
                  <a:sysClr val="windowText" lastClr="000000"/>
                </a:solidFill>
              </a:rPr>
              <a:t> faster on HDD</a:t>
            </a:r>
          </a:p>
          <a:p>
            <a:pPr algn="ctr"/>
            <a:r>
              <a:rPr lang="en-US" b="1">
                <a:solidFill>
                  <a:schemeClr val="accent1">
                    <a:lumMod val="75000"/>
                  </a:schemeClr>
                </a:solidFill>
              </a:rPr>
              <a:t>310X</a:t>
            </a:r>
            <a:r>
              <a:rPr lang="en-US">
                <a:solidFill>
                  <a:sysClr val="windowText" lastClr="000000"/>
                </a:solidFill>
              </a:rPr>
              <a:t> faster on SSD</a:t>
            </a:r>
          </a:p>
          <a:p>
            <a:pPr algn="ctr"/>
            <a:r>
              <a:rPr lang="en-US" b="1">
                <a:solidFill>
                  <a:schemeClr val="accent1">
                    <a:lumMod val="75000"/>
                  </a:schemeClr>
                </a:solidFill>
              </a:rPr>
              <a:t>2.5X  </a:t>
            </a:r>
            <a:r>
              <a:rPr lang="en-US">
                <a:solidFill>
                  <a:schemeClr val="tx1"/>
                </a:solidFill>
              </a:rPr>
              <a:t>faster on </a:t>
            </a:r>
            <a:r>
              <a:rPr lang="en-US">
                <a:solidFill>
                  <a:sysClr val="windowText" lastClr="000000"/>
                </a:solidFill>
              </a:rPr>
              <a:t>RAM</a:t>
            </a:r>
          </a:p>
          <a:p>
            <a:pPr algn="ctr"/>
            <a:endParaRPr lang="en-US">
              <a:solidFill>
                <a:sysClr val="windowText" lastClr="000000"/>
              </a:solidFill>
            </a:endParaRPr>
          </a:p>
          <a:p>
            <a:pPr algn="ctr"/>
            <a:r>
              <a:rPr lang="en-US" b="1" u="sng">
                <a:solidFill>
                  <a:sysClr val="windowText" lastClr="000000"/>
                </a:solidFill>
              </a:rPr>
              <a:t>Update time </a:t>
            </a:r>
            <a:endParaRPr lang="en-US" b="1">
              <a:solidFill>
                <a:sysClr val="windowText" lastClr="000000"/>
              </a:solidFill>
            </a:endParaRPr>
          </a:p>
          <a:p>
            <a:pPr algn="ctr"/>
            <a:r>
              <a:rPr lang="en-US" b="1">
                <a:solidFill>
                  <a:schemeClr val="tx2">
                    <a:lumMod val="90000"/>
                    <a:lumOff val="10000"/>
                  </a:schemeClr>
                </a:solidFill>
              </a:rPr>
              <a:t>179X </a:t>
            </a:r>
            <a:r>
              <a:rPr lang="en-US">
                <a:solidFill>
                  <a:sysClr val="windowText" lastClr="000000"/>
                </a:solidFill>
              </a:rPr>
              <a:t>faster on HDD</a:t>
            </a:r>
          </a:p>
          <a:p>
            <a:pPr algn="ctr"/>
            <a:r>
              <a:rPr lang="en-US" b="1">
                <a:solidFill>
                  <a:schemeClr val="tx2">
                    <a:lumMod val="90000"/>
                    <a:lumOff val="10000"/>
                  </a:schemeClr>
                </a:solidFill>
              </a:rPr>
              <a:t>4X</a:t>
            </a:r>
            <a:r>
              <a:rPr lang="en-US">
                <a:solidFill>
                  <a:sysClr val="windowText" lastClr="000000"/>
                </a:solidFill>
              </a:rPr>
              <a:t> faster on RAM</a:t>
            </a:r>
          </a:p>
        </p:txBody>
      </p:sp>
      <p:grpSp>
        <p:nvGrpSpPr>
          <p:cNvPr id="47" name="Group 46">
            <a:extLst>
              <a:ext uri="{FF2B5EF4-FFF2-40B4-BE49-F238E27FC236}">
                <a16:creationId xmlns:a16="http://schemas.microsoft.com/office/drawing/2014/main" id="{66A12DD3-58B5-302F-54D7-0E855C15D5BB}"/>
              </a:ext>
            </a:extLst>
          </p:cNvPr>
          <p:cNvGrpSpPr/>
          <p:nvPr/>
        </p:nvGrpSpPr>
        <p:grpSpPr>
          <a:xfrm>
            <a:off x="5760695" y="2770983"/>
            <a:ext cx="3087797" cy="2659986"/>
            <a:chOff x="6639485" y="1941906"/>
            <a:chExt cx="3761101" cy="3414737"/>
          </a:xfrm>
        </p:grpSpPr>
        <p:sp>
          <p:nvSpPr>
            <p:cNvPr id="48" name="Oval 47">
              <a:extLst>
                <a:ext uri="{FF2B5EF4-FFF2-40B4-BE49-F238E27FC236}">
                  <a16:creationId xmlns:a16="http://schemas.microsoft.com/office/drawing/2014/main" id="{CBD39C8B-14AA-12AF-E468-EA9BCA597604}"/>
                </a:ext>
              </a:extLst>
            </p:cNvPr>
            <p:cNvSpPr/>
            <p:nvPr/>
          </p:nvSpPr>
          <p:spPr>
            <a:xfrm>
              <a:off x="6639485" y="1941906"/>
              <a:ext cx="3761101" cy="3414737"/>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[Cash et. al NDSS 2014]</a:t>
              </a:r>
              <a:endParaRPr lang="en-US" sz="1100">
                <a:solidFill>
                  <a:schemeClr val="tx1"/>
                </a:solidFill>
              </a:endParaRPr>
            </a:p>
            <a:p>
              <a:pPr algn="ctr"/>
              <a:r>
                <a:rPr lang="en-US" sz="1100">
                  <a:solidFill>
                    <a:schemeClr val="tx1"/>
                  </a:solidFill>
                  <a:ea typeface="+mn-lt"/>
                  <a:cs typeface="+mn-lt"/>
                </a:rPr>
                <a:t>[Cash et. al. EUROCRYPT 2014]</a:t>
              </a:r>
              <a:endParaRPr lang="en-US" sz="1100"/>
            </a:p>
            <a:p>
              <a:pPr algn="ctr"/>
              <a:r>
                <a:rPr lang="en-US" sz="1100">
                  <a:solidFill>
                    <a:schemeClr val="tx1"/>
                  </a:solidFill>
                  <a:ea typeface="+mn-lt"/>
                  <a:cs typeface="+mn-lt"/>
                </a:rPr>
                <a:t>[Asharov et al. STOC 2016] </a:t>
              </a:r>
            </a:p>
            <a:p>
              <a:pPr algn="ctr"/>
              <a:r>
                <a:rPr lang="en-US" sz="1100">
                  <a:solidFill>
                    <a:schemeClr val="tx1"/>
                  </a:solidFill>
                  <a:ea typeface="+mn-lt"/>
                  <a:cs typeface="+mn-lt"/>
                </a:rPr>
                <a:t>  [Demertzis et. al. SIGMOD 2017]</a:t>
              </a:r>
            </a:p>
            <a:p>
              <a:pPr algn="ctr"/>
              <a:r>
                <a:rPr lang="en-US" sz="1100">
                  <a:solidFill>
                    <a:schemeClr val="tx1"/>
                  </a:solidFill>
                  <a:ea typeface="+mn-lt"/>
                  <a:cs typeface="+mn-lt"/>
                </a:rPr>
                <a:t> [Asharov et al. CRYPTO 2018]</a:t>
              </a:r>
            </a:p>
            <a:p>
              <a:pPr algn="ctr"/>
              <a:r>
                <a:rPr lang="en-US" sz="1100">
                  <a:solidFill>
                    <a:schemeClr val="tx1"/>
                  </a:solidFill>
                  <a:ea typeface="+mn-lt"/>
                  <a:cs typeface="+mn-lt"/>
                </a:rPr>
                <a:t>  [Demertzis et al. CRYPTO 2018]</a:t>
              </a:r>
              <a:endParaRPr lang="en-US" sz="1100">
                <a:ea typeface="+mn-lt"/>
                <a:cs typeface="+mn-lt"/>
              </a:endParaRPr>
            </a:p>
            <a:p>
              <a:pPr algn="ctr"/>
              <a:r>
                <a:rPr lang="en-US" sz="1100">
                  <a:solidFill>
                    <a:schemeClr val="tx1"/>
                  </a:solidFill>
                  <a:ea typeface="+mn-lt"/>
                  <a:cs typeface="+mn-lt"/>
                </a:rPr>
                <a:t>[Bossuat et al. CRYPTO 2021]</a:t>
              </a:r>
              <a:endParaRPr lang="en-US" sz="1100">
                <a:solidFill>
                  <a:schemeClr val="tx1"/>
                </a:solidFill>
              </a:endParaRPr>
            </a:p>
            <a:p>
              <a:pPr algn="ctr"/>
              <a:endParaRPr lang="en-US" sz="1100">
                <a:solidFill>
                  <a:schemeClr val="tx1"/>
                </a:solidFill>
                <a:ea typeface="+mn-lt"/>
                <a:cs typeface="+mn-lt"/>
              </a:endParaRPr>
            </a:p>
            <a:p>
              <a:pPr algn="ctr"/>
              <a:br>
                <a:rPr lang="en-US" sz="1100"/>
              </a:br>
              <a:endParaRPr lang="en-US" sz="1100"/>
            </a:p>
          </p:txBody>
        </p:sp>
        <p:sp>
          <p:nvSpPr>
            <p:cNvPr id="49" name="TextBox 48">
              <a:extLst>
                <a:ext uri="{FF2B5EF4-FFF2-40B4-BE49-F238E27FC236}">
                  <a16:creationId xmlns:a16="http://schemas.microsoft.com/office/drawing/2014/main" id="{F98FBF7F-2D15-97A1-985C-384D514A18D0}"/>
                </a:ext>
              </a:extLst>
            </p:cNvPr>
            <p:cNvSpPr txBox="1"/>
            <p:nvPr/>
          </p:nvSpPr>
          <p:spPr>
            <a:xfrm>
              <a:off x="7123313" y="2285287"/>
              <a:ext cx="2871151" cy="3945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u="sng"/>
                <a:t>I/O-efficient</a:t>
              </a:r>
            </a:p>
          </p:txBody>
        </p:sp>
        <p:sp>
          <p:nvSpPr>
            <p:cNvPr id="50" name="TextBox 49">
              <a:extLst>
                <a:ext uri="{FF2B5EF4-FFF2-40B4-BE49-F238E27FC236}">
                  <a16:creationId xmlns:a16="http://schemas.microsoft.com/office/drawing/2014/main" id="{CA99EBC3-761B-2091-E29B-24AE716E8444}"/>
                </a:ext>
              </a:extLst>
            </p:cNvPr>
            <p:cNvSpPr txBox="1"/>
            <p:nvPr/>
          </p:nvSpPr>
          <p:spPr>
            <a:xfrm>
              <a:off x="7216158" y="4344865"/>
              <a:ext cx="2831572" cy="3594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baseline="0">
                  <a:solidFill>
                    <a:schemeClr val="accent1">
                      <a:lumMod val="75000"/>
                    </a:schemeClr>
                  </a:solidFill>
                  <a:latin typeface="Aptos"/>
                </a:rPr>
                <a:t>[Minaud &amp; Reichle CRYPTO 2022]</a:t>
              </a:r>
              <a:endParaRPr lang="en-US" sz="1100" b="1">
                <a:solidFill>
                  <a:schemeClr val="accent1">
                    <a:lumMod val="75000"/>
                  </a:schemeClr>
                </a:solidFill>
              </a:endParaRPr>
            </a:p>
          </p:txBody>
        </p:sp>
      </p:grpSp>
      <p:sp>
        <p:nvSpPr>
          <p:cNvPr id="45" name="Oval 44">
            <a:extLst>
              <a:ext uri="{FF2B5EF4-FFF2-40B4-BE49-F238E27FC236}">
                <a16:creationId xmlns:a16="http://schemas.microsoft.com/office/drawing/2014/main" id="{94BB3E8E-85AA-9894-0145-78A7DA95EAA4}"/>
              </a:ext>
            </a:extLst>
          </p:cNvPr>
          <p:cNvSpPr/>
          <p:nvPr/>
        </p:nvSpPr>
        <p:spPr>
          <a:xfrm>
            <a:off x="3300906" y="2766364"/>
            <a:ext cx="3087798" cy="2659986"/>
          </a:xfrm>
          <a:prstGeom prst="ellipse">
            <a:avLst/>
          </a:prstGeom>
          <a:solidFill>
            <a:schemeClr val="accent1">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a:t>
            </a:r>
            <a:endParaRPr lang="en-US" sz="1100"/>
          </a:p>
          <a:p>
            <a:pPr algn="ctr"/>
            <a:r>
              <a:rPr lang="en-US" sz="1100">
                <a:solidFill>
                  <a:schemeClr val="tx1"/>
                </a:solidFill>
                <a:ea typeface="+mn-lt"/>
                <a:cs typeface="+mn-lt"/>
              </a:rPr>
              <a:t>[Bost et al. CCS 2017]</a:t>
            </a:r>
            <a:endParaRPr lang="en-US" sz="1100">
              <a:solidFill>
                <a:schemeClr val="tx1"/>
              </a:solidFill>
            </a:endParaRPr>
          </a:p>
          <a:p>
            <a:pPr algn="ctr"/>
            <a:r>
              <a:rPr lang="en-US" sz="1100">
                <a:solidFill>
                  <a:schemeClr val="tx1"/>
                </a:solidFill>
                <a:ea typeface="+mn-lt"/>
                <a:cs typeface="+mn-lt"/>
              </a:rPr>
              <a:t>[Chamani et al. CCS 2018]</a:t>
            </a:r>
            <a:endParaRPr lang="en-US" sz="1100">
              <a:solidFill>
                <a:schemeClr val="tx1"/>
              </a:solidFill>
            </a:endParaRPr>
          </a:p>
          <a:p>
            <a:pPr algn="ctr"/>
            <a:r>
              <a:rPr lang="en-US" sz="1100">
                <a:solidFill>
                  <a:schemeClr val="tx1"/>
                </a:solidFill>
                <a:ea typeface="+mn-lt"/>
                <a:cs typeface="+mn-lt"/>
              </a:rPr>
              <a:t>[Demertzis et al. NDSS 2020]</a:t>
            </a:r>
            <a:endParaRPr lang="en-US" sz="1100">
              <a:solidFill>
                <a:schemeClr val="tx1"/>
              </a:solidFill>
            </a:endParaRPr>
          </a:p>
          <a:p>
            <a:pPr algn="ctr"/>
            <a:r>
              <a:rPr lang="en-US" sz="1100">
                <a:solidFill>
                  <a:schemeClr val="tx1"/>
                </a:solidFill>
                <a:ea typeface="+mn-lt"/>
                <a:cs typeface="+mn-lt"/>
              </a:rPr>
              <a:t>[Chamani et al. USENIX 2022]</a:t>
            </a:r>
            <a:endParaRPr lang="en-US" sz="1100">
              <a:solidFill>
                <a:schemeClr val="tx1"/>
              </a:solidFill>
            </a:endParaRPr>
          </a:p>
          <a:p>
            <a:pPr algn="ctr"/>
            <a:r>
              <a:rPr lang="en-US" sz="1100">
                <a:solidFill>
                  <a:schemeClr val="tx1"/>
                </a:solidFill>
              </a:rPr>
              <a:t>[...]</a:t>
            </a:r>
          </a:p>
          <a:p>
            <a:pPr algn="ctr"/>
            <a:br>
              <a:rPr lang="en-US" sz="1100"/>
            </a:br>
            <a:endParaRPr lang="en-US" sz="1100"/>
          </a:p>
        </p:txBody>
      </p:sp>
      <p:sp>
        <p:nvSpPr>
          <p:cNvPr id="8" name="Freeform: Shape 7">
            <a:extLst>
              <a:ext uri="{FF2B5EF4-FFF2-40B4-BE49-F238E27FC236}">
                <a16:creationId xmlns:a16="http://schemas.microsoft.com/office/drawing/2014/main" id="{A6A0B137-ED80-2E75-623A-14F87E8E0E7F}"/>
              </a:ext>
            </a:extLst>
          </p:cNvPr>
          <p:cNvSpPr/>
          <p:nvPr/>
        </p:nvSpPr>
        <p:spPr>
          <a:xfrm>
            <a:off x="5804066" y="3319817"/>
            <a:ext cx="547428" cy="1543002"/>
          </a:xfrm>
          <a:custGeom>
            <a:avLst/>
            <a:gdLst>
              <a:gd name="connsiteX0" fmla="*/ 439366 w 878732"/>
              <a:gd name="connsiteY0" fmla="*/ 0 h 1713408"/>
              <a:gd name="connsiteX1" fmla="*/ 491106 w 878732"/>
              <a:gd name="connsiteY1" fmla="*/ 38513 h 1713408"/>
              <a:gd name="connsiteX2" fmla="*/ 878732 w 878732"/>
              <a:gd name="connsiteY2" fmla="*/ 856704 h 1713408"/>
              <a:gd name="connsiteX3" fmla="*/ 491106 w 878732"/>
              <a:gd name="connsiteY3" fmla="*/ 1674895 h 1713408"/>
              <a:gd name="connsiteX4" fmla="*/ 439366 w 878732"/>
              <a:gd name="connsiteY4" fmla="*/ 1713408 h 1713408"/>
              <a:gd name="connsiteX5" fmla="*/ 387627 w 878732"/>
              <a:gd name="connsiteY5" fmla="*/ 1674895 h 1713408"/>
              <a:gd name="connsiteX6" fmla="*/ 0 w 878732"/>
              <a:gd name="connsiteY6" fmla="*/ 856704 h 1713408"/>
              <a:gd name="connsiteX7" fmla="*/ 387627 w 878732"/>
              <a:gd name="connsiteY7" fmla="*/ 38513 h 171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732" h="1713408">
                <a:moveTo>
                  <a:pt x="439366" y="0"/>
                </a:moveTo>
                <a:lnTo>
                  <a:pt x="491106" y="38513"/>
                </a:lnTo>
                <a:cubicBezTo>
                  <a:pt x="727839" y="232991"/>
                  <a:pt x="878732" y="527306"/>
                  <a:pt x="878732" y="856704"/>
                </a:cubicBezTo>
                <a:cubicBezTo>
                  <a:pt x="878732" y="1186102"/>
                  <a:pt x="727839" y="1480417"/>
                  <a:pt x="491106" y="1674895"/>
                </a:cubicBezTo>
                <a:lnTo>
                  <a:pt x="439366" y="1713408"/>
                </a:lnTo>
                <a:lnTo>
                  <a:pt x="387627" y="1674895"/>
                </a:lnTo>
                <a:cubicBezTo>
                  <a:pt x="150893" y="1480417"/>
                  <a:pt x="0" y="1186102"/>
                  <a:pt x="0" y="856704"/>
                </a:cubicBezTo>
                <a:cubicBezTo>
                  <a:pt x="0" y="527306"/>
                  <a:pt x="150893" y="232991"/>
                  <a:pt x="387627" y="38513"/>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8892129A-AFED-0CB5-A3E7-A6FD3CB66247}"/>
              </a:ext>
            </a:extLst>
          </p:cNvPr>
          <p:cNvSpPr txBox="1"/>
          <p:nvPr/>
        </p:nvSpPr>
        <p:spPr>
          <a:xfrm>
            <a:off x="1272203" y="1121965"/>
            <a:ext cx="1904712" cy="523220"/>
          </a:xfrm>
          <a:prstGeom prst="rect">
            <a:avLst/>
          </a:prstGeom>
          <a:noFill/>
        </p:spPr>
        <p:txBody>
          <a:bodyPr wrap="square" rtlCol="0">
            <a:spAutoFit/>
          </a:bodyPr>
          <a:lstStyle/>
          <a:p>
            <a:r>
              <a:rPr lang="en-US" sz="2800" b="1" u="sng"/>
              <a:t>Privacy</a:t>
            </a:r>
          </a:p>
        </p:txBody>
      </p:sp>
      <p:sp>
        <p:nvSpPr>
          <p:cNvPr id="41" name="TextBox 40">
            <a:extLst>
              <a:ext uri="{FF2B5EF4-FFF2-40B4-BE49-F238E27FC236}">
                <a16:creationId xmlns:a16="http://schemas.microsoft.com/office/drawing/2014/main" id="{B76E13B9-481E-5C14-A02B-F4E34FA930F1}"/>
              </a:ext>
            </a:extLst>
          </p:cNvPr>
          <p:cNvSpPr txBox="1"/>
          <p:nvPr/>
        </p:nvSpPr>
        <p:spPr>
          <a:xfrm>
            <a:off x="805449" y="1884303"/>
            <a:ext cx="2642024" cy="369332"/>
          </a:xfrm>
          <a:prstGeom prst="rect">
            <a:avLst/>
          </a:prstGeom>
          <a:noFill/>
        </p:spPr>
        <p:txBody>
          <a:bodyPr wrap="square" rtlCol="0">
            <a:spAutoFit/>
          </a:bodyPr>
          <a:lstStyle/>
          <a:p>
            <a:pPr algn="ctr"/>
            <a:r>
              <a:rPr lang="en-US" b="1">
                <a:solidFill>
                  <a:schemeClr val="accent2">
                    <a:lumMod val="75000"/>
                  </a:schemeClr>
                </a:solidFill>
              </a:rPr>
              <a:t>Backward Privacy (BP)</a:t>
            </a:r>
          </a:p>
        </p:txBody>
      </p:sp>
      <p:sp>
        <p:nvSpPr>
          <p:cNvPr id="40" name="TextBox 39">
            <a:extLst>
              <a:ext uri="{FF2B5EF4-FFF2-40B4-BE49-F238E27FC236}">
                <a16:creationId xmlns:a16="http://schemas.microsoft.com/office/drawing/2014/main" id="{552D901A-1842-F0C3-CC24-937FABC22BDA}"/>
              </a:ext>
            </a:extLst>
          </p:cNvPr>
          <p:cNvSpPr txBox="1"/>
          <p:nvPr/>
        </p:nvSpPr>
        <p:spPr>
          <a:xfrm>
            <a:off x="901771" y="1594342"/>
            <a:ext cx="2449379" cy="369332"/>
          </a:xfrm>
          <a:prstGeom prst="rect">
            <a:avLst/>
          </a:prstGeom>
          <a:noFill/>
        </p:spPr>
        <p:txBody>
          <a:bodyPr wrap="square" rtlCol="0">
            <a:spAutoFit/>
          </a:bodyPr>
          <a:lstStyle/>
          <a:p>
            <a:pPr algn="ctr"/>
            <a:r>
              <a:rPr lang="en-US" b="1">
                <a:solidFill>
                  <a:schemeClr val="accent2">
                    <a:lumMod val="75000"/>
                  </a:schemeClr>
                </a:solidFill>
              </a:rPr>
              <a:t>Forward Privacy (FP)</a:t>
            </a:r>
          </a:p>
        </p:txBody>
      </p:sp>
      <p:sp>
        <p:nvSpPr>
          <p:cNvPr id="27" name="Title 1">
            <a:extLst>
              <a:ext uri="{FF2B5EF4-FFF2-40B4-BE49-F238E27FC236}">
                <a16:creationId xmlns:a16="http://schemas.microsoft.com/office/drawing/2014/main" id="{05F01B14-474F-B88B-9772-9144A903967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Summary!</a:t>
            </a:r>
          </a:p>
        </p:txBody>
      </p:sp>
      <p:sp>
        <p:nvSpPr>
          <p:cNvPr id="2" name="Rectangle: Rounded Corners 1">
            <a:extLst>
              <a:ext uri="{FF2B5EF4-FFF2-40B4-BE49-F238E27FC236}">
                <a16:creationId xmlns:a16="http://schemas.microsoft.com/office/drawing/2014/main" id="{D547DE80-0860-0AF9-B36C-08E89069D434}"/>
              </a:ext>
            </a:extLst>
          </p:cNvPr>
          <p:cNvSpPr/>
          <p:nvPr/>
        </p:nvSpPr>
        <p:spPr>
          <a:xfrm>
            <a:off x="700846" y="1582195"/>
            <a:ext cx="2834189" cy="682198"/>
          </a:xfrm>
          <a:prstGeom prst="roundRect">
            <a:avLst/>
          </a:prstGeom>
          <a:solidFill>
            <a:schemeClr val="tx2">
              <a:lumMod val="75000"/>
              <a:lumOff val="25000"/>
              <a:alpha val="11000"/>
            </a:schemeClr>
          </a:solid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2801D30-A221-61E8-8353-1FBAEC9F89F8}"/>
              </a:ext>
            </a:extLst>
          </p:cNvPr>
          <p:cNvGrpSpPr/>
          <p:nvPr/>
        </p:nvGrpSpPr>
        <p:grpSpPr>
          <a:xfrm>
            <a:off x="4652597" y="4547868"/>
            <a:ext cx="2886259" cy="999951"/>
            <a:chOff x="5962133" y="4823261"/>
            <a:chExt cx="2886259" cy="999951"/>
          </a:xfrm>
        </p:grpSpPr>
        <p:sp>
          <p:nvSpPr>
            <p:cNvPr id="5" name="TextBox 4">
              <a:extLst>
                <a:ext uri="{FF2B5EF4-FFF2-40B4-BE49-F238E27FC236}">
                  <a16:creationId xmlns:a16="http://schemas.microsoft.com/office/drawing/2014/main" id="{9795588B-B051-9874-9E50-1300DADAE223}"/>
                </a:ext>
              </a:extLst>
            </p:cNvPr>
            <p:cNvSpPr txBox="1"/>
            <p:nvPr/>
          </p:nvSpPr>
          <p:spPr>
            <a:xfrm>
              <a:off x="5962133" y="5361547"/>
              <a:ext cx="2886259" cy="461665"/>
            </a:xfrm>
            <a:prstGeom prst="rect">
              <a:avLst/>
            </a:prstGeom>
            <a:noFill/>
          </p:spPr>
          <p:txBody>
            <a:bodyPr wrap="square" rtlCol="0">
              <a:spAutoFit/>
            </a:bodyPr>
            <a:lstStyle/>
            <a:p>
              <a:pPr algn="ctr"/>
              <a:r>
                <a:rPr lang="en-US" sz="2400" b="1"/>
                <a:t>Our work</a:t>
              </a:r>
            </a:p>
          </p:txBody>
        </p:sp>
        <p:sp>
          <p:nvSpPr>
            <p:cNvPr id="6" name="Arrow: Down 5">
              <a:extLst>
                <a:ext uri="{FF2B5EF4-FFF2-40B4-BE49-F238E27FC236}">
                  <a16:creationId xmlns:a16="http://schemas.microsoft.com/office/drawing/2014/main" id="{8E9DAFA7-055F-CFC4-9796-1F7E582FA2CB}"/>
                </a:ext>
              </a:extLst>
            </p:cNvPr>
            <p:cNvSpPr/>
            <p:nvPr/>
          </p:nvSpPr>
          <p:spPr>
            <a:xfrm rot="10800000" flipH="1">
              <a:off x="7343485" y="4823261"/>
              <a:ext cx="124102" cy="49956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7" name="Google Shape;86;p14">
            <a:extLst>
              <a:ext uri="{FF2B5EF4-FFF2-40B4-BE49-F238E27FC236}">
                <a16:creationId xmlns:a16="http://schemas.microsoft.com/office/drawing/2014/main" id="{D18748B0-305A-9E1B-61A6-5C1DC3DFEBEF}"/>
              </a:ext>
            </a:extLst>
          </p:cNvPr>
          <p:cNvSpPr txBox="1"/>
          <p:nvPr/>
        </p:nvSpPr>
        <p:spPr>
          <a:xfrm>
            <a:off x="-51108" y="5687566"/>
            <a:ext cx="12178479" cy="1084195"/>
          </a:xfrm>
          <a:prstGeom prst="rect">
            <a:avLst/>
          </a:prstGeom>
          <a:noFill/>
          <a:ln>
            <a:noFill/>
          </a:ln>
        </p:spPr>
        <p:txBody>
          <a:bodyPr spcFirstLastPara="1" wrap="square" lIns="91425" tIns="91425" rIns="91425" bIns="91425" anchor="t" anchorCtr="0">
            <a:noAutofit/>
          </a:bodyPr>
          <a:lstStyle/>
          <a:p>
            <a:pPr lvl="0" algn="ctr"/>
            <a:r>
              <a:rPr lang="en" sz="2800">
                <a:ea typeface="Oswald"/>
                <a:cs typeface="Oswald"/>
                <a:sym typeface="Oswald"/>
              </a:rPr>
              <a:t> The </a:t>
            </a:r>
            <a:r>
              <a:rPr lang="en" sz="2800" b="1">
                <a:solidFill>
                  <a:schemeClr val="tx2">
                    <a:lumMod val="75000"/>
                    <a:lumOff val="25000"/>
                  </a:schemeClr>
                </a:solidFill>
                <a:ea typeface="Oswald"/>
                <a:cs typeface="Oswald"/>
                <a:sym typeface="Oswald"/>
              </a:rPr>
              <a:t>first practical</a:t>
            </a:r>
            <a:r>
              <a:rPr lang="en" sz="2800">
                <a:ea typeface="Oswald"/>
                <a:cs typeface="Oswald"/>
                <a:sym typeface="Oswald"/>
              </a:rPr>
              <a:t> DSE schemes to achieve </a:t>
            </a:r>
          </a:p>
          <a:p>
            <a:pPr lvl="0" algn="ctr"/>
            <a:r>
              <a:rPr lang="en" sz="2800" b="1">
                <a:solidFill>
                  <a:schemeClr val="tx2">
                    <a:lumMod val="75000"/>
                    <a:lumOff val="25000"/>
                  </a:schemeClr>
                </a:solidFill>
                <a:ea typeface="Oswald"/>
                <a:cs typeface="Oswald"/>
                <a:sym typeface="Oswald"/>
              </a:rPr>
              <a:t>Forward and Backward Privacy </a:t>
            </a:r>
            <a:r>
              <a:rPr lang="en" sz="2800">
                <a:ea typeface="Oswald"/>
                <a:cs typeface="Oswald"/>
                <a:sym typeface="Oswald"/>
              </a:rPr>
              <a:t>with</a:t>
            </a:r>
            <a:r>
              <a:rPr lang="en" sz="2800" b="1">
                <a:solidFill>
                  <a:schemeClr val="tx2">
                    <a:lumMod val="75000"/>
                    <a:lumOff val="25000"/>
                  </a:schemeClr>
                </a:solidFill>
                <a:ea typeface="Oswald"/>
                <a:cs typeface="Oswald"/>
                <a:sym typeface="Oswald"/>
              </a:rPr>
              <a:t> I/O efficiency </a:t>
            </a:r>
            <a:r>
              <a:rPr lang="en" sz="2800">
                <a:ea typeface="Oswald"/>
                <a:cs typeface="Oswald"/>
                <a:sym typeface="Oswald"/>
              </a:rPr>
              <a:t>for HDD/SSD !</a:t>
            </a:r>
            <a:endParaRPr sz="2800">
              <a:ea typeface="Oswald"/>
              <a:cs typeface="Oswald"/>
              <a:sym typeface="Oswald"/>
            </a:endParaRPr>
          </a:p>
        </p:txBody>
      </p:sp>
      <p:sp>
        <p:nvSpPr>
          <p:cNvPr id="9" name="TextBox 8">
            <a:extLst>
              <a:ext uri="{FF2B5EF4-FFF2-40B4-BE49-F238E27FC236}">
                <a16:creationId xmlns:a16="http://schemas.microsoft.com/office/drawing/2014/main" id="{80133EB5-442C-90C5-4478-4189349E09BB}"/>
              </a:ext>
            </a:extLst>
          </p:cNvPr>
          <p:cNvSpPr txBox="1"/>
          <p:nvPr/>
        </p:nvSpPr>
        <p:spPr>
          <a:xfrm>
            <a:off x="4431220" y="2241497"/>
            <a:ext cx="3235594" cy="646331"/>
          </a:xfrm>
          <a:prstGeom prst="rect">
            <a:avLst/>
          </a:prstGeom>
          <a:noFill/>
        </p:spPr>
        <p:txBody>
          <a:bodyPr wrap="square" rtlCol="0">
            <a:spAutoFit/>
          </a:bodyPr>
          <a:lstStyle/>
          <a:p>
            <a:r>
              <a:rPr lang="en-US" sz="3600" b="1">
                <a:solidFill>
                  <a:srgbClr val="FF0000"/>
                </a:solidFill>
                <a:latin typeface="Aptos" panose="020B0004020202020204" pitchFamily="34" charset="0"/>
              </a:rPr>
              <a:t>Irreconcilable!</a:t>
            </a:r>
          </a:p>
        </p:txBody>
      </p:sp>
      <p:sp>
        <p:nvSpPr>
          <p:cNvPr id="10" name="TextBox 9">
            <a:extLst>
              <a:ext uri="{FF2B5EF4-FFF2-40B4-BE49-F238E27FC236}">
                <a16:creationId xmlns:a16="http://schemas.microsoft.com/office/drawing/2014/main" id="{6442E904-8652-D8C9-0F3A-A12850D1A467}"/>
              </a:ext>
            </a:extLst>
          </p:cNvPr>
          <p:cNvSpPr txBox="1"/>
          <p:nvPr/>
        </p:nvSpPr>
        <p:spPr>
          <a:xfrm>
            <a:off x="1018878" y="678904"/>
            <a:ext cx="6885187" cy="523220"/>
          </a:xfrm>
          <a:prstGeom prst="rect">
            <a:avLst/>
          </a:prstGeom>
          <a:noFill/>
        </p:spPr>
        <p:txBody>
          <a:bodyPr wrap="square" rtlCol="0">
            <a:spAutoFit/>
          </a:bodyPr>
          <a:lstStyle/>
          <a:p>
            <a:r>
              <a:rPr lang="en-US" sz="2800" b="1"/>
              <a:t>Dynamic Searchable Encryption (DSE)</a:t>
            </a:r>
          </a:p>
        </p:txBody>
      </p:sp>
      <p:sp>
        <p:nvSpPr>
          <p:cNvPr id="11" name="TextBox 10">
            <a:extLst>
              <a:ext uri="{FF2B5EF4-FFF2-40B4-BE49-F238E27FC236}">
                <a16:creationId xmlns:a16="http://schemas.microsoft.com/office/drawing/2014/main" id="{2C91E9B5-93FF-DD97-70CD-FAB4C8BFB950}"/>
              </a:ext>
            </a:extLst>
          </p:cNvPr>
          <p:cNvSpPr txBox="1"/>
          <p:nvPr/>
        </p:nvSpPr>
        <p:spPr>
          <a:xfrm>
            <a:off x="4827449" y="1095829"/>
            <a:ext cx="2501838" cy="523220"/>
          </a:xfrm>
          <a:prstGeom prst="rect">
            <a:avLst/>
          </a:prstGeom>
          <a:noFill/>
        </p:spPr>
        <p:txBody>
          <a:bodyPr wrap="square" rtlCol="0">
            <a:spAutoFit/>
          </a:bodyPr>
          <a:lstStyle/>
          <a:p>
            <a:r>
              <a:rPr lang="en-US" sz="2800" b="1" u="sng"/>
              <a:t>I/O-efficiency</a:t>
            </a:r>
          </a:p>
        </p:txBody>
      </p:sp>
      <p:sp>
        <p:nvSpPr>
          <p:cNvPr id="16" name="Rectangle: Rounded Corners 15">
            <a:extLst>
              <a:ext uri="{FF2B5EF4-FFF2-40B4-BE49-F238E27FC236}">
                <a16:creationId xmlns:a16="http://schemas.microsoft.com/office/drawing/2014/main" id="{A4A381D7-A692-E059-7BF4-B43C739E094D}"/>
              </a:ext>
            </a:extLst>
          </p:cNvPr>
          <p:cNvSpPr/>
          <p:nvPr/>
        </p:nvSpPr>
        <p:spPr>
          <a:xfrm>
            <a:off x="8986371" y="3663003"/>
            <a:ext cx="2969038" cy="2105494"/>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ysClr val="windowText" lastClr="000000"/>
                </a:solidFill>
              </a:rPr>
              <a:t>Experiments</a:t>
            </a:r>
          </a:p>
          <a:p>
            <a:pPr algn="ctr"/>
            <a:r>
              <a:rPr lang="en-US">
                <a:solidFill>
                  <a:sysClr val="windowText" lastClr="000000"/>
                </a:solidFill>
              </a:rPr>
              <a:t>Variable Result size</a:t>
            </a:r>
          </a:p>
          <a:p>
            <a:pPr algn="ctr"/>
            <a:r>
              <a:rPr lang="en-US">
                <a:solidFill>
                  <a:sysClr val="windowText" lastClr="000000"/>
                </a:solidFill>
              </a:rPr>
              <a:t>Variable DB size</a:t>
            </a:r>
          </a:p>
          <a:p>
            <a:pPr algn="ctr"/>
            <a:r>
              <a:rPr lang="en-US">
                <a:solidFill>
                  <a:sysClr val="windowText" lastClr="000000"/>
                </a:solidFill>
              </a:rPr>
              <a:t>Variable Cache</a:t>
            </a:r>
          </a:p>
          <a:p>
            <a:pPr algn="ctr"/>
            <a:r>
              <a:rPr lang="en-US">
                <a:solidFill>
                  <a:sysClr val="windowText" lastClr="000000"/>
                </a:solidFill>
              </a:rPr>
              <a:t>Synthetic dataset</a:t>
            </a:r>
          </a:p>
          <a:p>
            <a:pPr algn="ctr"/>
            <a:r>
              <a:rPr lang="en-US">
                <a:solidFill>
                  <a:sysClr val="windowText" lastClr="000000"/>
                </a:solidFill>
              </a:rPr>
              <a:t>Real (Crime) dataset</a:t>
            </a:r>
          </a:p>
          <a:p>
            <a:pPr algn="ctr"/>
            <a:r>
              <a:rPr lang="en-US">
                <a:solidFill>
                  <a:sysClr val="windowText" lastClr="000000"/>
                </a:solidFill>
              </a:rPr>
              <a:t>Practical scenarios</a:t>
            </a:r>
          </a:p>
        </p:txBody>
      </p:sp>
      <p:sp>
        <p:nvSpPr>
          <p:cNvPr id="3" name="TextBox 2">
            <a:extLst>
              <a:ext uri="{FF2B5EF4-FFF2-40B4-BE49-F238E27FC236}">
                <a16:creationId xmlns:a16="http://schemas.microsoft.com/office/drawing/2014/main" id="{E261B205-C65A-7EB4-DDE5-183717A8687F}"/>
              </a:ext>
            </a:extLst>
          </p:cNvPr>
          <p:cNvSpPr txBox="1"/>
          <p:nvPr/>
        </p:nvSpPr>
        <p:spPr>
          <a:xfrm>
            <a:off x="4309885" y="3038467"/>
            <a:ext cx="1139828" cy="307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latin typeface="Aptos"/>
              </a:rPr>
              <a:t>FP and BP</a:t>
            </a:r>
            <a:endParaRPr lang="en-US" u="sng">
              <a:latin typeface="Aptos"/>
            </a:endParaRPr>
          </a:p>
        </p:txBody>
      </p:sp>
      <p:sp>
        <p:nvSpPr>
          <p:cNvPr id="17" name="Rectangle: Rounded Corners 16">
            <a:extLst>
              <a:ext uri="{FF2B5EF4-FFF2-40B4-BE49-F238E27FC236}">
                <a16:creationId xmlns:a16="http://schemas.microsoft.com/office/drawing/2014/main" id="{C0AF150A-3494-B834-43E8-B4FE8E591A4D}"/>
              </a:ext>
            </a:extLst>
          </p:cNvPr>
          <p:cNvSpPr/>
          <p:nvPr/>
        </p:nvSpPr>
        <p:spPr>
          <a:xfrm>
            <a:off x="182452" y="3347197"/>
            <a:ext cx="2969038" cy="1624274"/>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ysClr val="windowText" lastClr="000000"/>
              </a:solidFill>
            </a:endParaRPr>
          </a:p>
          <a:p>
            <a:pPr algn="ctr"/>
            <a:endParaRPr lang="en-US">
              <a:solidFill>
                <a:sysClr val="windowText" lastClr="000000"/>
              </a:solidFill>
            </a:endParaRPr>
          </a:p>
          <a:p>
            <a:pPr algn="ctr"/>
            <a:r>
              <a:rPr lang="en-US">
                <a:solidFill>
                  <a:sysClr val="windowText" lastClr="000000"/>
                </a:solidFill>
              </a:rPr>
              <a:t>Two families of DSE (FP+BP+I/O-</a:t>
            </a:r>
            <a:r>
              <a:rPr lang="en-US" err="1">
                <a:solidFill>
                  <a:sysClr val="windowText" lastClr="000000"/>
                </a:solidFill>
              </a:rPr>
              <a:t>efficienct</a:t>
            </a:r>
            <a:r>
              <a:rPr lang="en-US">
                <a:solidFill>
                  <a:sysClr val="windowText" lastClr="000000"/>
                </a:solidFill>
              </a:rPr>
              <a:t>)</a:t>
            </a:r>
          </a:p>
          <a:p>
            <a:pPr algn="ctr"/>
            <a:r>
              <a:rPr lang="en-US" b="1">
                <a:solidFill>
                  <a:schemeClr val="tx2">
                    <a:lumMod val="75000"/>
                    <a:lumOff val="25000"/>
                  </a:schemeClr>
                </a:solidFill>
              </a:rPr>
              <a:t>vs</a:t>
            </a:r>
          </a:p>
          <a:p>
            <a:pPr algn="ctr"/>
            <a:r>
              <a:rPr lang="en-US">
                <a:solidFill>
                  <a:sysClr val="windowText" lastClr="000000"/>
                </a:solidFill>
              </a:rPr>
              <a:t>SoTA (FP+BP, non I/O-efficient)</a:t>
            </a:r>
          </a:p>
          <a:p>
            <a:pPr algn="ctr"/>
            <a:endParaRPr lang="en-US">
              <a:solidFill>
                <a:sysClr val="windowText" lastClr="000000"/>
              </a:solidFill>
            </a:endParaRPr>
          </a:p>
          <a:p>
            <a:pPr algn="ctr"/>
            <a:endParaRPr lang="en-US">
              <a:solidFill>
                <a:sysClr val="windowText" lastClr="000000"/>
              </a:solidFill>
            </a:endParaRPr>
          </a:p>
        </p:txBody>
      </p:sp>
      <p:sp>
        <p:nvSpPr>
          <p:cNvPr id="13" name="TextBox 12">
            <a:extLst>
              <a:ext uri="{FF2B5EF4-FFF2-40B4-BE49-F238E27FC236}">
                <a16:creationId xmlns:a16="http://schemas.microsoft.com/office/drawing/2014/main" id="{A11385B5-F171-FA96-31E2-0C138D25D366}"/>
              </a:ext>
            </a:extLst>
          </p:cNvPr>
          <p:cNvSpPr txBox="1"/>
          <p:nvPr/>
        </p:nvSpPr>
        <p:spPr>
          <a:xfrm>
            <a:off x="9894096" y="252934"/>
            <a:ext cx="2373549" cy="569387"/>
          </a:xfrm>
          <a:prstGeom prst="rect">
            <a:avLst/>
          </a:prstGeom>
          <a:noFill/>
        </p:spPr>
        <p:txBody>
          <a:bodyPr wrap="square" rtlCol="0">
            <a:spAutoFit/>
          </a:bodyPr>
          <a:lstStyle/>
          <a:p>
            <a:r>
              <a:rPr lang="en-US" sz="2000" b="1"/>
              <a:t> *</a:t>
            </a:r>
            <a:r>
              <a:rPr lang="fr-FR" sz="2000" b="1"/>
              <a:t> </a:t>
            </a:r>
            <a:r>
              <a:rPr lang="fr-FR" sz="1100" b="1"/>
              <a:t>[Minaud et. al. CRYPTO 2022]</a:t>
            </a:r>
            <a:endParaRPr lang="en-US" sz="1100" b="1"/>
          </a:p>
          <a:p>
            <a:r>
              <a:rPr lang="fr-FR" sz="1100" b="1"/>
              <a:t>               [Bost et. al. CCS 2016]</a:t>
            </a:r>
          </a:p>
        </p:txBody>
      </p:sp>
      <p:cxnSp>
        <p:nvCxnSpPr>
          <p:cNvPr id="14" name="Straight Connector 13">
            <a:extLst>
              <a:ext uri="{FF2B5EF4-FFF2-40B4-BE49-F238E27FC236}">
                <a16:creationId xmlns:a16="http://schemas.microsoft.com/office/drawing/2014/main" id="{A569746B-DAB4-529E-EA98-B6E9446D8526}"/>
              </a:ext>
            </a:extLst>
          </p:cNvPr>
          <p:cNvCxnSpPr>
            <a:cxnSpLocks/>
          </p:cNvCxnSpPr>
          <p:nvPr/>
        </p:nvCxnSpPr>
        <p:spPr>
          <a:xfrm>
            <a:off x="4406284" y="2564662"/>
            <a:ext cx="3235594" cy="0"/>
          </a:xfrm>
          <a:prstGeom prst="line">
            <a:avLst/>
          </a:prstGeom>
          <a:ln w="38100"/>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7D684BE6-E93A-42F6-567E-85B81AC9D4BC}"/>
              </a:ext>
            </a:extLst>
          </p:cNvPr>
          <p:cNvSpPr txBox="1"/>
          <p:nvPr/>
        </p:nvSpPr>
        <p:spPr>
          <a:xfrm>
            <a:off x="7464902" y="2268934"/>
            <a:ext cx="437744" cy="400110"/>
          </a:xfrm>
          <a:prstGeom prst="rect">
            <a:avLst/>
          </a:prstGeom>
          <a:noFill/>
        </p:spPr>
        <p:txBody>
          <a:bodyPr wrap="square" rtlCol="0">
            <a:spAutoFit/>
          </a:bodyPr>
          <a:lstStyle/>
          <a:p>
            <a:r>
              <a:rPr lang="en-US" sz="2000" b="1"/>
              <a:t>*</a:t>
            </a:r>
          </a:p>
        </p:txBody>
      </p:sp>
    </p:spTree>
    <p:custDataLst>
      <p:tags r:id="rId1"/>
    </p:custDataLst>
    <p:extLst>
      <p:ext uri="{BB962C8B-B14F-4D97-AF65-F5344CB8AC3E}">
        <p14:creationId xmlns:p14="http://schemas.microsoft.com/office/powerpoint/2010/main" val="45706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1BD0CF-10C3-CA33-FCDF-54906DF2ACAD}"/>
              </a:ext>
            </a:extLst>
          </p:cNvPr>
          <p:cNvGrpSpPr/>
          <p:nvPr/>
        </p:nvGrpSpPr>
        <p:grpSpPr>
          <a:xfrm>
            <a:off x="3952627" y="1576979"/>
            <a:ext cx="4241918" cy="682198"/>
            <a:chOff x="5898162" y="1576979"/>
            <a:chExt cx="4241918" cy="682198"/>
          </a:xfrm>
        </p:grpSpPr>
        <p:sp>
          <p:nvSpPr>
            <p:cNvPr id="22" name="Rectangle: Rounded Corners 21">
              <a:extLst>
                <a:ext uri="{FF2B5EF4-FFF2-40B4-BE49-F238E27FC236}">
                  <a16:creationId xmlns:a16="http://schemas.microsoft.com/office/drawing/2014/main" id="{9EBAAB40-2484-AB9C-4507-5685F7118795}"/>
                </a:ext>
              </a:extLst>
            </p:cNvPr>
            <p:cNvSpPr/>
            <p:nvPr/>
          </p:nvSpPr>
          <p:spPr>
            <a:xfrm>
              <a:off x="6039459" y="1576979"/>
              <a:ext cx="3960041" cy="682198"/>
            </a:xfrm>
            <a:prstGeom prst="roundRect">
              <a:avLst/>
            </a:prstGeom>
            <a:solidFill>
              <a:schemeClr val="accent6">
                <a:lumMod val="60000"/>
                <a:lumOff val="40000"/>
                <a:alpha val="11000"/>
              </a:schemeClr>
            </a:solidFill>
            <a:ln w="28575">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18506E7-3F55-8E30-C835-DB745D22E720}"/>
                </a:ext>
              </a:extLst>
            </p:cNvPr>
            <p:cNvGrpSpPr/>
            <p:nvPr/>
          </p:nvGrpSpPr>
          <p:grpSpPr>
            <a:xfrm>
              <a:off x="5898162" y="1589632"/>
              <a:ext cx="4241918" cy="647155"/>
              <a:chOff x="5898162" y="1589632"/>
              <a:chExt cx="4241918" cy="647155"/>
            </a:xfrm>
          </p:grpSpPr>
          <p:sp>
            <p:nvSpPr>
              <p:cNvPr id="19" name="TextBox 18">
                <a:extLst>
                  <a:ext uri="{FF2B5EF4-FFF2-40B4-BE49-F238E27FC236}">
                    <a16:creationId xmlns:a16="http://schemas.microsoft.com/office/drawing/2014/main" id="{24246053-627F-CAFF-F9F3-669B7DC3689F}"/>
                  </a:ext>
                </a:extLst>
              </p:cNvPr>
              <p:cNvSpPr txBox="1"/>
              <p:nvPr/>
            </p:nvSpPr>
            <p:spPr>
              <a:xfrm>
                <a:off x="5898162" y="1589632"/>
                <a:ext cx="4241918" cy="369332"/>
              </a:xfrm>
              <a:prstGeom prst="rect">
                <a:avLst/>
              </a:prstGeom>
              <a:noFill/>
            </p:spPr>
            <p:txBody>
              <a:bodyPr wrap="square" rtlCol="0">
                <a:spAutoFit/>
              </a:bodyPr>
              <a:lstStyle/>
              <a:p>
                <a:pPr algn="ctr"/>
                <a:r>
                  <a:rPr lang="en-US" b="1">
                    <a:solidFill>
                      <a:schemeClr val="accent2">
                        <a:lumMod val="75000"/>
                      </a:schemeClr>
                    </a:solidFill>
                  </a:rPr>
                  <a:t>Locality/Read-efficiency (for HDD)</a:t>
                </a:r>
              </a:p>
            </p:txBody>
          </p:sp>
          <p:sp>
            <p:nvSpPr>
              <p:cNvPr id="20" name="TextBox 19">
                <a:extLst>
                  <a:ext uri="{FF2B5EF4-FFF2-40B4-BE49-F238E27FC236}">
                    <a16:creationId xmlns:a16="http://schemas.microsoft.com/office/drawing/2014/main" id="{860B96B7-6E69-CE4C-88A5-E4403372485F}"/>
                  </a:ext>
                </a:extLst>
              </p:cNvPr>
              <p:cNvSpPr txBox="1"/>
              <p:nvPr/>
            </p:nvSpPr>
            <p:spPr>
              <a:xfrm>
                <a:off x="5898748" y="1867455"/>
                <a:ext cx="3560978" cy="369332"/>
              </a:xfrm>
              <a:prstGeom prst="rect">
                <a:avLst/>
              </a:prstGeom>
              <a:noFill/>
            </p:spPr>
            <p:txBody>
              <a:bodyPr wrap="square" rtlCol="0">
                <a:spAutoFit/>
              </a:bodyPr>
              <a:lstStyle/>
              <a:p>
                <a:pPr algn="r"/>
                <a:r>
                  <a:rPr lang="en-US" b="1">
                    <a:solidFill>
                      <a:schemeClr val="accent2">
                        <a:lumMod val="75000"/>
                      </a:schemeClr>
                    </a:solidFill>
                  </a:rPr>
                  <a:t>  Page-efficiency (for SSD)</a:t>
                </a:r>
              </a:p>
            </p:txBody>
          </p:sp>
        </p:grpSp>
      </p:grpSp>
      <p:sp>
        <p:nvSpPr>
          <p:cNvPr id="12" name="Rectangle: Rounded Corners 11">
            <a:extLst>
              <a:ext uri="{FF2B5EF4-FFF2-40B4-BE49-F238E27FC236}">
                <a16:creationId xmlns:a16="http://schemas.microsoft.com/office/drawing/2014/main" id="{497C35EC-D9B0-1A0B-FCF7-24682AB404AC}"/>
              </a:ext>
            </a:extLst>
          </p:cNvPr>
          <p:cNvSpPr/>
          <p:nvPr/>
        </p:nvSpPr>
        <p:spPr>
          <a:xfrm>
            <a:off x="8964081" y="1155672"/>
            <a:ext cx="2969038" cy="2390098"/>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ysClr val="windowText" lastClr="000000"/>
                </a:solidFill>
              </a:rPr>
              <a:t>Search time </a:t>
            </a:r>
            <a:endParaRPr lang="en-US" b="1">
              <a:solidFill>
                <a:sysClr val="windowText" lastClr="000000"/>
              </a:solidFill>
            </a:endParaRPr>
          </a:p>
          <a:p>
            <a:pPr algn="ctr"/>
            <a:r>
              <a:rPr lang="en-US" b="1">
                <a:solidFill>
                  <a:schemeClr val="accent1">
                    <a:lumMod val="75000"/>
                  </a:schemeClr>
                </a:solidFill>
              </a:rPr>
              <a:t>1128X</a:t>
            </a:r>
            <a:r>
              <a:rPr lang="en-US">
                <a:solidFill>
                  <a:sysClr val="windowText" lastClr="000000"/>
                </a:solidFill>
              </a:rPr>
              <a:t> faster on HDD</a:t>
            </a:r>
          </a:p>
          <a:p>
            <a:pPr algn="ctr"/>
            <a:r>
              <a:rPr lang="en-US" b="1">
                <a:solidFill>
                  <a:schemeClr val="accent1">
                    <a:lumMod val="75000"/>
                  </a:schemeClr>
                </a:solidFill>
              </a:rPr>
              <a:t>310X</a:t>
            </a:r>
            <a:r>
              <a:rPr lang="en-US">
                <a:solidFill>
                  <a:sysClr val="windowText" lastClr="000000"/>
                </a:solidFill>
              </a:rPr>
              <a:t> faster on SSD</a:t>
            </a:r>
          </a:p>
          <a:p>
            <a:pPr algn="ctr"/>
            <a:r>
              <a:rPr lang="en-US" b="1">
                <a:solidFill>
                  <a:schemeClr val="accent1">
                    <a:lumMod val="75000"/>
                  </a:schemeClr>
                </a:solidFill>
              </a:rPr>
              <a:t>2.5X  </a:t>
            </a:r>
            <a:r>
              <a:rPr lang="en-US">
                <a:solidFill>
                  <a:schemeClr val="tx1"/>
                </a:solidFill>
              </a:rPr>
              <a:t>faster on </a:t>
            </a:r>
            <a:r>
              <a:rPr lang="en-US">
                <a:solidFill>
                  <a:sysClr val="windowText" lastClr="000000"/>
                </a:solidFill>
              </a:rPr>
              <a:t>RAM</a:t>
            </a:r>
          </a:p>
          <a:p>
            <a:pPr algn="ctr"/>
            <a:endParaRPr lang="en-US">
              <a:solidFill>
                <a:sysClr val="windowText" lastClr="000000"/>
              </a:solidFill>
            </a:endParaRPr>
          </a:p>
          <a:p>
            <a:pPr algn="ctr"/>
            <a:r>
              <a:rPr lang="en-US" b="1" u="sng">
                <a:solidFill>
                  <a:sysClr val="windowText" lastClr="000000"/>
                </a:solidFill>
              </a:rPr>
              <a:t>Update time </a:t>
            </a:r>
            <a:endParaRPr lang="en-US" b="1">
              <a:solidFill>
                <a:sysClr val="windowText" lastClr="000000"/>
              </a:solidFill>
            </a:endParaRPr>
          </a:p>
          <a:p>
            <a:pPr algn="ctr"/>
            <a:r>
              <a:rPr lang="en-US" b="1">
                <a:solidFill>
                  <a:schemeClr val="tx2">
                    <a:lumMod val="90000"/>
                    <a:lumOff val="10000"/>
                  </a:schemeClr>
                </a:solidFill>
              </a:rPr>
              <a:t>179X </a:t>
            </a:r>
            <a:r>
              <a:rPr lang="en-US">
                <a:solidFill>
                  <a:sysClr val="windowText" lastClr="000000"/>
                </a:solidFill>
              </a:rPr>
              <a:t>faster on HDD</a:t>
            </a:r>
          </a:p>
          <a:p>
            <a:pPr algn="ctr"/>
            <a:r>
              <a:rPr lang="en-US" b="1">
                <a:solidFill>
                  <a:schemeClr val="tx2">
                    <a:lumMod val="90000"/>
                    <a:lumOff val="10000"/>
                  </a:schemeClr>
                </a:solidFill>
              </a:rPr>
              <a:t>4X</a:t>
            </a:r>
            <a:r>
              <a:rPr lang="en-US">
                <a:solidFill>
                  <a:sysClr val="windowText" lastClr="000000"/>
                </a:solidFill>
              </a:rPr>
              <a:t> faster on RAM</a:t>
            </a:r>
          </a:p>
        </p:txBody>
      </p:sp>
      <p:grpSp>
        <p:nvGrpSpPr>
          <p:cNvPr id="47" name="Group 46">
            <a:extLst>
              <a:ext uri="{FF2B5EF4-FFF2-40B4-BE49-F238E27FC236}">
                <a16:creationId xmlns:a16="http://schemas.microsoft.com/office/drawing/2014/main" id="{66A12DD3-58B5-302F-54D7-0E855C15D5BB}"/>
              </a:ext>
            </a:extLst>
          </p:cNvPr>
          <p:cNvGrpSpPr/>
          <p:nvPr/>
        </p:nvGrpSpPr>
        <p:grpSpPr>
          <a:xfrm>
            <a:off x="5760695" y="2770983"/>
            <a:ext cx="3087797" cy="2659986"/>
            <a:chOff x="6639485" y="1941906"/>
            <a:chExt cx="3761101" cy="3414737"/>
          </a:xfrm>
        </p:grpSpPr>
        <p:sp>
          <p:nvSpPr>
            <p:cNvPr id="48" name="Oval 47">
              <a:extLst>
                <a:ext uri="{FF2B5EF4-FFF2-40B4-BE49-F238E27FC236}">
                  <a16:creationId xmlns:a16="http://schemas.microsoft.com/office/drawing/2014/main" id="{CBD39C8B-14AA-12AF-E468-EA9BCA597604}"/>
                </a:ext>
              </a:extLst>
            </p:cNvPr>
            <p:cNvSpPr/>
            <p:nvPr/>
          </p:nvSpPr>
          <p:spPr>
            <a:xfrm>
              <a:off x="6639485" y="1941906"/>
              <a:ext cx="3761101" cy="3414737"/>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[Cash et. al NDSS 2014]</a:t>
              </a:r>
              <a:endParaRPr lang="en-US" sz="1100">
                <a:solidFill>
                  <a:schemeClr val="tx1"/>
                </a:solidFill>
              </a:endParaRPr>
            </a:p>
            <a:p>
              <a:pPr algn="ctr"/>
              <a:r>
                <a:rPr lang="en-US" sz="1100">
                  <a:solidFill>
                    <a:schemeClr val="tx1"/>
                  </a:solidFill>
                  <a:ea typeface="+mn-lt"/>
                  <a:cs typeface="+mn-lt"/>
                </a:rPr>
                <a:t>[Cash et. al. EUROCRYPT 2014]</a:t>
              </a:r>
              <a:endParaRPr lang="en-US" sz="1100"/>
            </a:p>
            <a:p>
              <a:pPr algn="ctr"/>
              <a:r>
                <a:rPr lang="en-US" sz="1100">
                  <a:solidFill>
                    <a:schemeClr val="tx1"/>
                  </a:solidFill>
                  <a:ea typeface="+mn-lt"/>
                  <a:cs typeface="+mn-lt"/>
                </a:rPr>
                <a:t>[Asharov et al. STOC 2016] </a:t>
              </a:r>
            </a:p>
            <a:p>
              <a:pPr algn="ctr"/>
              <a:r>
                <a:rPr lang="en-US" sz="1100">
                  <a:solidFill>
                    <a:schemeClr val="tx1"/>
                  </a:solidFill>
                  <a:ea typeface="+mn-lt"/>
                  <a:cs typeface="+mn-lt"/>
                </a:rPr>
                <a:t>  [Demertzis et. al. SIGMOD 2017]</a:t>
              </a:r>
            </a:p>
            <a:p>
              <a:pPr algn="ctr"/>
              <a:r>
                <a:rPr lang="en-US" sz="1100">
                  <a:solidFill>
                    <a:schemeClr val="tx1"/>
                  </a:solidFill>
                  <a:ea typeface="+mn-lt"/>
                  <a:cs typeface="+mn-lt"/>
                </a:rPr>
                <a:t> [Asharov et al. CRYPTO 2018]</a:t>
              </a:r>
            </a:p>
            <a:p>
              <a:pPr algn="ctr"/>
              <a:r>
                <a:rPr lang="en-US" sz="1100">
                  <a:solidFill>
                    <a:schemeClr val="tx1"/>
                  </a:solidFill>
                  <a:ea typeface="+mn-lt"/>
                  <a:cs typeface="+mn-lt"/>
                </a:rPr>
                <a:t>  [Demertzis et al. CRYPTO 2018]</a:t>
              </a:r>
              <a:endParaRPr lang="en-US" sz="1100">
                <a:ea typeface="+mn-lt"/>
                <a:cs typeface="+mn-lt"/>
              </a:endParaRPr>
            </a:p>
            <a:p>
              <a:pPr algn="ctr"/>
              <a:r>
                <a:rPr lang="en-US" sz="1100">
                  <a:solidFill>
                    <a:schemeClr val="tx1"/>
                  </a:solidFill>
                  <a:ea typeface="+mn-lt"/>
                  <a:cs typeface="+mn-lt"/>
                </a:rPr>
                <a:t>[Bossuat et al. CRYPTO 2021]</a:t>
              </a:r>
              <a:endParaRPr lang="en-US" sz="1100">
                <a:solidFill>
                  <a:schemeClr val="tx1"/>
                </a:solidFill>
              </a:endParaRPr>
            </a:p>
            <a:p>
              <a:pPr algn="ctr"/>
              <a:endParaRPr lang="en-US" sz="1100">
                <a:solidFill>
                  <a:schemeClr val="tx1"/>
                </a:solidFill>
                <a:ea typeface="+mn-lt"/>
                <a:cs typeface="+mn-lt"/>
              </a:endParaRPr>
            </a:p>
            <a:p>
              <a:pPr algn="ctr"/>
              <a:br>
                <a:rPr lang="en-US" sz="1100"/>
              </a:br>
              <a:endParaRPr lang="en-US" sz="1100"/>
            </a:p>
          </p:txBody>
        </p:sp>
        <p:sp>
          <p:nvSpPr>
            <p:cNvPr id="49" name="TextBox 48">
              <a:extLst>
                <a:ext uri="{FF2B5EF4-FFF2-40B4-BE49-F238E27FC236}">
                  <a16:creationId xmlns:a16="http://schemas.microsoft.com/office/drawing/2014/main" id="{F98FBF7F-2D15-97A1-985C-384D514A18D0}"/>
                </a:ext>
              </a:extLst>
            </p:cNvPr>
            <p:cNvSpPr txBox="1"/>
            <p:nvPr/>
          </p:nvSpPr>
          <p:spPr>
            <a:xfrm>
              <a:off x="7123313" y="2285287"/>
              <a:ext cx="2871151" cy="3945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u="sng"/>
                <a:t>I/O-efficient</a:t>
              </a:r>
            </a:p>
          </p:txBody>
        </p:sp>
        <p:sp>
          <p:nvSpPr>
            <p:cNvPr id="50" name="TextBox 49">
              <a:extLst>
                <a:ext uri="{FF2B5EF4-FFF2-40B4-BE49-F238E27FC236}">
                  <a16:creationId xmlns:a16="http://schemas.microsoft.com/office/drawing/2014/main" id="{CA99EBC3-761B-2091-E29B-24AE716E8444}"/>
                </a:ext>
              </a:extLst>
            </p:cNvPr>
            <p:cNvSpPr txBox="1"/>
            <p:nvPr/>
          </p:nvSpPr>
          <p:spPr>
            <a:xfrm>
              <a:off x="7216158" y="4344865"/>
              <a:ext cx="2831572" cy="3594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baseline="0">
                  <a:solidFill>
                    <a:schemeClr val="accent1">
                      <a:lumMod val="75000"/>
                    </a:schemeClr>
                  </a:solidFill>
                  <a:latin typeface="Aptos"/>
                </a:rPr>
                <a:t>[Minaud &amp; Reichle CRYPTO 2022]</a:t>
              </a:r>
              <a:endParaRPr lang="en-US" sz="1100" b="1">
                <a:solidFill>
                  <a:schemeClr val="accent1">
                    <a:lumMod val="75000"/>
                  </a:schemeClr>
                </a:solidFill>
              </a:endParaRPr>
            </a:p>
          </p:txBody>
        </p:sp>
      </p:grpSp>
      <p:sp>
        <p:nvSpPr>
          <p:cNvPr id="45" name="Oval 44">
            <a:extLst>
              <a:ext uri="{FF2B5EF4-FFF2-40B4-BE49-F238E27FC236}">
                <a16:creationId xmlns:a16="http://schemas.microsoft.com/office/drawing/2014/main" id="{94BB3E8E-85AA-9894-0145-78A7DA95EAA4}"/>
              </a:ext>
            </a:extLst>
          </p:cNvPr>
          <p:cNvSpPr/>
          <p:nvPr/>
        </p:nvSpPr>
        <p:spPr>
          <a:xfrm>
            <a:off x="3300906" y="2766364"/>
            <a:ext cx="3087798" cy="2659986"/>
          </a:xfrm>
          <a:prstGeom prst="ellipse">
            <a:avLst/>
          </a:prstGeom>
          <a:solidFill>
            <a:schemeClr val="accent1">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a:t>
            </a:r>
            <a:endParaRPr lang="en-US" sz="1100"/>
          </a:p>
          <a:p>
            <a:pPr algn="ctr"/>
            <a:r>
              <a:rPr lang="en-US" sz="1100">
                <a:solidFill>
                  <a:schemeClr val="tx1"/>
                </a:solidFill>
                <a:ea typeface="+mn-lt"/>
                <a:cs typeface="+mn-lt"/>
              </a:rPr>
              <a:t>[Bost et al. CCS 2017]</a:t>
            </a:r>
            <a:endParaRPr lang="en-US" sz="1100">
              <a:solidFill>
                <a:schemeClr val="tx1"/>
              </a:solidFill>
            </a:endParaRPr>
          </a:p>
          <a:p>
            <a:pPr algn="ctr"/>
            <a:r>
              <a:rPr lang="en-US" sz="1100">
                <a:solidFill>
                  <a:schemeClr val="tx1"/>
                </a:solidFill>
                <a:ea typeface="+mn-lt"/>
                <a:cs typeface="+mn-lt"/>
              </a:rPr>
              <a:t>[Chamani et al. CCS 2018]</a:t>
            </a:r>
            <a:endParaRPr lang="en-US" sz="1100">
              <a:solidFill>
                <a:schemeClr val="tx1"/>
              </a:solidFill>
            </a:endParaRPr>
          </a:p>
          <a:p>
            <a:pPr algn="ctr"/>
            <a:r>
              <a:rPr lang="en-US" sz="1100">
                <a:solidFill>
                  <a:schemeClr val="tx1"/>
                </a:solidFill>
                <a:ea typeface="+mn-lt"/>
                <a:cs typeface="+mn-lt"/>
              </a:rPr>
              <a:t>[Demertzis et al. NDSS 2020]</a:t>
            </a:r>
            <a:endParaRPr lang="en-US" sz="1100">
              <a:solidFill>
                <a:schemeClr val="tx1"/>
              </a:solidFill>
            </a:endParaRPr>
          </a:p>
          <a:p>
            <a:pPr algn="ctr"/>
            <a:r>
              <a:rPr lang="en-US" sz="1100">
                <a:solidFill>
                  <a:schemeClr val="tx1"/>
                </a:solidFill>
                <a:ea typeface="+mn-lt"/>
                <a:cs typeface="+mn-lt"/>
              </a:rPr>
              <a:t>[Chamani et al. USENIX 2022]</a:t>
            </a:r>
            <a:endParaRPr lang="en-US" sz="1100">
              <a:solidFill>
                <a:schemeClr val="tx1"/>
              </a:solidFill>
            </a:endParaRPr>
          </a:p>
          <a:p>
            <a:pPr algn="ctr"/>
            <a:r>
              <a:rPr lang="en-US" sz="1100">
                <a:solidFill>
                  <a:schemeClr val="tx1"/>
                </a:solidFill>
              </a:rPr>
              <a:t>[...]</a:t>
            </a:r>
          </a:p>
          <a:p>
            <a:pPr algn="ctr"/>
            <a:br>
              <a:rPr lang="en-US" sz="1100"/>
            </a:br>
            <a:endParaRPr lang="en-US" sz="1100"/>
          </a:p>
        </p:txBody>
      </p:sp>
      <p:sp>
        <p:nvSpPr>
          <p:cNvPr id="8" name="Freeform: Shape 7">
            <a:extLst>
              <a:ext uri="{FF2B5EF4-FFF2-40B4-BE49-F238E27FC236}">
                <a16:creationId xmlns:a16="http://schemas.microsoft.com/office/drawing/2014/main" id="{A6A0B137-ED80-2E75-623A-14F87E8E0E7F}"/>
              </a:ext>
            </a:extLst>
          </p:cNvPr>
          <p:cNvSpPr/>
          <p:nvPr/>
        </p:nvSpPr>
        <p:spPr>
          <a:xfrm>
            <a:off x="5804066" y="3319817"/>
            <a:ext cx="547428" cy="1543002"/>
          </a:xfrm>
          <a:custGeom>
            <a:avLst/>
            <a:gdLst>
              <a:gd name="connsiteX0" fmla="*/ 439366 w 878732"/>
              <a:gd name="connsiteY0" fmla="*/ 0 h 1713408"/>
              <a:gd name="connsiteX1" fmla="*/ 491106 w 878732"/>
              <a:gd name="connsiteY1" fmla="*/ 38513 h 1713408"/>
              <a:gd name="connsiteX2" fmla="*/ 878732 w 878732"/>
              <a:gd name="connsiteY2" fmla="*/ 856704 h 1713408"/>
              <a:gd name="connsiteX3" fmla="*/ 491106 w 878732"/>
              <a:gd name="connsiteY3" fmla="*/ 1674895 h 1713408"/>
              <a:gd name="connsiteX4" fmla="*/ 439366 w 878732"/>
              <a:gd name="connsiteY4" fmla="*/ 1713408 h 1713408"/>
              <a:gd name="connsiteX5" fmla="*/ 387627 w 878732"/>
              <a:gd name="connsiteY5" fmla="*/ 1674895 h 1713408"/>
              <a:gd name="connsiteX6" fmla="*/ 0 w 878732"/>
              <a:gd name="connsiteY6" fmla="*/ 856704 h 1713408"/>
              <a:gd name="connsiteX7" fmla="*/ 387627 w 878732"/>
              <a:gd name="connsiteY7" fmla="*/ 38513 h 171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732" h="1713408">
                <a:moveTo>
                  <a:pt x="439366" y="0"/>
                </a:moveTo>
                <a:lnTo>
                  <a:pt x="491106" y="38513"/>
                </a:lnTo>
                <a:cubicBezTo>
                  <a:pt x="727839" y="232991"/>
                  <a:pt x="878732" y="527306"/>
                  <a:pt x="878732" y="856704"/>
                </a:cubicBezTo>
                <a:cubicBezTo>
                  <a:pt x="878732" y="1186102"/>
                  <a:pt x="727839" y="1480417"/>
                  <a:pt x="491106" y="1674895"/>
                </a:cubicBezTo>
                <a:lnTo>
                  <a:pt x="439366" y="1713408"/>
                </a:lnTo>
                <a:lnTo>
                  <a:pt x="387627" y="1674895"/>
                </a:lnTo>
                <a:cubicBezTo>
                  <a:pt x="150893" y="1480417"/>
                  <a:pt x="0" y="1186102"/>
                  <a:pt x="0" y="856704"/>
                </a:cubicBezTo>
                <a:cubicBezTo>
                  <a:pt x="0" y="527306"/>
                  <a:pt x="150893" y="232991"/>
                  <a:pt x="387627" y="38513"/>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8892129A-AFED-0CB5-A3E7-A6FD3CB66247}"/>
              </a:ext>
            </a:extLst>
          </p:cNvPr>
          <p:cNvSpPr txBox="1"/>
          <p:nvPr/>
        </p:nvSpPr>
        <p:spPr>
          <a:xfrm>
            <a:off x="1272203" y="1121965"/>
            <a:ext cx="1904712" cy="523220"/>
          </a:xfrm>
          <a:prstGeom prst="rect">
            <a:avLst/>
          </a:prstGeom>
          <a:noFill/>
        </p:spPr>
        <p:txBody>
          <a:bodyPr wrap="square" rtlCol="0">
            <a:spAutoFit/>
          </a:bodyPr>
          <a:lstStyle/>
          <a:p>
            <a:r>
              <a:rPr lang="en-US" sz="2800" b="1" u="sng"/>
              <a:t>Privacy</a:t>
            </a:r>
          </a:p>
        </p:txBody>
      </p:sp>
      <p:sp>
        <p:nvSpPr>
          <p:cNvPr id="41" name="TextBox 40">
            <a:extLst>
              <a:ext uri="{FF2B5EF4-FFF2-40B4-BE49-F238E27FC236}">
                <a16:creationId xmlns:a16="http://schemas.microsoft.com/office/drawing/2014/main" id="{B76E13B9-481E-5C14-A02B-F4E34FA930F1}"/>
              </a:ext>
            </a:extLst>
          </p:cNvPr>
          <p:cNvSpPr txBox="1"/>
          <p:nvPr/>
        </p:nvSpPr>
        <p:spPr>
          <a:xfrm>
            <a:off x="805449" y="1884303"/>
            <a:ext cx="2642024" cy="369332"/>
          </a:xfrm>
          <a:prstGeom prst="rect">
            <a:avLst/>
          </a:prstGeom>
          <a:noFill/>
        </p:spPr>
        <p:txBody>
          <a:bodyPr wrap="square" rtlCol="0">
            <a:spAutoFit/>
          </a:bodyPr>
          <a:lstStyle/>
          <a:p>
            <a:pPr algn="ctr"/>
            <a:r>
              <a:rPr lang="en-US" b="1">
                <a:solidFill>
                  <a:schemeClr val="accent2">
                    <a:lumMod val="75000"/>
                  </a:schemeClr>
                </a:solidFill>
              </a:rPr>
              <a:t>Backward Privacy (BP)</a:t>
            </a:r>
          </a:p>
        </p:txBody>
      </p:sp>
      <p:sp>
        <p:nvSpPr>
          <p:cNvPr id="40" name="TextBox 39">
            <a:extLst>
              <a:ext uri="{FF2B5EF4-FFF2-40B4-BE49-F238E27FC236}">
                <a16:creationId xmlns:a16="http://schemas.microsoft.com/office/drawing/2014/main" id="{552D901A-1842-F0C3-CC24-937FABC22BDA}"/>
              </a:ext>
            </a:extLst>
          </p:cNvPr>
          <p:cNvSpPr txBox="1"/>
          <p:nvPr/>
        </p:nvSpPr>
        <p:spPr>
          <a:xfrm>
            <a:off x="901771" y="1594342"/>
            <a:ext cx="2449379" cy="369332"/>
          </a:xfrm>
          <a:prstGeom prst="rect">
            <a:avLst/>
          </a:prstGeom>
          <a:noFill/>
        </p:spPr>
        <p:txBody>
          <a:bodyPr wrap="square" rtlCol="0">
            <a:spAutoFit/>
          </a:bodyPr>
          <a:lstStyle/>
          <a:p>
            <a:pPr algn="ctr"/>
            <a:r>
              <a:rPr lang="en-US" b="1">
                <a:solidFill>
                  <a:schemeClr val="accent2">
                    <a:lumMod val="75000"/>
                  </a:schemeClr>
                </a:solidFill>
              </a:rPr>
              <a:t>Forward Privacy (FP)</a:t>
            </a:r>
          </a:p>
        </p:txBody>
      </p:sp>
      <p:sp>
        <p:nvSpPr>
          <p:cNvPr id="2" name="Rectangle: Rounded Corners 1">
            <a:extLst>
              <a:ext uri="{FF2B5EF4-FFF2-40B4-BE49-F238E27FC236}">
                <a16:creationId xmlns:a16="http://schemas.microsoft.com/office/drawing/2014/main" id="{D547DE80-0860-0AF9-B36C-08E89069D434}"/>
              </a:ext>
            </a:extLst>
          </p:cNvPr>
          <p:cNvSpPr/>
          <p:nvPr/>
        </p:nvSpPr>
        <p:spPr>
          <a:xfrm>
            <a:off x="700846" y="1582195"/>
            <a:ext cx="2834189" cy="682198"/>
          </a:xfrm>
          <a:prstGeom prst="roundRect">
            <a:avLst/>
          </a:prstGeom>
          <a:solidFill>
            <a:schemeClr val="tx2">
              <a:lumMod val="75000"/>
              <a:lumOff val="25000"/>
              <a:alpha val="11000"/>
            </a:schemeClr>
          </a:solidFill>
          <a:ln w="28575">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2801D30-A221-61E8-8353-1FBAEC9F89F8}"/>
              </a:ext>
            </a:extLst>
          </p:cNvPr>
          <p:cNvGrpSpPr/>
          <p:nvPr/>
        </p:nvGrpSpPr>
        <p:grpSpPr>
          <a:xfrm>
            <a:off x="4652597" y="4547868"/>
            <a:ext cx="2886259" cy="999951"/>
            <a:chOff x="5962133" y="4823261"/>
            <a:chExt cx="2886259" cy="999951"/>
          </a:xfrm>
        </p:grpSpPr>
        <p:sp>
          <p:nvSpPr>
            <p:cNvPr id="5" name="TextBox 4">
              <a:extLst>
                <a:ext uri="{FF2B5EF4-FFF2-40B4-BE49-F238E27FC236}">
                  <a16:creationId xmlns:a16="http://schemas.microsoft.com/office/drawing/2014/main" id="{9795588B-B051-9874-9E50-1300DADAE223}"/>
                </a:ext>
              </a:extLst>
            </p:cNvPr>
            <p:cNvSpPr txBox="1"/>
            <p:nvPr/>
          </p:nvSpPr>
          <p:spPr>
            <a:xfrm>
              <a:off x="5962133" y="5361547"/>
              <a:ext cx="2886259" cy="461665"/>
            </a:xfrm>
            <a:prstGeom prst="rect">
              <a:avLst/>
            </a:prstGeom>
            <a:noFill/>
          </p:spPr>
          <p:txBody>
            <a:bodyPr wrap="square" rtlCol="0">
              <a:spAutoFit/>
            </a:bodyPr>
            <a:lstStyle/>
            <a:p>
              <a:pPr algn="ctr"/>
              <a:r>
                <a:rPr lang="en-US" sz="2400" b="1"/>
                <a:t>Our work</a:t>
              </a:r>
            </a:p>
          </p:txBody>
        </p:sp>
        <p:sp>
          <p:nvSpPr>
            <p:cNvPr id="6" name="Arrow: Down 5">
              <a:extLst>
                <a:ext uri="{FF2B5EF4-FFF2-40B4-BE49-F238E27FC236}">
                  <a16:creationId xmlns:a16="http://schemas.microsoft.com/office/drawing/2014/main" id="{8E9DAFA7-055F-CFC4-9796-1F7E582FA2CB}"/>
                </a:ext>
              </a:extLst>
            </p:cNvPr>
            <p:cNvSpPr/>
            <p:nvPr/>
          </p:nvSpPr>
          <p:spPr>
            <a:xfrm rot="10800000" flipH="1">
              <a:off x="7343485" y="4823261"/>
              <a:ext cx="124102" cy="49956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7" name="Google Shape;86;p14">
            <a:extLst>
              <a:ext uri="{FF2B5EF4-FFF2-40B4-BE49-F238E27FC236}">
                <a16:creationId xmlns:a16="http://schemas.microsoft.com/office/drawing/2014/main" id="{D18748B0-305A-9E1B-61A6-5C1DC3DFEBEF}"/>
              </a:ext>
            </a:extLst>
          </p:cNvPr>
          <p:cNvSpPr txBox="1"/>
          <p:nvPr/>
        </p:nvSpPr>
        <p:spPr>
          <a:xfrm>
            <a:off x="-51108" y="5687566"/>
            <a:ext cx="12178479" cy="1084195"/>
          </a:xfrm>
          <a:prstGeom prst="rect">
            <a:avLst/>
          </a:prstGeom>
          <a:noFill/>
          <a:ln>
            <a:noFill/>
          </a:ln>
        </p:spPr>
        <p:txBody>
          <a:bodyPr spcFirstLastPara="1" wrap="square" lIns="91425" tIns="91425" rIns="91425" bIns="91425" anchor="t" anchorCtr="0">
            <a:noAutofit/>
          </a:bodyPr>
          <a:lstStyle/>
          <a:p>
            <a:pPr lvl="0" algn="ctr"/>
            <a:r>
              <a:rPr lang="en" sz="2800">
                <a:ea typeface="Oswald"/>
                <a:cs typeface="Oswald"/>
                <a:sym typeface="Oswald"/>
              </a:rPr>
              <a:t> The </a:t>
            </a:r>
            <a:r>
              <a:rPr lang="en" sz="2800" b="1">
                <a:solidFill>
                  <a:schemeClr val="tx2">
                    <a:lumMod val="75000"/>
                    <a:lumOff val="25000"/>
                  </a:schemeClr>
                </a:solidFill>
                <a:ea typeface="Oswald"/>
                <a:cs typeface="Oswald"/>
                <a:sym typeface="Oswald"/>
              </a:rPr>
              <a:t>first practical</a:t>
            </a:r>
            <a:r>
              <a:rPr lang="en" sz="2800">
                <a:ea typeface="Oswald"/>
                <a:cs typeface="Oswald"/>
                <a:sym typeface="Oswald"/>
              </a:rPr>
              <a:t> DSE schemes to achieve </a:t>
            </a:r>
          </a:p>
          <a:p>
            <a:pPr lvl="0" algn="ctr"/>
            <a:r>
              <a:rPr lang="en" sz="2800" b="1">
                <a:solidFill>
                  <a:schemeClr val="tx2">
                    <a:lumMod val="75000"/>
                    <a:lumOff val="25000"/>
                  </a:schemeClr>
                </a:solidFill>
                <a:ea typeface="Oswald"/>
                <a:cs typeface="Oswald"/>
                <a:sym typeface="Oswald"/>
              </a:rPr>
              <a:t>Forward and Backward Privacy </a:t>
            </a:r>
            <a:r>
              <a:rPr lang="en" sz="2800">
                <a:ea typeface="Oswald"/>
                <a:cs typeface="Oswald"/>
                <a:sym typeface="Oswald"/>
              </a:rPr>
              <a:t>with</a:t>
            </a:r>
            <a:r>
              <a:rPr lang="en" sz="2800" b="1">
                <a:solidFill>
                  <a:schemeClr val="tx2">
                    <a:lumMod val="75000"/>
                    <a:lumOff val="25000"/>
                  </a:schemeClr>
                </a:solidFill>
                <a:ea typeface="Oswald"/>
                <a:cs typeface="Oswald"/>
                <a:sym typeface="Oswald"/>
              </a:rPr>
              <a:t> I/O efficiency </a:t>
            </a:r>
            <a:r>
              <a:rPr lang="en" sz="2800">
                <a:ea typeface="Oswald"/>
                <a:cs typeface="Oswald"/>
                <a:sym typeface="Oswald"/>
              </a:rPr>
              <a:t>for HDD/SSD !</a:t>
            </a:r>
            <a:endParaRPr sz="2800">
              <a:ea typeface="Oswald"/>
              <a:cs typeface="Oswald"/>
              <a:sym typeface="Oswald"/>
            </a:endParaRPr>
          </a:p>
        </p:txBody>
      </p:sp>
      <p:sp>
        <p:nvSpPr>
          <p:cNvPr id="9" name="TextBox 8">
            <a:extLst>
              <a:ext uri="{FF2B5EF4-FFF2-40B4-BE49-F238E27FC236}">
                <a16:creationId xmlns:a16="http://schemas.microsoft.com/office/drawing/2014/main" id="{80133EB5-442C-90C5-4478-4189349E09BB}"/>
              </a:ext>
            </a:extLst>
          </p:cNvPr>
          <p:cNvSpPr txBox="1"/>
          <p:nvPr/>
        </p:nvSpPr>
        <p:spPr>
          <a:xfrm>
            <a:off x="4431220" y="2241497"/>
            <a:ext cx="3235594" cy="646331"/>
          </a:xfrm>
          <a:prstGeom prst="rect">
            <a:avLst/>
          </a:prstGeom>
          <a:noFill/>
        </p:spPr>
        <p:txBody>
          <a:bodyPr wrap="square" rtlCol="0">
            <a:spAutoFit/>
          </a:bodyPr>
          <a:lstStyle/>
          <a:p>
            <a:r>
              <a:rPr lang="en-US" sz="3600" b="1">
                <a:solidFill>
                  <a:srgbClr val="FF0000"/>
                </a:solidFill>
                <a:latin typeface="Aptos" panose="020B0004020202020204" pitchFamily="34" charset="0"/>
              </a:rPr>
              <a:t>Irreconcilable!</a:t>
            </a:r>
          </a:p>
        </p:txBody>
      </p:sp>
      <p:sp>
        <p:nvSpPr>
          <p:cNvPr id="10" name="TextBox 9">
            <a:extLst>
              <a:ext uri="{FF2B5EF4-FFF2-40B4-BE49-F238E27FC236}">
                <a16:creationId xmlns:a16="http://schemas.microsoft.com/office/drawing/2014/main" id="{6442E904-8652-D8C9-0F3A-A12850D1A467}"/>
              </a:ext>
            </a:extLst>
          </p:cNvPr>
          <p:cNvSpPr txBox="1"/>
          <p:nvPr/>
        </p:nvSpPr>
        <p:spPr>
          <a:xfrm>
            <a:off x="1018878" y="678904"/>
            <a:ext cx="6885187" cy="523220"/>
          </a:xfrm>
          <a:prstGeom prst="rect">
            <a:avLst/>
          </a:prstGeom>
          <a:noFill/>
        </p:spPr>
        <p:txBody>
          <a:bodyPr wrap="square" rtlCol="0">
            <a:spAutoFit/>
          </a:bodyPr>
          <a:lstStyle/>
          <a:p>
            <a:r>
              <a:rPr lang="en-US" sz="2800" b="1"/>
              <a:t>Dynamic Searchable Encryption (DSE)</a:t>
            </a:r>
          </a:p>
        </p:txBody>
      </p:sp>
      <p:sp>
        <p:nvSpPr>
          <p:cNvPr id="11" name="TextBox 10">
            <a:extLst>
              <a:ext uri="{FF2B5EF4-FFF2-40B4-BE49-F238E27FC236}">
                <a16:creationId xmlns:a16="http://schemas.microsoft.com/office/drawing/2014/main" id="{2C91E9B5-93FF-DD97-70CD-FAB4C8BFB950}"/>
              </a:ext>
            </a:extLst>
          </p:cNvPr>
          <p:cNvSpPr txBox="1"/>
          <p:nvPr/>
        </p:nvSpPr>
        <p:spPr>
          <a:xfrm>
            <a:off x="4827449" y="1095829"/>
            <a:ext cx="2501838" cy="523220"/>
          </a:xfrm>
          <a:prstGeom prst="rect">
            <a:avLst/>
          </a:prstGeom>
          <a:noFill/>
        </p:spPr>
        <p:txBody>
          <a:bodyPr wrap="square" rtlCol="0">
            <a:spAutoFit/>
          </a:bodyPr>
          <a:lstStyle/>
          <a:p>
            <a:r>
              <a:rPr lang="en-US" sz="2800" b="1" u="sng"/>
              <a:t>I/O-efficiency</a:t>
            </a:r>
          </a:p>
        </p:txBody>
      </p:sp>
      <p:sp>
        <p:nvSpPr>
          <p:cNvPr id="16" name="Rectangle: Rounded Corners 15">
            <a:extLst>
              <a:ext uri="{FF2B5EF4-FFF2-40B4-BE49-F238E27FC236}">
                <a16:creationId xmlns:a16="http://schemas.microsoft.com/office/drawing/2014/main" id="{A4A381D7-A692-E059-7BF4-B43C739E094D}"/>
              </a:ext>
            </a:extLst>
          </p:cNvPr>
          <p:cNvSpPr/>
          <p:nvPr/>
        </p:nvSpPr>
        <p:spPr>
          <a:xfrm>
            <a:off x="8986371" y="3663003"/>
            <a:ext cx="2969038" cy="2105494"/>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ysClr val="windowText" lastClr="000000"/>
                </a:solidFill>
              </a:rPr>
              <a:t>Experiments</a:t>
            </a:r>
          </a:p>
          <a:p>
            <a:pPr algn="ctr"/>
            <a:r>
              <a:rPr lang="en-US">
                <a:solidFill>
                  <a:sysClr val="windowText" lastClr="000000"/>
                </a:solidFill>
              </a:rPr>
              <a:t>Variable Result size</a:t>
            </a:r>
          </a:p>
          <a:p>
            <a:pPr algn="ctr"/>
            <a:r>
              <a:rPr lang="en-US">
                <a:solidFill>
                  <a:sysClr val="windowText" lastClr="000000"/>
                </a:solidFill>
              </a:rPr>
              <a:t>Variable DB size</a:t>
            </a:r>
          </a:p>
          <a:p>
            <a:pPr algn="ctr"/>
            <a:r>
              <a:rPr lang="en-US">
                <a:solidFill>
                  <a:sysClr val="windowText" lastClr="000000"/>
                </a:solidFill>
              </a:rPr>
              <a:t>Variable Cache</a:t>
            </a:r>
          </a:p>
          <a:p>
            <a:pPr algn="ctr"/>
            <a:r>
              <a:rPr lang="en-US">
                <a:solidFill>
                  <a:sysClr val="windowText" lastClr="000000"/>
                </a:solidFill>
              </a:rPr>
              <a:t>Synthetic dataset</a:t>
            </a:r>
          </a:p>
          <a:p>
            <a:pPr algn="ctr"/>
            <a:r>
              <a:rPr lang="en-US">
                <a:solidFill>
                  <a:sysClr val="windowText" lastClr="000000"/>
                </a:solidFill>
              </a:rPr>
              <a:t>Real (Crime) dataset</a:t>
            </a:r>
          </a:p>
          <a:p>
            <a:pPr algn="ctr"/>
            <a:r>
              <a:rPr lang="en-US">
                <a:solidFill>
                  <a:sysClr val="windowText" lastClr="000000"/>
                </a:solidFill>
              </a:rPr>
              <a:t>Practical scenarios</a:t>
            </a:r>
          </a:p>
        </p:txBody>
      </p:sp>
      <p:sp>
        <p:nvSpPr>
          <p:cNvPr id="3" name="TextBox 2">
            <a:extLst>
              <a:ext uri="{FF2B5EF4-FFF2-40B4-BE49-F238E27FC236}">
                <a16:creationId xmlns:a16="http://schemas.microsoft.com/office/drawing/2014/main" id="{E261B205-C65A-7EB4-DDE5-183717A8687F}"/>
              </a:ext>
            </a:extLst>
          </p:cNvPr>
          <p:cNvSpPr txBox="1"/>
          <p:nvPr/>
        </p:nvSpPr>
        <p:spPr>
          <a:xfrm>
            <a:off x="4309885" y="3038467"/>
            <a:ext cx="1139828" cy="307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latin typeface="Aptos"/>
              </a:rPr>
              <a:t>FP and BP</a:t>
            </a:r>
            <a:endParaRPr lang="en-US" u="sng">
              <a:latin typeface="Aptos"/>
            </a:endParaRPr>
          </a:p>
        </p:txBody>
      </p:sp>
      <p:sp>
        <p:nvSpPr>
          <p:cNvPr id="17" name="Rectangle: Rounded Corners 16">
            <a:extLst>
              <a:ext uri="{FF2B5EF4-FFF2-40B4-BE49-F238E27FC236}">
                <a16:creationId xmlns:a16="http://schemas.microsoft.com/office/drawing/2014/main" id="{C0AF150A-3494-B834-43E8-B4FE8E591A4D}"/>
              </a:ext>
            </a:extLst>
          </p:cNvPr>
          <p:cNvSpPr/>
          <p:nvPr/>
        </p:nvSpPr>
        <p:spPr>
          <a:xfrm>
            <a:off x="182452" y="3347197"/>
            <a:ext cx="2969038" cy="1624274"/>
          </a:xfrm>
          <a:prstGeom prst="roundRect">
            <a:avLst/>
          </a:prstGeom>
          <a:noFill/>
          <a:ln>
            <a:solidFill>
              <a:schemeClr val="tx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ysClr val="windowText" lastClr="000000"/>
              </a:solidFill>
            </a:endParaRPr>
          </a:p>
          <a:p>
            <a:pPr algn="ctr"/>
            <a:endParaRPr lang="en-US">
              <a:solidFill>
                <a:sysClr val="windowText" lastClr="000000"/>
              </a:solidFill>
            </a:endParaRPr>
          </a:p>
          <a:p>
            <a:pPr algn="ctr"/>
            <a:r>
              <a:rPr lang="en-US">
                <a:solidFill>
                  <a:sysClr val="windowText" lastClr="000000"/>
                </a:solidFill>
              </a:rPr>
              <a:t>Two families of DSE (FP+BP+I/O-</a:t>
            </a:r>
            <a:r>
              <a:rPr lang="en-US" err="1">
                <a:solidFill>
                  <a:sysClr val="windowText" lastClr="000000"/>
                </a:solidFill>
              </a:rPr>
              <a:t>efficienct</a:t>
            </a:r>
            <a:r>
              <a:rPr lang="en-US">
                <a:solidFill>
                  <a:sysClr val="windowText" lastClr="000000"/>
                </a:solidFill>
              </a:rPr>
              <a:t>)</a:t>
            </a:r>
          </a:p>
          <a:p>
            <a:pPr algn="ctr"/>
            <a:r>
              <a:rPr lang="en-US" b="1">
                <a:solidFill>
                  <a:schemeClr val="tx2">
                    <a:lumMod val="75000"/>
                    <a:lumOff val="25000"/>
                  </a:schemeClr>
                </a:solidFill>
              </a:rPr>
              <a:t>vs</a:t>
            </a:r>
          </a:p>
          <a:p>
            <a:pPr algn="ctr"/>
            <a:r>
              <a:rPr lang="en-US">
                <a:solidFill>
                  <a:sysClr val="windowText" lastClr="000000"/>
                </a:solidFill>
              </a:rPr>
              <a:t>SoTA (FP+BP, non I/O-efficient)</a:t>
            </a:r>
          </a:p>
          <a:p>
            <a:pPr algn="ctr"/>
            <a:endParaRPr lang="en-US">
              <a:solidFill>
                <a:sysClr val="windowText" lastClr="000000"/>
              </a:solidFill>
            </a:endParaRPr>
          </a:p>
          <a:p>
            <a:pPr algn="ctr"/>
            <a:endParaRPr lang="en-US">
              <a:solidFill>
                <a:sysClr val="windowText" lastClr="000000"/>
              </a:solidFill>
            </a:endParaRPr>
          </a:p>
        </p:txBody>
      </p:sp>
      <p:sp>
        <p:nvSpPr>
          <p:cNvPr id="13" name="TextBox 12">
            <a:extLst>
              <a:ext uri="{FF2B5EF4-FFF2-40B4-BE49-F238E27FC236}">
                <a16:creationId xmlns:a16="http://schemas.microsoft.com/office/drawing/2014/main" id="{A11385B5-F171-FA96-31E2-0C138D25D366}"/>
              </a:ext>
            </a:extLst>
          </p:cNvPr>
          <p:cNvSpPr txBox="1"/>
          <p:nvPr/>
        </p:nvSpPr>
        <p:spPr>
          <a:xfrm>
            <a:off x="9894096" y="252934"/>
            <a:ext cx="2373549" cy="569387"/>
          </a:xfrm>
          <a:prstGeom prst="rect">
            <a:avLst/>
          </a:prstGeom>
          <a:noFill/>
        </p:spPr>
        <p:txBody>
          <a:bodyPr wrap="square" rtlCol="0">
            <a:spAutoFit/>
          </a:bodyPr>
          <a:lstStyle/>
          <a:p>
            <a:r>
              <a:rPr lang="en-US" sz="2000" b="1"/>
              <a:t> *</a:t>
            </a:r>
            <a:r>
              <a:rPr lang="fr-FR" sz="2000" b="1"/>
              <a:t> </a:t>
            </a:r>
            <a:r>
              <a:rPr lang="fr-FR" sz="1100" b="1"/>
              <a:t>[Minaud et. al. CRYPTO 2022]</a:t>
            </a:r>
            <a:endParaRPr lang="en-US" sz="1100" b="1"/>
          </a:p>
          <a:p>
            <a:r>
              <a:rPr lang="fr-FR" sz="1100" b="1"/>
              <a:t>               [Bost et. al. CCS 2016]</a:t>
            </a:r>
          </a:p>
        </p:txBody>
      </p:sp>
      <p:cxnSp>
        <p:nvCxnSpPr>
          <p:cNvPr id="14" name="Straight Connector 13">
            <a:extLst>
              <a:ext uri="{FF2B5EF4-FFF2-40B4-BE49-F238E27FC236}">
                <a16:creationId xmlns:a16="http://schemas.microsoft.com/office/drawing/2014/main" id="{A569746B-DAB4-529E-EA98-B6E9446D8526}"/>
              </a:ext>
            </a:extLst>
          </p:cNvPr>
          <p:cNvCxnSpPr>
            <a:cxnSpLocks/>
          </p:cNvCxnSpPr>
          <p:nvPr/>
        </p:nvCxnSpPr>
        <p:spPr>
          <a:xfrm>
            <a:off x="4406284" y="2564662"/>
            <a:ext cx="3235594" cy="0"/>
          </a:xfrm>
          <a:prstGeom prst="line">
            <a:avLst/>
          </a:prstGeom>
          <a:ln w="38100"/>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7D684BE6-E93A-42F6-567E-85B81AC9D4BC}"/>
              </a:ext>
            </a:extLst>
          </p:cNvPr>
          <p:cNvSpPr txBox="1"/>
          <p:nvPr/>
        </p:nvSpPr>
        <p:spPr>
          <a:xfrm>
            <a:off x="7464902" y="2268934"/>
            <a:ext cx="437744" cy="400110"/>
          </a:xfrm>
          <a:prstGeom prst="rect">
            <a:avLst/>
          </a:prstGeom>
          <a:noFill/>
        </p:spPr>
        <p:txBody>
          <a:bodyPr wrap="square" rtlCol="0">
            <a:spAutoFit/>
          </a:bodyPr>
          <a:lstStyle/>
          <a:p>
            <a:r>
              <a:rPr lang="en-US" sz="2000" b="1"/>
              <a:t>*</a:t>
            </a:r>
          </a:p>
        </p:txBody>
      </p:sp>
      <p:sp>
        <p:nvSpPr>
          <p:cNvPr id="18" name="Title 1">
            <a:extLst>
              <a:ext uri="{FF2B5EF4-FFF2-40B4-BE49-F238E27FC236}">
                <a16:creationId xmlns:a16="http://schemas.microsoft.com/office/drawing/2014/main" id="{2CB5A696-913B-DEBB-E4D6-0E67807A0C68}"/>
              </a:ext>
            </a:extLst>
          </p:cNvPr>
          <p:cNvSpPr txBox="1">
            <a:spLocks/>
          </p:cNvSpPr>
          <p:nvPr/>
        </p:nvSpPr>
        <p:spPr>
          <a:xfrm>
            <a:off x="546368" y="199760"/>
            <a:ext cx="2969038"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Thank You!</a:t>
            </a:r>
          </a:p>
        </p:txBody>
      </p:sp>
      <p:sp>
        <p:nvSpPr>
          <p:cNvPr id="24" name="Title 1">
            <a:extLst>
              <a:ext uri="{FF2B5EF4-FFF2-40B4-BE49-F238E27FC236}">
                <a16:creationId xmlns:a16="http://schemas.microsoft.com/office/drawing/2014/main" id="{4E885D0A-18EE-0DB1-C2CF-B1A6FF44E266}"/>
              </a:ext>
            </a:extLst>
          </p:cNvPr>
          <p:cNvSpPr txBox="1">
            <a:spLocks/>
          </p:cNvSpPr>
          <p:nvPr/>
        </p:nvSpPr>
        <p:spPr>
          <a:xfrm>
            <a:off x="6745034" y="94148"/>
            <a:ext cx="3263081"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rPr>
              <a:t>Questions?</a:t>
            </a:r>
          </a:p>
        </p:txBody>
      </p:sp>
    </p:spTree>
    <p:custDataLst>
      <p:tags r:id="rId1"/>
    </p:custDataLst>
    <p:extLst>
      <p:ext uri="{BB962C8B-B14F-4D97-AF65-F5344CB8AC3E}">
        <p14:creationId xmlns:p14="http://schemas.microsoft.com/office/powerpoint/2010/main" val="2083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3820-F37F-F28E-CC72-992B555B74FA}"/>
              </a:ext>
            </a:extLst>
          </p:cNvPr>
          <p:cNvSpPr>
            <a:spLocks noGrp="1"/>
          </p:cNvSpPr>
          <p:nvPr>
            <p:ph type="title"/>
          </p:nvPr>
        </p:nvSpPr>
        <p:spPr>
          <a:xfrm>
            <a:off x="4271210" y="2566904"/>
            <a:ext cx="3649579" cy="1325563"/>
          </a:xfrm>
        </p:spPr>
        <p:txBody>
          <a:bodyPr/>
          <a:lstStyle/>
          <a:p>
            <a:r>
              <a:rPr lang="en-US"/>
              <a:t>Backup slides</a:t>
            </a:r>
          </a:p>
        </p:txBody>
      </p:sp>
    </p:spTree>
    <p:extLst>
      <p:ext uri="{BB962C8B-B14F-4D97-AF65-F5344CB8AC3E}">
        <p14:creationId xmlns:p14="http://schemas.microsoft.com/office/powerpoint/2010/main" val="301623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1C8B-4FB2-E18E-F55E-120EA31BAA44}"/>
              </a:ext>
            </a:extLst>
          </p:cNvPr>
          <p:cNvSpPr txBox="1">
            <a:spLocks/>
          </p:cNvSpPr>
          <p:nvPr/>
        </p:nvSpPr>
        <p:spPr>
          <a:xfrm>
            <a:off x="546367" y="199760"/>
            <a:ext cx="11386751"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tx2">
                    <a:lumMod val="75000"/>
                    <a:lumOff val="25000"/>
                  </a:schemeClr>
                </a:solidFill>
                <a:latin typeface="+mn-lt"/>
              </a:rPr>
              <a:t>L</a:t>
            </a:r>
            <a:r>
              <a:rPr lang="en-US" b="1">
                <a:latin typeface="+mn-lt"/>
              </a:rPr>
              <a:t>-SDd/SDa + static I/O-efficient SE schemes</a:t>
            </a:r>
          </a:p>
        </p:txBody>
      </p:sp>
      <p:sp>
        <p:nvSpPr>
          <p:cNvPr id="3" name="Oval 2">
            <a:extLst>
              <a:ext uri="{FF2B5EF4-FFF2-40B4-BE49-F238E27FC236}">
                <a16:creationId xmlns:a16="http://schemas.microsoft.com/office/drawing/2014/main" id="{9191CCEB-33BC-F93D-248B-8917E929471D}"/>
              </a:ext>
            </a:extLst>
          </p:cNvPr>
          <p:cNvSpPr/>
          <p:nvPr/>
        </p:nvSpPr>
        <p:spPr>
          <a:xfrm>
            <a:off x="2696179" y="852988"/>
            <a:ext cx="4411228" cy="4231868"/>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endParaRPr lang="en-US" sz="1600">
              <a:solidFill>
                <a:schemeClr val="tx1"/>
              </a:solidFill>
              <a:ea typeface="+mn-lt"/>
              <a:cs typeface="+mn-lt"/>
            </a:endParaRPr>
          </a:p>
          <a:p>
            <a:pPr algn="ctr"/>
            <a:r>
              <a:rPr lang="en-US" sz="1600">
                <a:solidFill>
                  <a:schemeClr val="tx1"/>
                </a:solidFill>
                <a:ea typeface="+mn-lt"/>
                <a:cs typeface="+mn-lt"/>
              </a:rPr>
              <a:t>[Cash et. al NDSS 2014]</a:t>
            </a:r>
            <a:endParaRPr lang="en-US" sz="1600">
              <a:solidFill>
                <a:schemeClr val="tx1"/>
              </a:solidFill>
            </a:endParaRPr>
          </a:p>
          <a:p>
            <a:pPr algn="ctr"/>
            <a:r>
              <a:rPr lang="en-US" sz="1600">
                <a:solidFill>
                  <a:schemeClr val="tx1"/>
                </a:solidFill>
                <a:ea typeface="+mn-lt"/>
                <a:cs typeface="+mn-lt"/>
              </a:rPr>
              <a:t>[Cash et. al. EUROCRYPT 2014]</a:t>
            </a:r>
            <a:endParaRPr lang="en-US" sz="1600"/>
          </a:p>
          <a:p>
            <a:pPr algn="ctr"/>
            <a:r>
              <a:rPr lang="en-US" sz="1600">
                <a:solidFill>
                  <a:schemeClr val="tx1"/>
                </a:solidFill>
                <a:ea typeface="+mn-lt"/>
                <a:cs typeface="+mn-lt"/>
              </a:rPr>
              <a:t>[Asharov et al. STOC 2016] </a:t>
            </a:r>
          </a:p>
          <a:p>
            <a:pPr algn="ctr"/>
            <a:r>
              <a:rPr lang="en-US" sz="1600">
                <a:solidFill>
                  <a:schemeClr val="tx1"/>
                </a:solidFill>
                <a:ea typeface="+mn-lt"/>
                <a:cs typeface="+mn-lt"/>
              </a:rPr>
              <a:t>  [Demertzis et. al. SIGMOD 2017]</a:t>
            </a:r>
          </a:p>
          <a:p>
            <a:pPr algn="ctr"/>
            <a:r>
              <a:rPr lang="en-US" sz="1600">
                <a:solidFill>
                  <a:schemeClr val="tx1"/>
                </a:solidFill>
                <a:ea typeface="+mn-lt"/>
                <a:cs typeface="+mn-lt"/>
              </a:rPr>
              <a:t> [Asharov et al. CRYPTO 2018]</a:t>
            </a:r>
          </a:p>
          <a:p>
            <a:pPr algn="ctr"/>
            <a:r>
              <a:rPr lang="en-US" sz="1600">
                <a:solidFill>
                  <a:schemeClr val="tx1"/>
                </a:solidFill>
                <a:ea typeface="+mn-lt"/>
                <a:cs typeface="+mn-lt"/>
              </a:rPr>
              <a:t>  [Demertzis et al. CRYPTO 2018]</a:t>
            </a:r>
            <a:endParaRPr lang="en-US" sz="1600">
              <a:ea typeface="+mn-lt"/>
              <a:cs typeface="+mn-lt"/>
            </a:endParaRPr>
          </a:p>
          <a:p>
            <a:pPr algn="ctr"/>
            <a:r>
              <a:rPr lang="en-US" sz="1600">
                <a:solidFill>
                  <a:schemeClr val="tx1"/>
                </a:solidFill>
                <a:ea typeface="+mn-lt"/>
                <a:cs typeface="+mn-lt"/>
              </a:rPr>
              <a:t>[Bossuat et al. CRYPTO 2021]</a:t>
            </a:r>
            <a:endParaRPr lang="en-US" sz="1600">
              <a:solidFill>
                <a:schemeClr val="tx1"/>
              </a:solidFill>
            </a:endParaRPr>
          </a:p>
          <a:p>
            <a:pPr algn="ctr"/>
            <a:endParaRPr lang="en-US" sz="1600">
              <a:solidFill>
                <a:schemeClr val="tx1"/>
              </a:solidFill>
              <a:ea typeface="+mn-lt"/>
              <a:cs typeface="+mn-lt"/>
            </a:endParaRPr>
          </a:p>
          <a:p>
            <a:pPr algn="ctr"/>
            <a:br>
              <a:rPr lang="en-US" sz="1600"/>
            </a:br>
            <a:endParaRPr lang="en-US" sz="1600"/>
          </a:p>
        </p:txBody>
      </p:sp>
      <p:sp>
        <p:nvSpPr>
          <p:cNvPr id="18" name="Rectangle: Rounded Corners 17">
            <a:extLst>
              <a:ext uri="{FF2B5EF4-FFF2-40B4-BE49-F238E27FC236}">
                <a16:creationId xmlns:a16="http://schemas.microsoft.com/office/drawing/2014/main" id="{3BEDE69C-7070-BA7F-12FD-7D0D5030B913}"/>
              </a:ext>
            </a:extLst>
          </p:cNvPr>
          <p:cNvSpPr/>
          <p:nvPr/>
        </p:nvSpPr>
        <p:spPr>
          <a:xfrm>
            <a:off x="3467113" y="2569140"/>
            <a:ext cx="2949989" cy="566945"/>
          </a:xfrm>
          <a:prstGeom prst="roundRect">
            <a:avLst/>
          </a:prstGeom>
          <a:solidFill>
            <a:srgbClr val="FF0000">
              <a:alpha val="1200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A544385-8137-7153-220D-5C4B25DC215F}"/>
              </a:ext>
            </a:extLst>
          </p:cNvPr>
          <p:cNvSpPr txBox="1"/>
          <p:nvPr/>
        </p:nvSpPr>
        <p:spPr>
          <a:xfrm>
            <a:off x="2831170" y="5177944"/>
            <a:ext cx="4141246" cy="1464231"/>
          </a:xfrm>
          <a:prstGeom prst="roundRect">
            <a:avLst/>
          </a:prstGeom>
          <a:noFill/>
          <a:ln>
            <a:solidFill>
              <a:srgbClr val="FF0000"/>
            </a:solidFill>
          </a:ln>
        </p:spPr>
        <p:txBody>
          <a:bodyPr wrap="square" rtlCol="0">
            <a:spAutoFit/>
          </a:bodyPr>
          <a:lstStyle/>
          <a:p>
            <a:pPr algn="ctr"/>
            <a:r>
              <a:rPr lang="en-US" sz="2000"/>
              <a:t>One-choice Allocation (1C)</a:t>
            </a:r>
          </a:p>
          <a:p>
            <a:pPr algn="ctr"/>
            <a:r>
              <a:rPr lang="en-US" sz="2000"/>
              <a:t>Two-choice Allocation (2C)</a:t>
            </a:r>
          </a:p>
          <a:p>
            <a:pPr algn="ctr"/>
            <a:r>
              <a:rPr lang="en-US" sz="2000"/>
              <a:t> NlogN</a:t>
            </a:r>
          </a:p>
          <a:p>
            <a:pPr algn="ctr"/>
            <a:r>
              <a:rPr lang="en-US" sz="2000"/>
              <a:t> Ns (variants of NlogN)</a:t>
            </a:r>
          </a:p>
        </p:txBody>
      </p:sp>
      <p:sp>
        <p:nvSpPr>
          <p:cNvPr id="5" name="TextBox 4">
            <a:extLst>
              <a:ext uri="{FF2B5EF4-FFF2-40B4-BE49-F238E27FC236}">
                <a16:creationId xmlns:a16="http://schemas.microsoft.com/office/drawing/2014/main" id="{BEE4C82A-66E2-4E86-44C1-DCCAE635B90A}"/>
              </a:ext>
            </a:extLst>
          </p:cNvPr>
          <p:cNvSpPr txBox="1"/>
          <p:nvPr/>
        </p:nvSpPr>
        <p:spPr>
          <a:xfrm>
            <a:off x="7588563" y="2267516"/>
            <a:ext cx="1507787" cy="707886"/>
          </a:xfrm>
          <a:prstGeom prst="rect">
            <a:avLst/>
          </a:prstGeom>
          <a:noFill/>
        </p:spPr>
        <p:txBody>
          <a:bodyPr wrap="square" rtlCol="0">
            <a:spAutoFit/>
          </a:bodyPr>
          <a:lstStyle/>
          <a:p>
            <a:r>
              <a:rPr lang="en-US" sz="4000"/>
              <a:t>SDd</a:t>
            </a:r>
          </a:p>
        </p:txBody>
      </p:sp>
      <p:sp>
        <p:nvSpPr>
          <p:cNvPr id="8" name="TextBox 7">
            <a:extLst>
              <a:ext uri="{FF2B5EF4-FFF2-40B4-BE49-F238E27FC236}">
                <a16:creationId xmlns:a16="http://schemas.microsoft.com/office/drawing/2014/main" id="{A0A1CF3A-2193-E808-2D24-9ABBBFE7ED35}"/>
              </a:ext>
            </a:extLst>
          </p:cNvPr>
          <p:cNvSpPr txBox="1"/>
          <p:nvPr/>
        </p:nvSpPr>
        <p:spPr>
          <a:xfrm>
            <a:off x="7048909" y="2359849"/>
            <a:ext cx="807301" cy="523220"/>
          </a:xfrm>
          <a:prstGeom prst="rect">
            <a:avLst/>
          </a:prstGeom>
          <a:noFill/>
        </p:spPr>
        <p:txBody>
          <a:bodyPr wrap="square" rtlCol="0">
            <a:spAutoFit/>
          </a:bodyPr>
          <a:lstStyle/>
          <a:p>
            <a:r>
              <a:rPr lang="en-US" sz="2800"/>
              <a:t>vs</a:t>
            </a:r>
          </a:p>
        </p:txBody>
      </p:sp>
      <p:sp>
        <p:nvSpPr>
          <p:cNvPr id="9" name="TextBox 8">
            <a:extLst>
              <a:ext uri="{FF2B5EF4-FFF2-40B4-BE49-F238E27FC236}">
                <a16:creationId xmlns:a16="http://schemas.microsoft.com/office/drawing/2014/main" id="{1DF4F446-C5EB-6D8A-A518-D8A2F0A72285}"/>
              </a:ext>
            </a:extLst>
          </p:cNvPr>
          <p:cNvSpPr txBox="1"/>
          <p:nvPr/>
        </p:nvSpPr>
        <p:spPr>
          <a:xfrm>
            <a:off x="3536953" y="1486241"/>
            <a:ext cx="280749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t>Static I/O-efficient SE</a:t>
            </a:r>
          </a:p>
        </p:txBody>
      </p:sp>
      <p:sp>
        <p:nvSpPr>
          <p:cNvPr id="4" name="TextBox 3">
            <a:extLst>
              <a:ext uri="{FF2B5EF4-FFF2-40B4-BE49-F238E27FC236}">
                <a16:creationId xmlns:a16="http://schemas.microsoft.com/office/drawing/2014/main" id="{B8759CB9-371C-1FAD-E9FD-FAB1A176DC29}"/>
              </a:ext>
            </a:extLst>
          </p:cNvPr>
          <p:cNvSpPr txBox="1"/>
          <p:nvPr/>
        </p:nvSpPr>
        <p:spPr>
          <a:xfrm>
            <a:off x="500849" y="2261036"/>
            <a:ext cx="2195330" cy="707886"/>
          </a:xfrm>
          <a:prstGeom prst="rect">
            <a:avLst/>
          </a:prstGeom>
          <a:noFill/>
        </p:spPr>
        <p:txBody>
          <a:bodyPr wrap="square" rtlCol="0">
            <a:spAutoFit/>
          </a:bodyPr>
          <a:lstStyle/>
          <a:p>
            <a:r>
              <a:rPr lang="en-US" sz="4000" b="1">
                <a:solidFill>
                  <a:schemeClr val="tx2">
                    <a:lumMod val="75000"/>
                    <a:lumOff val="25000"/>
                  </a:schemeClr>
                </a:solidFill>
              </a:rPr>
              <a:t>L</a:t>
            </a:r>
            <a:r>
              <a:rPr lang="en-US" sz="4000"/>
              <a:t>-SDd  +</a:t>
            </a:r>
          </a:p>
        </p:txBody>
      </p:sp>
    </p:spTree>
    <p:custDataLst>
      <p:tags r:id="rId1"/>
    </p:custDataLst>
    <p:extLst>
      <p:ext uri="{BB962C8B-B14F-4D97-AF65-F5344CB8AC3E}">
        <p14:creationId xmlns:p14="http://schemas.microsoft.com/office/powerpoint/2010/main" val="1216779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Experiments</a:t>
            </a:r>
          </a:p>
        </p:txBody>
      </p:sp>
      <p:sp>
        <p:nvSpPr>
          <p:cNvPr id="2" name="TextBox 1">
            <a:extLst>
              <a:ext uri="{FF2B5EF4-FFF2-40B4-BE49-F238E27FC236}">
                <a16:creationId xmlns:a16="http://schemas.microsoft.com/office/drawing/2014/main" id="{C4082DB0-A0DD-736D-647D-CDD924E3C849}"/>
              </a:ext>
            </a:extLst>
          </p:cNvPr>
          <p:cNvSpPr txBox="1"/>
          <p:nvPr/>
        </p:nvSpPr>
        <p:spPr>
          <a:xfrm>
            <a:off x="482844" y="1154545"/>
            <a:ext cx="11709156" cy="3816429"/>
          </a:xfrm>
          <a:prstGeom prst="rect">
            <a:avLst/>
          </a:prstGeom>
          <a:noFill/>
          <a:ln>
            <a:noFill/>
          </a:ln>
        </p:spPr>
        <p:txBody>
          <a:bodyPr wrap="square" rtlCol="0">
            <a:spAutoFit/>
          </a:bodyPr>
          <a:lstStyle/>
          <a:p>
            <a:pPr marL="285750" indent="-285750">
              <a:buFont typeface="Wingdings" panose="05000000000000000000" pitchFamily="2" charset="2"/>
              <a:buChar char="ü"/>
            </a:pPr>
            <a:r>
              <a:rPr lang="en-US" sz="2800"/>
              <a:t>Implemented in </a:t>
            </a:r>
            <a:r>
              <a:rPr lang="en-US" sz="2800">
                <a:solidFill>
                  <a:srgbClr val="FF0000"/>
                </a:solidFill>
              </a:rPr>
              <a:t>C++</a:t>
            </a:r>
            <a:r>
              <a:rPr lang="en-US" sz="2800"/>
              <a:t>,</a:t>
            </a:r>
            <a:r>
              <a:rPr lang="en-US" sz="2800">
                <a:solidFill>
                  <a:srgbClr val="FF0000"/>
                </a:solidFill>
              </a:rPr>
              <a:t> 31k LOC</a:t>
            </a:r>
            <a:r>
              <a:rPr lang="en-US" sz="2800"/>
              <a:t>,</a:t>
            </a:r>
            <a:r>
              <a:rPr lang="en-US" sz="2800">
                <a:solidFill>
                  <a:srgbClr val="FF0000"/>
                </a:solidFill>
              </a:rPr>
              <a:t> </a:t>
            </a:r>
            <a:r>
              <a:rPr lang="en-US" sz="2800"/>
              <a:t>OpenSSL </a:t>
            </a:r>
          </a:p>
          <a:p>
            <a:endParaRPr lang="en-US" sz="2800"/>
          </a:p>
          <a:p>
            <a:pPr marL="285750" indent="-285750">
              <a:buFont typeface="Wingdings" panose="05000000000000000000" pitchFamily="2" charset="2"/>
              <a:buChar char="ü"/>
            </a:pPr>
            <a:r>
              <a:rPr lang="en-US" sz="2800"/>
              <a:t>Instantiated </a:t>
            </a:r>
            <a:r>
              <a:rPr lang="en-US" sz="2800">
                <a:solidFill>
                  <a:srgbClr val="FF0000"/>
                </a:solidFill>
              </a:rPr>
              <a:t>SDa[-]/L-SDd[-] </a:t>
            </a:r>
            <a:r>
              <a:rPr lang="en-US" sz="2800"/>
              <a:t>with </a:t>
            </a:r>
          </a:p>
          <a:p>
            <a:pPr marL="742950" lvl="1" indent="-285750">
              <a:buFont typeface="Wingdings" panose="05000000000000000000" pitchFamily="2" charset="2"/>
              <a:buChar char="ü"/>
            </a:pPr>
            <a:r>
              <a:rPr lang="en-US" sz="2800"/>
              <a:t>One-Choice Allocation (1C)</a:t>
            </a:r>
            <a:r>
              <a:rPr lang="en-US"/>
              <a:t> [Asharov et. al. STOC 2016]</a:t>
            </a:r>
          </a:p>
          <a:p>
            <a:pPr marL="742950" lvl="1" indent="-285750">
              <a:buFont typeface="Wingdings" panose="05000000000000000000" pitchFamily="2" charset="2"/>
              <a:buChar char="ü"/>
            </a:pPr>
            <a:r>
              <a:rPr lang="en-US" sz="2800"/>
              <a:t> Two-Choice Allocation (2C) </a:t>
            </a:r>
            <a:r>
              <a:rPr lang="en-US"/>
              <a:t>[Asharov et. al. STOC 2016]</a:t>
            </a:r>
          </a:p>
          <a:p>
            <a:pPr marL="742950" lvl="1" indent="-285750">
              <a:buFont typeface="Wingdings" panose="05000000000000000000" pitchFamily="2" charset="2"/>
              <a:buChar char="ü"/>
            </a:pPr>
            <a:r>
              <a:rPr lang="en-US" sz="2800"/>
              <a:t> NlogN </a:t>
            </a:r>
            <a:r>
              <a:rPr lang="en-US"/>
              <a:t>[Asharov et. al. STOC 2016]</a:t>
            </a:r>
          </a:p>
          <a:p>
            <a:pPr marL="742950" lvl="1" indent="-285750">
              <a:buFont typeface="Wingdings" panose="05000000000000000000" pitchFamily="2" charset="2"/>
              <a:buChar char="ü"/>
            </a:pPr>
            <a:r>
              <a:rPr lang="en-US" sz="2800"/>
              <a:t>Ns (variations of NlogN, e.g. 3N, 6N, 12N) </a:t>
            </a:r>
            <a:r>
              <a:rPr lang="en-US"/>
              <a:t>[Demertzis et. al. SIGMOD 2017]</a:t>
            </a:r>
          </a:p>
          <a:p>
            <a:pPr lvl="1"/>
            <a:endParaRPr lang="en-US"/>
          </a:p>
          <a:p>
            <a:pPr marL="285750" indent="-285750">
              <a:buFont typeface="Wingdings" panose="05000000000000000000" pitchFamily="2" charset="2"/>
              <a:buChar char="ü"/>
            </a:pPr>
            <a:r>
              <a:rPr lang="en-US" sz="2800"/>
              <a:t>Compared with original non I/O-efficient </a:t>
            </a:r>
            <a:r>
              <a:rPr lang="en-US" sz="2800">
                <a:solidFill>
                  <a:srgbClr val="FF0000"/>
                </a:solidFill>
              </a:rPr>
              <a:t>SDa/SDd </a:t>
            </a:r>
            <a:r>
              <a:rPr lang="en-US"/>
              <a:t>[Demertzis et. al. NDSS 2020]</a:t>
            </a:r>
          </a:p>
        </p:txBody>
      </p:sp>
      <p:sp>
        <p:nvSpPr>
          <p:cNvPr id="6" name="TextBox 5">
            <a:extLst>
              <a:ext uri="{FF2B5EF4-FFF2-40B4-BE49-F238E27FC236}">
                <a16:creationId xmlns:a16="http://schemas.microsoft.com/office/drawing/2014/main" id="{592AD983-AFC7-6CB6-E298-35791651E8CA}"/>
              </a:ext>
            </a:extLst>
          </p:cNvPr>
          <p:cNvSpPr txBox="1"/>
          <p:nvPr/>
        </p:nvSpPr>
        <p:spPr>
          <a:xfrm>
            <a:off x="613918" y="5671752"/>
            <a:ext cx="11364721" cy="523220"/>
          </a:xfrm>
          <a:prstGeom prst="rect">
            <a:avLst/>
          </a:prstGeom>
          <a:noFill/>
          <a:ln>
            <a:noFill/>
          </a:ln>
        </p:spPr>
        <p:txBody>
          <a:bodyPr wrap="square" rtlCol="0">
            <a:spAutoFit/>
          </a:bodyPr>
          <a:lstStyle/>
          <a:p>
            <a:r>
              <a:rPr lang="en-US" sz="2400"/>
              <a:t>Open Source:  </a:t>
            </a:r>
            <a:r>
              <a:rPr lang="en-US" sz="2800" u="sng">
                <a:solidFill>
                  <a:srgbClr val="2117A5"/>
                </a:solidFill>
              </a:rPr>
              <a:t>https://github.com/jgharehchamani/DSE-with-IO-Locality</a:t>
            </a:r>
          </a:p>
        </p:txBody>
      </p:sp>
    </p:spTree>
    <p:extLst>
      <p:ext uri="{BB962C8B-B14F-4D97-AF65-F5344CB8AC3E}">
        <p14:creationId xmlns:p14="http://schemas.microsoft.com/office/powerpoint/2010/main" val="329972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253499" y="199760"/>
            <a:ext cx="12240242"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a:t>L-SDd Experiments : </a:t>
            </a:r>
            <a:r>
              <a:rPr lang="en-US" sz="3600" b="1"/>
              <a:t>Search time vs Variable result size</a:t>
            </a:r>
          </a:p>
        </p:txBody>
      </p:sp>
      <p:pic>
        <p:nvPicPr>
          <p:cNvPr id="15" name="Picture 14">
            <a:extLst>
              <a:ext uri="{FF2B5EF4-FFF2-40B4-BE49-F238E27FC236}">
                <a16:creationId xmlns:a16="http://schemas.microsoft.com/office/drawing/2014/main" id="{FB2585D4-7B90-1846-CBF0-8FBD331FAAE0}"/>
              </a:ext>
            </a:extLst>
          </p:cNvPr>
          <p:cNvPicPr>
            <a:picLocks noChangeAspect="1"/>
          </p:cNvPicPr>
          <p:nvPr/>
        </p:nvPicPr>
        <p:blipFill>
          <a:blip r:embed="rId3"/>
          <a:stretch>
            <a:fillRect/>
          </a:stretch>
        </p:blipFill>
        <p:spPr>
          <a:xfrm>
            <a:off x="6469330" y="731347"/>
            <a:ext cx="5258877" cy="4164872"/>
          </a:xfrm>
          <a:prstGeom prst="rect">
            <a:avLst/>
          </a:prstGeom>
        </p:spPr>
      </p:pic>
      <p:pic>
        <p:nvPicPr>
          <p:cNvPr id="11" name="Picture 10">
            <a:extLst>
              <a:ext uri="{FF2B5EF4-FFF2-40B4-BE49-F238E27FC236}">
                <a16:creationId xmlns:a16="http://schemas.microsoft.com/office/drawing/2014/main" id="{895531EF-D582-0710-4A83-D2442DF718C9}"/>
              </a:ext>
            </a:extLst>
          </p:cNvPr>
          <p:cNvPicPr>
            <a:picLocks noChangeAspect="1"/>
          </p:cNvPicPr>
          <p:nvPr/>
        </p:nvPicPr>
        <p:blipFill>
          <a:blip r:embed="rId4"/>
          <a:stretch>
            <a:fillRect/>
          </a:stretch>
        </p:blipFill>
        <p:spPr>
          <a:xfrm>
            <a:off x="691031" y="722111"/>
            <a:ext cx="5258879" cy="4178967"/>
          </a:xfrm>
          <a:prstGeom prst="rect">
            <a:avLst/>
          </a:prstGeom>
        </p:spPr>
      </p:pic>
      <p:sp>
        <p:nvSpPr>
          <p:cNvPr id="3" name="TextBox 2">
            <a:extLst>
              <a:ext uri="{FF2B5EF4-FFF2-40B4-BE49-F238E27FC236}">
                <a16:creationId xmlns:a16="http://schemas.microsoft.com/office/drawing/2014/main" id="{288F527D-C9E0-89A8-3EE9-D733606436CE}"/>
              </a:ext>
            </a:extLst>
          </p:cNvPr>
          <p:cNvSpPr txBox="1"/>
          <p:nvPr/>
        </p:nvSpPr>
        <p:spPr>
          <a:xfrm>
            <a:off x="4835299" y="5126339"/>
            <a:ext cx="3498614" cy="1021556"/>
          </a:xfrm>
          <a:prstGeom prst="roundRect">
            <a:avLst/>
          </a:prstGeom>
          <a:noFill/>
          <a:ln>
            <a:solidFill>
              <a:schemeClr val="tx1"/>
            </a:solidFill>
          </a:ln>
        </p:spPr>
        <p:txBody>
          <a:bodyPr wrap="square" rtlCol="0">
            <a:spAutoFit/>
          </a:bodyPr>
          <a:lstStyle/>
          <a:p>
            <a:r>
              <a:rPr lang="en-US" i="0">
                <a:solidFill>
                  <a:schemeClr val="tx2">
                    <a:lumMod val="75000"/>
                    <a:lumOff val="25000"/>
                  </a:schemeClr>
                </a:solidFill>
                <a:effectLst/>
                <a:highlight>
                  <a:srgbClr val="FFFFFF"/>
                </a:highlight>
                <a:latin typeface="Arial" panose="020B0604020202020204" pitchFamily="34" charset="0"/>
              </a:rPr>
              <a:t>Setup</a:t>
            </a: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a:t>
            </a:r>
            <a:r>
              <a:rPr lang="en-US" b="0" i="0">
                <a:effectLst/>
                <a:highlight>
                  <a:srgbClr val="FFFFFF"/>
                </a:highlight>
              </a:rPr>
              <a:t>, |block| = 32B</a:t>
            </a:r>
          </a:p>
          <a:p>
            <a:pPr marL="285750" indent="-285750">
              <a:buFont typeface="Wingdings" panose="05000000000000000000" pitchFamily="2" charset="2"/>
              <a:buChar char="ü"/>
            </a:pPr>
            <a:r>
              <a:rPr lang="en-US" b="0" i="0">
                <a:effectLst/>
                <a:highlight>
                  <a:srgbClr val="FFFFFF"/>
                </a:highlight>
              </a:rPr>
              <a:t> HDD(left) &amp; SSD(right) </a:t>
            </a:r>
            <a:endParaRPr lang="en-US">
              <a:highlight>
                <a:srgbClr val="FFFFFF"/>
              </a:highlight>
            </a:endParaRPr>
          </a:p>
        </p:txBody>
      </p:sp>
      <p:cxnSp>
        <p:nvCxnSpPr>
          <p:cNvPr id="6" name="Straight Connector 5">
            <a:extLst>
              <a:ext uri="{FF2B5EF4-FFF2-40B4-BE49-F238E27FC236}">
                <a16:creationId xmlns:a16="http://schemas.microsoft.com/office/drawing/2014/main" id="{992875BF-370C-3605-17ED-8DF682CA32B4}"/>
              </a:ext>
            </a:extLst>
          </p:cNvPr>
          <p:cNvCxnSpPr/>
          <p:nvPr/>
        </p:nvCxnSpPr>
        <p:spPr>
          <a:xfrm>
            <a:off x="4470400" y="2207491"/>
            <a:ext cx="0" cy="738909"/>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FFA6046-3C3D-CE05-D332-C721DF214736}"/>
              </a:ext>
            </a:extLst>
          </p:cNvPr>
          <p:cNvCxnSpPr>
            <a:cxnSpLocks/>
          </p:cNvCxnSpPr>
          <p:nvPr/>
        </p:nvCxnSpPr>
        <p:spPr>
          <a:xfrm>
            <a:off x="4471103" y="2198255"/>
            <a:ext cx="663303" cy="196075"/>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DCA7B0-2666-E05E-EC86-2779EB5F085B}"/>
              </a:ext>
            </a:extLst>
          </p:cNvPr>
          <p:cNvCxnSpPr>
            <a:cxnSpLocks/>
          </p:cNvCxnSpPr>
          <p:nvPr/>
        </p:nvCxnSpPr>
        <p:spPr>
          <a:xfrm>
            <a:off x="4471103" y="2997597"/>
            <a:ext cx="663303" cy="193567"/>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68B89EC-8660-13F2-72D1-89871957D281}"/>
              </a:ext>
            </a:extLst>
          </p:cNvPr>
          <p:cNvSpPr txBox="1"/>
          <p:nvPr/>
        </p:nvSpPr>
        <p:spPr>
          <a:xfrm>
            <a:off x="5088221" y="2243311"/>
            <a:ext cx="914400" cy="369332"/>
          </a:xfrm>
          <a:prstGeom prst="rect">
            <a:avLst/>
          </a:prstGeom>
          <a:noFill/>
        </p:spPr>
        <p:txBody>
          <a:bodyPr wrap="square" rtlCol="0">
            <a:spAutoFit/>
          </a:bodyPr>
          <a:lstStyle/>
          <a:p>
            <a:r>
              <a:rPr lang="en-US">
                <a:highlight>
                  <a:srgbClr val="FF9933"/>
                </a:highlight>
              </a:rPr>
              <a:t>1017s</a:t>
            </a:r>
          </a:p>
        </p:txBody>
      </p:sp>
      <p:sp>
        <p:nvSpPr>
          <p:cNvPr id="21" name="TextBox 20">
            <a:extLst>
              <a:ext uri="{FF2B5EF4-FFF2-40B4-BE49-F238E27FC236}">
                <a16:creationId xmlns:a16="http://schemas.microsoft.com/office/drawing/2014/main" id="{89955D7E-2D25-3E5A-23D6-B6EF1538BAF2}"/>
              </a:ext>
            </a:extLst>
          </p:cNvPr>
          <p:cNvSpPr txBox="1"/>
          <p:nvPr/>
        </p:nvSpPr>
        <p:spPr>
          <a:xfrm>
            <a:off x="5074668" y="3059668"/>
            <a:ext cx="914400" cy="369332"/>
          </a:xfrm>
          <a:prstGeom prst="rect">
            <a:avLst/>
          </a:prstGeom>
          <a:noFill/>
        </p:spPr>
        <p:txBody>
          <a:bodyPr wrap="square" rtlCol="0">
            <a:spAutoFit/>
          </a:bodyPr>
          <a:lstStyle/>
          <a:p>
            <a:r>
              <a:rPr lang="en-US">
                <a:highlight>
                  <a:srgbClr val="FF9933"/>
                </a:highlight>
              </a:rPr>
              <a:t>16s</a:t>
            </a:r>
          </a:p>
        </p:txBody>
      </p:sp>
      <p:sp>
        <p:nvSpPr>
          <p:cNvPr id="22" name="TextBox 21">
            <a:extLst>
              <a:ext uri="{FF2B5EF4-FFF2-40B4-BE49-F238E27FC236}">
                <a16:creationId xmlns:a16="http://schemas.microsoft.com/office/drawing/2014/main" id="{CC2A0C9E-D018-91EE-51E7-F21CB2D1B161}"/>
              </a:ext>
            </a:extLst>
          </p:cNvPr>
          <p:cNvSpPr txBox="1"/>
          <p:nvPr/>
        </p:nvSpPr>
        <p:spPr>
          <a:xfrm>
            <a:off x="5082800" y="3371857"/>
            <a:ext cx="914400" cy="400110"/>
          </a:xfrm>
          <a:prstGeom prst="rect">
            <a:avLst/>
          </a:prstGeom>
          <a:noFill/>
        </p:spPr>
        <p:txBody>
          <a:bodyPr wrap="square" rtlCol="0">
            <a:spAutoFit/>
          </a:bodyPr>
          <a:lstStyle/>
          <a:p>
            <a:r>
              <a:rPr lang="en-US" sz="2000" b="1">
                <a:solidFill>
                  <a:srgbClr val="FF0000"/>
                </a:solidFill>
              </a:rPr>
              <a:t>63X</a:t>
            </a:r>
          </a:p>
        </p:txBody>
      </p:sp>
      <p:cxnSp>
        <p:nvCxnSpPr>
          <p:cNvPr id="32" name="Straight Connector 31">
            <a:extLst>
              <a:ext uri="{FF2B5EF4-FFF2-40B4-BE49-F238E27FC236}">
                <a16:creationId xmlns:a16="http://schemas.microsoft.com/office/drawing/2014/main" id="{DBC4125E-9538-E6E3-8600-D55D8A59A76B}"/>
              </a:ext>
            </a:extLst>
          </p:cNvPr>
          <p:cNvCxnSpPr>
            <a:cxnSpLocks/>
          </p:cNvCxnSpPr>
          <p:nvPr/>
        </p:nvCxnSpPr>
        <p:spPr>
          <a:xfrm flipH="1">
            <a:off x="10225803" y="2885531"/>
            <a:ext cx="703" cy="321378"/>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0F45324-208B-990F-F3E8-ECE32D9B2701}"/>
              </a:ext>
            </a:extLst>
          </p:cNvPr>
          <p:cNvCxnSpPr>
            <a:cxnSpLocks/>
          </p:cNvCxnSpPr>
          <p:nvPr/>
        </p:nvCxnSpPr>
        <p:spPr>
          <a:xfrm flipV="1">
            <a:off x="10205925" y="2333206"/>
            <a:ext cx="246562" cy="542386"/>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6D1BA5F-B0D6-A265-87A0-7F486D297B86}"/>
              </a:ext>
            </a:extLst>
          </p:cNvPr>
          <p:cNvCxnSpPr>
            <a:cxnSpLocks/>
          </p:cNvCxnSpPr>
          <p:nvPr/>
        </p:nvCxnSpPr>
        <p:spPr>
          <a:xfrm>
            <a:off x="10266262" y="3248167"/>
            <a:ext cx="663303" cy="193567"/>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5D10FCF-D2C7-BD75-2780-BF4B75A96FEF}"/>
              </a:ext>
            </a:extLst>
          </p:cNvPr>
          <p:cNvSpPr txBox="1"/>
          <p:nvPr/>
        </p:nvSpPr>
        <p:spPr>
          <a:xfrm>
            <a:off x="10432609" y="2134758"/>
            <a:ext cx="914400" cy="369332"/>
          </a:xfrm>
          <a:prstGeom prst="rect">
            <a:avLst/>
          </a:prstGeom>
          <a:noFill/>
        </p:spPr>
        <p:txBody>
          <a:bodyPr wrap="square" rtlCol="0">
            <a:spAutoFit/>
          </a:bodyPr>
          <a:lstStyle/>
          <a:p>
            <a:r>
              <a:rPr lang="en-US">
                <a:highlight>
                  <a:srgbClr val="FF9933"/>
                </a:highlight>
              </a:rPr>
              <a:t>19s</a:t>
            </a:r>
          </a:p>
        </p:txBody>
      </p:sp>
      <p:sp>
        <p:nvSpPr>
          <p:cNvPr id="36" name="TextBox 35">
            <a:extLst>
              <a:ext uri="{FF2B5EF4-FFF2-40B4-BE49-F238E27FC236}">
                <a16:creationId xmlns:a16="http://schemas.microsoft.com/office/drawing/2014/main" id="{3932AD02-8C09-5657-159D-7EE11FD24B5A}"/>
              </a:ext>
            </a:extLst>
          </p:cNvPr>
          <p:cNvSpPr txBox="1"/>
          <p:nvPr/>
        </p:nvSpPr>
        <p:spPr>
          <a:xfrm>
            <a:off x="10869827" y="3290360"/>
            <a:ext cx="914400" cy="369332"/>
          </a:xfrm>
          <a:prstGeom prst="rect">
            <a:avLst/>
          </a:prstGeom>
          <a:noFill/>
        </p:spPr>
        <p:txBody>
          <a:bodyPr wrap="square" rtlCol="0">
            <a:spAutoFit/>
          </a:bodyPr>
          <a:lstStyle/>
          <a:p>
            <a:r>
              <a:rPr lang="en-US">
                <a:highlight>
                  <a:srgbClr val="FF9933"/>
                </a:highlight>
              </a:rPr>
              <a:t>5s</a:t>
            </a:r>
          </a:p>
        </p:txBody>
      </p:sp>
      <p:sp>
        <p:nvSpPr>
          <p:cNvPr id="37" name="TextBox 36">
            <a:extLst>
              <a:ext uri="{FF2B5EF4-FFF2-40B4-BE49-F238E27FC236}">
                <a16:creationId xmlns:a16="http://schemas.microsoft.com/office/drawing/2014/main" id="{8B181F94-BFB4-89FF-0800-DFC896A99F36}"/>
              </a:ext>
            </a:extLst>
          </p:cNvPr>
          <p:cNvSpPr txBox="1"/>
          <p:nvPr/>
        </p:nvSpPr>
        <p:spPr>
          <a:xfrm>
            <a:off x="10806668" y="3601299"/>
            <a:ext cx="914400" cy="400110"/>
          </a:xfrm>
          <a:prstGeom prst="rect">
            <a:avLst/>
          </a:prstGeom>
          <a:noFill/>
        </p:spPr>
        <p:txBody>
          <a:bodyPr wrap="square" rtlCol="0">
            <a:spAutoFit/>
          </a:bodyPr>
          <a:lstStyle/>
          <a:p>
            <a:r>
              <a:rPr lang="en-US" sz="2000" b="1">
                <a:solidFill>
                  <a:srgbClr val="FF0000"/>
                </a:solidFill>
              </a:rPr>
              <a:t>3.8X</a:t>
            </a:r>
          </a:p>
        </p:txBody>
      </p:sp>
    </p:spTree>
    <p:extLst>
      <p:ext uri="{BB962C8B-B14F-4D97-AF65-F5344CB8AC3E}">
        <p14:creationId xmlns:p14="http://schemas.microsoft.com/office/powerpoint/2010/main" val="6216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53" presetClass="entr" presetSubtype="16"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5" grpId="0"/>
      <p:bldP spid="36" grpId="0"/>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AFADA76-6903-2CD6-72E8-C288155E4561}"/>
              </a:ext>
            </a:extLst>
          </p:cNvPr>
          <p:cNvGrpSpPr/>
          <p:nvPr/>
        </p:nvGrpSpPr>
        <p:grpSpPr>
          <a:xfrm>
            <a:off x="679742" y="726294"/>
            <a:ext cx="11046914" cy="4183989"/>
            <a:chOff x="679742" y="780471"/>
            <a:chExt cx="11046914" cy="4183989"/>
          </a:xfrm>
        </p:grpSpPr>
        <p:pic>
          <p:nvPicPr>
            <p:cNvPr id="3" name="Picture 2">
              <a:extLst>
                <a:ext uri="{FF2B5EF4-FFF2-40B4-BE49-F238E27FC236}">
                  <a16:creationId xmlns:a16="http://schemas.microsoft.com/office/drawing/2014/main" id="{9637EC75-E01F-9327-FFBA-2ED6FFC5368D}"/>
                </a:ext>
              </a:extLst>
            </p:cNvPr>
            <p:cNvPicPr>
              <a:picLocks noChangeAspect="1"/>
            </p:cNvPicPr>
            <p:nvPr/>
          </p:nvPicPr>
          <p:blipFill>
            <a:blip r:embed="rId3"/>
            <a:stretch>
              <a:fillRect/>
            </a:stretch>
          </p:blipFill>
          <p:spPr>
            <a:xfrm>
              <a:off x="679742" y="780471"/>
              <a:ext cx="5306533" cy="4178968"/>
            </a:xfrm>
            <a:prstGeom prst="rect">
              <a:avLst/>
            </a:prstGeom>
          </p:spPr>
        </p:pic>
        <p:pic>
          <p:nvPicPr>
            <p:cNvPr id="11" name="Picture 10">
              <a:extLst>
                <a:ext uri="{FF2B5EF4-FFF2-40B4-BE49-F238E27FC236}">
                  <a16:creationId xmlns:a16="http://schemas.microsoft.com/office/drawing/2014/main" id="{23BA398E-BE79-C4DA-934A-CA20A70D84E5}"/>
                </a:ext>
              </a:extLst>
            </p:cNvPr>
            <p:cNvPicPr>
              <a:picLocks noChangeAspect="1"/>
            </p:cNvPicPr>
            <p:nvPr/>
          </p:nvPicPr>
          <p:blipFill>
            <a:blip r:embed="rId4"/>
            <a:stretch>
              <a:fillRect/>
            </a:stretch>
          </p:blipFill>
          <p:spPr>
            <a:xfrm>
              <a:off x="6467778" y="785492"/>
              <a:ext cx="5258878" cy="4178968"/>
            </a:xfrm>
            <a:prstGeom prst="rect">
              <a:avLst/>
            </a:prstGeom>
          </p:spPr>
        </p:pic>
      </p:grpSp>
      <p:sp>
        <p:nvSpPr>
          <p:cNvPr id="10" name="TextBox 9">
            <a:extLst>
              <a:ext uri="{FF2B5EF4-FFF2-40B4-BE49-F238E27FC236}">
                <a16:creationId xmlns:a16="http://schemas.microsoft.com/office/drawing/2014/main" id="{ACA67384-791C-356A-1DB6-6CCA75457A61}"/>
              </a:ext>
            </a:extLst>
          </p:cNvPr>
          <p:cNvSpPr txBox="1"/>
          <p:nvPr/>
        </p:nvSpPr>
        <p:spPr>
          <a:xfrm>
            <a:off x="4835299" y="5126339"/>
            <a:ext cx="3498614" cy="1021556"/>
          </a:xfrm>
          <a:prstGeom prst="roundRect">
            <a:avLst/>
          </a:prstGeom>
          <a:noFill/>
          <a:ln>
            <a:solidFill>
              <a:schemeClr val="tx1"/>
            </a:solidFill>
          </a:ln>
        </p:spPr>
        <p:txBody>
          <a:bodyPr wrap="square" rtlCol="0">
            <a:spAutoFit/>
          </a:bodyPr>
          <a:lstStyle/>
          <a:p>
            <a:r>
              <a:rPr lang="en-US" i="0">
                <a:solidFill>
                  <a:schemeClr val="tx2">
                    <a:lumMod val="75000"/>
                    <a:lumOff val="25000"/>
                  </a:schemeClr>
                </a:solidFill>
                <a:effectLst/>
                <a:highlight>
                  <a:srgbClr val="FFFFFF"/>
                </a:highlight>
                <a:latin typeface="Arial" panose="020B0604020202020204" pitchFamily="34" charset="0"/>
              </a:rPr>
              <a:t>Setup</a:t>
            </a: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a:t>
            </a:r>
            <a:r>
              <a:rPr lang="en-US" b="0" i="0">
                <a:effectLst/>
                <a:highlight>
                  <a:srgbClr val="FFFFFF"/>
                </a:highlight>
              </a:rPr>
              <a:t>, |block| = 32B</a:t>
            </a:r>
          </a:p>
          <a:p>
            <a:pPr marL="285750" indent="-285750">
              <a:buFont typeface="Wingdings" panose="05000000000000000000" pitchFamily="2" charset="2"/>
              <a:buChar char="ü"/>
            </a:pPr>
            <a:r>
              <a:rPr lang="en-US" b="0" i="0">
                <a:effectLst/>
                <a:highlight>
                  <a:srgbClr val="FFFFFF"/>
                </a:highlight>
              </a:rPr>
              <a:t> HDD(left) &amp; SSD(right) </a:t>
            </a:r>
            <a:endParaRPr lang="en-US">
              <a:highlight>
                <a:srgbClr val="FFFFFF"/>
              </a:highlight>
            </a:endParaRPr>
          </a:p>
        </p:txBody>
      </p:sp>
      <p:cxnSp>
        <p:nvCxnSpPr>
          <p:cNvPr id="12" name="Straight Connector 11">
            <a:extLst>
              <a:ext uri="{FF2B5EF4-FFF2-40B4-BE49-F238E27FC236}">
                <a16:creationId xmlns:a16="http://schemas.microsoft.com/office/drawing/2014/main" id="{D5ED8367-5C03-A198-A327-F0DC05EB2029}"/>
              </a:ext>
            </a:extLst>
          </p:cNvPr>
          <p:cNvCxnSpPr>
            <a:cxnSpLocks/>
          </p:cNvCxnSpPr>
          <p:nvPr/>
        </p:nvCxnSpPr>
        <p:spPr>
          <a:xfrm>
            <a:off x="4437636" y="2195475"/>
            <a:ext cx="0" cy="1036843"/>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5AF9976-134E-9BB0-4ED6-221A51B59678}"/>
              </a:ext>
            </a:extLst>
          </p:cNvPr>
          <p:cNvCxnSpPr>
            <a:cxnSpLocks/>
          </p:cNvCxnSpPr>
          <p:nvPr/>
        </p:nvCxnSpPr>
        <p:spPr>
          <a:xfrm>
            <a:off x="4466047" y="2186239"/>
            <a:ext cx="663303" cy="196075"/>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0D8D99-3A26-1C18-BC20-CD8B21B2D6EF}"/>
              </a:ext>
            </a:extLst>
          </p:cNvPr>
          <p:cNvCxnSpPr>
            <a:cxnSpLocks/>
          </p:cNvCxnSpPr>
          <p:nvPr/>
        </p:nvCxnSpPr>
        <p:spPr>
          <a:xfrm>
            <a:off x="4438339" y="3382744"/>
            <a:ext cx="631273" cy="449875"/>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1B1E631-8BFC-221C-823B-20F48E3A6881}"/>
              </a:ext>
            </a:extLst>
          </p:cNvPr>
          <p:cNvSpPr txBox="1"/>
          <p:nvPr/>
        </p:nvSpPr>
        <p:spPr>
          <a:xfrm>
            <a:off x="5083165" y="2231295"/>
            <a:ext cx="914400" cy="369332"/>
          </a:xfrm>
          <a:prstGeom prst="rect">
            <a:avLst/>
          </a:prstGeom>
          <a:noFill/>
        </p:spPr>
        <p:txBody>
          <a:bodyPr wrap="square" rtlCol="0">
            <a:spAutoFit/>
          </a:bodyPr>
          <a:lstStyle/>
          <a:p>
            <a:r>
              <a:rPr lang="en-US">
                <a:highlight>
                  <a:srgbClr val="FF9933"/>
                </a:highlight>
              </a:rPr>
              <a:t>1017s</a:t>
            </a:r>
          </a:p>
        </p:txBody>
      </p:sp>
      <p:sp>
        <p:nvSpPr>
          <p:cNvPr id="16" name="TextBox 15">
            <a:extLst>
              <a:ext uri="{FF2B5EF4-FFF2-40B4-BE49-F238E27FC236}">
                <a16:creationId xmlns:a16="http://schemas.microsoft.com/office/drawing/2014/main" id="{95ACE040-2F63-580D-56B1-A5618F2DAE40}"/>
              </a:ext>
            </a:extLst>
          </p:cNvPr>
          <p:cNvSpPr txBox="1"/>
          <p:nvPr/>
        </p:nvSpPr>
        <p:spPr>
          <a:xfrm>
            <a:off x="5069612" y="3694196"/>
            <a:ext cx="914400" cy="369332"/>
          </a:xfrm>
          <a:prstGeom prst="rect">
            <a:avLst/>
          </a:prstGeom>
          <a:noFill/>
        </p:spPr>
        <p:txBody>
          <a:bodyPr wrap="square" rtlCol="0">
            <a:spAutoFit/>
          </a:bodyPr>
          <a:lstStyle/>
          <a:p>
            <a:r>
              <a:rPr lang="en-US">
                <a:highlight>
                  <a:srgbClr val="FF9933"/>
                </a:highlight>
              </a:rPr>
              <a:t>3s</a:t>
            </a:r>
          </a:p>
        </p:txBody>
      </p:sp>
      <p:sp>
        <p:nvSpPr>
          <p:cNvPr id="17" name="TextBox 16">
            <a:extLst>
              <a:ext uri="{FF2B5EF4-FFF2-40B4-BE49-F238E27FC236}">
                <a16:creationId xmlns:a16="http://schemas.microsoft.com/office/drawing/2014/main" id="{AE87DF32-3C73-65D9-24D8-667D0C40D9ED}"/>
              </a:ext>
            </a:extLst>
          </p:cNvPr>
          <p:cNvSpPr txBox="1"/>
          <p:nvPr/>
        </p:nvSpPr>
        <p:spPr>
          <a:xfrm>
            <a:off x="4929611" y="3978532"/>
            <a:ext cx="745076" cy="400110"/>
          </a:xfrm>
          <a:prstGeom prst="rect">
            <a:avLst/>
          </a:prstGeom>
          <a:noFill/>
        </p:spPr>
        <p:txBody>
          <a:bodyPr wrap="square" rtlCol="0">
            <a:spAutoFit/>
          </a:bodyPr>
          <a:lstStyle/>
          <a:p>
            <a:r>
              <a:rPr lang="en-US" sz="2000" b="1">
                <a:solidFill>
                  <a:srgbClr val="FF0000"/>
                </a:solidFill>
              </a:rPr>
              <a:t>340X</a:t>
            </a:r>
          </a:p>
        </p:txBody>
      </p:sp>
      <p:cxnSp>
        <p:nvCxnSpPr>
          <p:cNvPr id="21" name="Straight Connector 20">
            <a:extLst>
              <a:ext uri="{FF2B5EF4-FFF2-40B4-BE49-F238E27FC236}">
                <a16:creationId xmlns:a16="http://schemas.microsoft.com/office/drawing/2014/main" id="{CFB6975B-5055-689E-6A5A-41C5A576C317}"/>
              </a:ext>
            </a:extLst>
          </p:cNvPr>
          <p:cNvCxnSpPr>
            <a:cxnSpLocks/>
          </p:cNvCxnSpPr>
          <p:nvPr/>
        </p:nvCxnSpPr>
        <p:spPr>
          <a:xfrm flipV="1">
            <a:off x="10194636" y="2333206"/>
            <a:ext cx="246562" cy="542386"/>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12BB45A-6019-584C-61FA-53097EFF7705}"/>
              </a:ext>
            </a:extLst>
          </p:cNvPr>
          <p:cNvCxnSpPr>
            <a:cxnSpLocks/>
            <a:endCxn id="24" idx="1"/>
          </p:cNvCxnSpPr>
          <p:nvPr/>
        </p:nvCxnSpPr>
        <p:spPr>
          <a:xfrm>
            <a:off x="10277445" y="3938805"/>
            <a:ext cx="644831" cy="85276"/>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6B37A89-C150-6782-76D1-004AFC0789E2}"/>
              </a:ext>
            </a:extLst>
          </p:cNvPr>
          <p:cNvSpPr txBox="1"/>
          <p:nvPr/>
        </p:nvSpPr>
        <p:spPr>
          <a:xfrm>
            <a:off x="10421320" y="2134758"/>
            <a:ext cx="914400" cy="369332"/>
          </a:xfrm>
          <a:prstGeom prst="rect">
            <a:avLst/>
          </a:prstGeom>
          <a:noFill/>
        </p:spPr>
        <p:txBody>
          <a:bodyPr wrap="square" rtlCol="0">
            <a:spAutoFit/>
          </a:bodyPr>
          <a:lstStyle/>
          <a:p>
            <a:r>
              <a:rPr lang="en-US">
                <a:highlight>
                  <a:srgbClr val="FF9933"/>
                </a:highlight>
              </a:rPr>
              <a:t>19s</a:t>
            </a:r>
          </a:p>
        </p:txBody>
      </p:sp>
      <p:sp>
        <p:nvSpPr>
          <p:cNvPr id="24" name="TextBox 23">
            <a:extLst>
              <a:ext uri="{FF2B5EF4-FFF2-40B4-BE49-F238E27FC236}">
                <a16:creationId xmlns:a16="http://schemas.microsoft.com/office/drawing/2014/main" id="{F13A1BD0-5420-8313-CC9A-5DCB14024C3B}"/>
              </a:ext>
            </a:extLst>
          </p:cNvPr>
          <p:cNvSpPr txBox="1"/>
          <p:nvPr/>
        </p:nvSpPr>
        <p:spPr>
          <a:xfrm>
            <a:off x="10922276" y="3839415"/>
            <a:ext cx="914400" cy="369332"/>
          </a:xfrm>
          <a:prstGeom prst="rect">
            <a:avLst/>
          </a:prstGeom>
          <a:noFill/>
        </p:spPr>
        <p:txBody>
          <a:bodyPr wrap="square" rtlCol="0">
            <a:spAutoFit/>
          </a:bodyPr>
          <a:lstStyle/>
          <a:p>
            <a:r>
              <a:rPr lang="en-US">
                <a:highlight>
                  <a:srgbClr val="FF9933"/>
                </a:highlight>
              </a:rPr>
              <a:t>0.1s</a:t>
            </a:r>
          </a:p>
        </p:txBody>
      </p:sp>
      <p:sp>
        <p:nvSpPr>
          <p:cNvPr id="25" name="TextBox 24">
            <a:extLst>
              <a:ext uri="{FF2B5EF4-FFF2-40B4-BE49-F238E27FC236}">
                <a16:creationId xmlns:a16="http://schemas.microsoft.com/office/drawing/2014/main" id="{3C8D0C89-CD43-92B3-F6A6-9DDFE4887B1A}"/>
              </a:ext>
            </a:extLst>
          </p:cNvPr>
          <p:cNvSpPr txBox="1"/>
          <p:nvPr/>
        </p:nvSpPr>
        <p:spPr>
          <a:xfrm>
            <a:off x="10871890" y="4114826"/>
            <a:ext cx="914400" cy="400110"/>
          </a:xfrm>
          <a:prstGeom prst="rect">
            <a:avLst/>
          </a:prstGeom>
          <a:noFill/>
        </p:spPr>
        <p:txBody>
          <a:bodyPr wrap="square" rtlCol="0">
            <a:spAutoFit/>
          </a:bodyPr>
          <a:lstStyle/>
          <a:p>
            <a:r>
              <a:rPr lang="en-US" sz="2000" b="1">
                <a:solidFill>
                  <a:srgbClr val="FF0000"/>
                </a:solidFill>
              </a:rPr>
              <a:t>190X</a:t>
            </a:r>
          </a:p>
        </p:txBody>
      </p:sp>
      <p:cxnSp>
        <p:nvCxnSpPr>
          <p:cNvPr id="26" name="Straight Connector 25">
            <a:extLst>
              <a:ext uri="{FF2B5EF4-FFF2-40B4-BE49-F238E27FC236}">
                <a16:creationId xmlns:a16="http://schemas.microsoft.com/office/drawing/2014/main" id="{0E2132A3-603B-5E17-E950-7AD2D8A5F9DB}"/>
              </a:ext>
            </a:extLst>
          </p:cNvPr>
          <p:cNvCxnSpPr>
            <a:cxnSpLocks/>
          </p:cNvCxnSpPr>
          <p:nvPr/>
        </p:nvCxnSpPr>
        <p:spPr>
          <a:xfrm>
            <a:off x="10215217" y="2885531"/>
            <a:ext cx="0" cy="1012214"/>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sp>
        <p:nvSpPr>
          <p:cNvPr id="31" name="Title 1">
            <a:extLst>
              <a:ext uri="{FF2B5EF4-FFF2-40B4-BE49-F238E27FC236}">
                <a16:creationId xmlns:a16="http://schemas.microsoft.com/office/drawing/2014/main" id="{D2DECB1D-B972-D090-3708-7955F951BD41}"/>
              </a:ext>
            </a:extLst>
          </p:cNvPr>
          <p:cNvSpPr txBox="1">
            <a:spLocks/>
          </p:cNvSpPr>
          <p:nvPr/>
        </p:nvSpPr>
        <p:spPr>
          <a:xfrm>
            <a:off x="253499" y="199760"/>
            <a:ext cx="12240242"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a:t>L-SDd Experiments : </a:t>
            </a:r>
            <a:r>
              <a:rPr lang="en-US" sz="3600" b="1"/>
              <a:t>Search time vs Variable result size</a:t>
            </a:r>
          </a:p>
        </p:txBody>
      </p:sp>
    </p:spTree>
    <p:extLst>
      <p:ext uri="{BB962C8B-B14F-4D97-AF65-F5344CB8AC3E}">
        <p14:creationId xmlns:p14="http://schemas.microsoft.com/office/powerpoint/2010/main" val="296927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56E9C7-0FE4-1AB8-DF3B-CF164D7C65D3}"/>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Dynamic Searchable Encryption (DSE)</a:t>
            </a:r>
          </a:p>
        </p:txBody>
      </p:sp>
      <p:sp>
        <p:nvSpPr>
          <p:cNvPr id="7" name="TextBox 6">
            <a:extLst>
              <a:ext uri="{FF2B5EF4-FFF2-40B4-BE49-F238E27FC236}">
                <a16:creationId xmlns:a16="http://schemas.microsoft.com/office/drawing/2014/main" id="{F963841D-605D-9C10-7CE4-98F90283E078}"/>
              </a:ext>
            </a:extLst>
          </p:cNvPr>
          <p:cNvSpPr txBox="1"/>
          <p:nvPr/>
        </p:nvSpPr>
        <p:spPr>
          <a:xfrm>
            <a:off x="2726174" y="2336166"/>
            <a:ext cx="2657102" cy="523220"/>
          </a:xfrm>
          <a:prstGeom prst="rect">
            <a:avLst/>
          </a:prstGeom>
          <a:noFill/>
        </p:spPr>
        <p:txBody>
          <a:bodyPr wrap="square" rtlCol="0" anchor="ctr">
            <a:spAutoFit/>
          </a:bodyPr>
          <a:lstStyle/>
          <a:p>
            <a:pPr algn="r"/>
            <a:r>
              <a:rPr lang="en-US" sz="2800" b="1"/>
              <a:t>Update</a:t>
            </a:r>
          </a:p>
        </p:txBody>
      </p:sp>
      <p:sp>
        <p:nvSpPr>
          <p:cNvPr id="9" name="Arrow: Right 8">
            <a:extLst>
              <a:ext uri="{FF2B5EF4-FFF2-40B4-BE49-F238E27FC236}">
                <a16:creationId xmlns:a16="http://schemas.microsoft.com/office/drawing/2014/main" id="{F3395B48-D54A-6250-AACB-37BFCFE866CF}"/>
              </a:ext>
            </a:extLst>
          </p:cNvPr>
          <p:cNvSpPr/>
          <p:nvPr/>
        </p:nvSpPr>
        <p:spPr>
          <a:xfrm>
            <a:off x="3458148" y="2772166"/>
            <a:ext cx="2387790" cy="10656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grpSp>
        <p:nvGrpSpPr>
          <p:cNvPr id="1031" name="Group 1030">
            <a:extLst>
              <a:ext uri="{FF2B5EF4-FFF2-40B4-BE49-F238E27FC236}">
                <a16:creationId xmlns:a16="http://schemas.microsoft.com/office/drawing/2014/main" id="{ED67B34C-B356-0B26-F782-ADA056252C7C}"/>
              </a:ext>
            </a:extLst>
          </p:cNvPr>
          <p:cNvGrpSpPr/>
          <p:nvPr/>
        </p:nvGrpSpPr>
        <p:grpSpPr>
          <a:xfrm>
            <a:off x="782609" y="3449411"/>
            <a:ext cx="956791" cy="1091225"/>
            <a:chOff x="1097574" y="4496993"/>
            <a:chExt cx="1495066" cy="1676801"/>
          </a:xfrm>
        </p:grpSpPr>
        <p:sp>
          <p:nvSpPr>
            <p:cNvPr id="18" name="Rectangle: Folded Corner 17">
              <a:extLst>
                <a:ext uri="{FF2B5EF4-FFF2-40B4-BE49-F238E27FC236}">
                  <a16:creationId xmlns:a16="http://schemas.microsoft.com/office/drawing/2014/main" id="{CF06443A-0C89-5F70-D03F-0E3B2A40C50F}"/>
                </a:ext>
              </a:extLst>
            </p:cNvPr>
            <p:cNvSpPr/>
            <p:nvPr/>
          </p:nvSpPr>
          <p:spPr>
            <a:xfrm rot="10800000">
              <a:off x="1097574" y="4668483"/>
              <a:ext cx="1250643"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Graphic 1111" descr="Lock with solid fill">
              <a:extLst>
                <a:ext uri="{FF2B5EF4-FFF2-40B4-BE49-F238E27FC236}">
                  <a16:creationId xmlns:a16="http://schemas.microsoft.com/office/drawing/2014/main" id="{85275552-A400-7E5B-7A0F-56D5AAEBE927}"/>
                </a:ext>
              </a:extLst>
            </p:cNvPr>
            <p:cNvSpPr/>
            <p:nvPr/>
          </p:nvSpPr>
          <p:spPr>
            <a:xfrm>
              <a:off x="2162164" y="4496993"/>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21" name="TextBox 20">
              <a:extLst>
                <a:ext uri="{FF2B5EF4-FFF2-40B4-BE49-F238E27FC236}">
                  <a16:creationId xmlns:a16="http://schemas.microsoft.com/office/drawing/2014/main" id="{310720F3-3BA4-43FC-1D26-F9F5D3577BA9}"/>
                </a:ext>
              </a:extLst>
            </p:cNvPr>
            <p:cNvSpPr txBox="1"/>
            <p:nvPr/>
          </p:nvSpPr>
          <p:spPr>
            <a:xfrm>
              <a:off x="1469644" y="4656502"/>
              <a:ext cx="640092" cy="520230"/>
            </a:xfrm>
            <a:prstGeom prst="rect">
              <a:avLst/>
            </a:prstGeom>
            <a:noFill/>
          </p:spPr>
          <p:txBody>
            <a:bodyPr wrap="square" rtlCol="0">
              <a:spAutoFit/>
            </a:bodyPr>
            <a:lstStyle/>
            <a:p>
              <a:r>
                <a:rPr lang="en-US" sz="1600"/>
                <a:t>F3</a:t>
              </a:r>
            </a:p>
          </p:txBody>
        </p:sp>
        <p:pic>
          <p:nvPicPr>
            <p:cNvPr id="22" name="Graphic 21" descr="Cat with solid fill">
              <a:extLst>
                <a:ext uri="{FF2B5EF4-FFF2-40B4-BE49-F238E27FC236}">
                  <a16:creationId xmlns:a16="http://schemas.microsoft.com/office/drawing/2014/main" id="{F243C2F7-94F9-26B9-8CD4-37DA0A98F0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4157" y="5198223"/>
              <a:ext cx="640092" cy="493236"/>
            </a:xfrm>
            <a:prstGeom prst="rect">
              <a:avLst/>
            </a:prstGeom>
          </p:spPr>
        </p:pic>
      </p:grpSp>
      <p:grpSp>
        <p:nvGrpSpPr>
          <p:cNvPr id="10" name="Group 9">
            <a:extLst>
              <a:ext uri="{FF2B5EF4-FFF2-40B4-BE49-F238E27FC236}">
                <a16:creationId xmlns:a16="http://schemas.microsoft.com/office/drawing/2014/main" id="{17AC1EFB-A0E8-D9AE-E67E-02E5535264D3}"/>
              </a:ext>
            </a:extLst>
          </p:cNvPr>
          <p:cNvGrpSpPr/>
          <p:nvPr/>
        </p:nvGrpSpPr>
        <p:grpSpPr>
          <a:xfrm>
            <a:off x="10470539" y="965912"/>
            <a:ext cx="1004198" cy="2328569"/>
            <a:chOff x="1136189" y="963658"/>
            <a:chExt cx="1495363" cy="3475531"/>
          </a:xfrm>
        </p:grpSpPr>
        <p:grpSp>
          <p:nvGrpSpPr>
            <p:cNvPr id="11" name="Group 10">
              <a:extLst>
                <a:ext uri="{FF2B5EF4-FFF2-40B4-BE49-F238E27FC236}">
                  <a16:creationId xmlns:a16="http://schemas.microsoft.com/office/drawing/2014/main" id="{7321352D-59BC-B060-8BD8-6DFFEE1798DD}"/>
                </a:ext>
              </a:extLst>
            </p:cNvPr>
            <p:cNvGrpSpPr/>
            <p:nvPr/>
          </p:nvGrpSpPr>
          <p:grpSpPr>
            <a:xfrm>
              <a:off x="1181030" y="1123925"/>
              <a:ext cx="1235284" cy="1570950"/>
              <a:chOff x="1145416" y="814767"/>
              <a:chExt cx="1235284" cy="1570950"/>
            </a:xfrm>
          </p:grpSpPr>
          <p:sp>
            <p:nvSpPr>
              <p:cNvPr id="1025" name="Rectangle: Folded Corner 1024">
                <a:extLst>
                  <a:ext uri="{FF2B5EF4-FFF2-40B4-BE49-F238E27FC236}">
                    <a16:creationId xmlns:a16="http://schemas.microsoft.com/office/drawing/2014/main" id="{B3463097-68EC-4397-54D9-5591A3845F21}"/>
                  </a:ext>
                </a:extLst>
              </p:cNvPr>
              <p:cNvSpPr/>
              <p:nvPr/>
            </p:nvSpPr>
            <p:spPr>
              <a:xfrm rot="10800000">
                <a:off x="1145416" y="814767"/>
                <a:ext cx="1235284" cy="157095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Graphic 1025" descr="Cat with solid fill">
                <a:extLst>
                  <a:ext uri="{FF2B5EF4-FFF2-40B4-BE49-F238E27FC236}">
                    <a16:creationId xmlns:a16="http://schemas.microsoft.com/office/drawing/2014/main" id="{111B685E-18AB-ECD5-8E11-8574964943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8390" y="1231648"/>
                <a:ext cx="640092" cy="493236"/>
              </a:xfrm>
              <a:prstGeom prst="rect">
                <a:avLst/>
              </a:prstGeom>
            </p:spPr>
          </p:pic>
          <p:pic>
            <p:nvPicPr>
              <p:cNvPr id="1027" name="Graphic 1026" descr="Puppy with solid fill">
                <a:extLst>
                  <a:ext uri="{FF2B5EF4-FFF2-40B4-BE49-F238E27FC236}">
                    <a16:creationId xmlns:a16="http://schemas.microsoft.com/office/drawing/2014/main" id="{700FCB5A-8A89-95F3-4163-206E8D8AAD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9251" y="1729566"/>
                <a:ext cx="629385" cy="629384"/>
              </a:xfrm>
              <a:prstGeom prst="rect">
                <a:avLst/>
              </a:prstGeom>
            </p:spPr>
          </p:pic>
        </p:grpSp>
        <p:grpSp>
          <p:nvGrpSpPr>
            <p:cNvPr id="16" name="Group 15">
              <a:extLst>
                <a:ext uri="{FF2B5EF4-FFF2-40B4-BE49-F238E27FC236}">
                  <a16:creationId xmlns:a16="http://schemas.microsoft.com/office/drawing/2014/main" id="{081743B9-EBD4-9344-6C1F-A330B5BBF70E}"/>
                </a:ext>
              </a:extLst>
            </p:cNvPr>
            <p:cNvGrpSpPr/>
            <p:nvPr/>
          </p:nvGrpSpPr>
          <p:grpSpPr>
            <a:xfrm>
              <a:off x="1136189" y="2933878"/>
              <a:ext cx="1250644" cy="1505311"/>
              <a:chOff x="1100575" y="2624720"/>
              <a:chExt cx="1250644" cy="1505311"/>
            </a:xfrm>
          </p:grpSpPr>
          <p:sp>
            <p:nvSpPr>
              <p:cNvPr id="30" name="Rectangle: Folded Corner 29">
                <a:extLst>
                  <a:ext uri="{FF2B5EF4-FFF2-40B4-BE49-F238E27FC236}">
                    <a16:creationId xmlns:a16="http://schemas.microsoft.com/office/drawing/2014/main" id="{5DAF9BA0-108D-BE41-455C-1E29B9D33B63}"/>
                  </a:ext>
                </a:extLst>
              </p:cNvPr>
              <p:cNvSpPr/>
              <p:nvPr/>
            </p:nvSpPr>
            <p:spPr>
              <a:xfrm rot="10800000">
                <a:off x="1100575" y="2624720"/>
                <a:ext cx="1250644"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4" name="Graphic 1023" descr="Turtle with solid fill">
                <a:extLst>
                  <a:ext uri="{FF2B5EF4-FFF2-40B4-BE49-F238E27FC236}">
                    <a16:creationId xmlns:a16="http://schemas.microsoft.com/office/drawing/2014/main" id="{C6227AEB-E381-FB36-5A4A-88148C527E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13035" y="2981409"/>
                <a:ext cx="590606" cy="590607"/>
              </a:xfrm>
              <a:prstGeom prst="rect">
                <a:avLst/>
              </a:prstGeom>
            </p:spPr>
          </p:pic>
        </p:grpSp>
        <p:sp>
          <p:nvSpPr>
            <p:cNvPr id="23" name="TextBox 22">
              <a:extLst>
                <a:ext uri="{FF2B5EF4-FFF2-40B4-BE49-F238E27FC236}">
                  <a16:creationId xmlns:a16="http://schemas.microsoft.com/office/drawing/2014/main" id="{F42C9E04-8561-D243-9357-11A1B0C29197}"/>
                </a:ext>
              </a:extLst>
            </p:cNvPr>
            <p:cNvSpPr txBox="1"/>
            <p:nvPr/>
          </p:nvSpPr>
          <p:spPr>
            <a:xfrm>
              <a:off x="1561366" y="1103512"/>
              <a:ext cx="640092" cy="505312"/>
            </a:xfrm>
            <a:prstGeom prst="rect">
              <a:avLst/>
            </a:prstGeom>
            <a:noFill/>
          </p:spPr>
          <p:txBody>
            <a:bodyPr wrap="square" rtlCol="0">
              <a:spAutoFit/>
            </a:bodyPr>
            <a:lstStyle/>
            <a:p>
              <a:r>
                <a:rPr lang="en-US" sz="1600"/>
                <a:t>F1</a:t>
              </a:r>
            </a:p>
          </p:txBody>
        </p:sp>
        <p:sp>
          <p:nvSpPr>
            <p:cNvPr id="26" name="TextBox 25">
              <a:extLst>
                <a:ext uri="{FF2B5EF4-FFF2-40B4-BE49-F238E27FC236}">
                  <a16:creationId xmlns:a16="http://schemas.microsoft.com/office/drawing/2014/main" id="{8827A22E-78B1-E864-ABE5-685091EA8450}"/>
                </a:ext>
              </a:extLst>
            </p:cNvPr>
            <p:cNvSpPr txBox="1"/>
            <p:nvPr/>
          </p:nvSpPr>
          <p:spPr>
            <a:xfrm>
              <a:off x="1477957" y="2925293"/>
              <a:ext cx="640092" cy="505312"/>
            </a:xfrm>
            <a:prstGeom prst="rect">
              <a:avLst/>
            </a:prstGeom>
            <a:noFill/>
          </p:spPr>
          <p:txBody>
            <a:bodyPr wrap="square" rtlCol="0">
              <a:spAutoFit/>
            </a:bodyPr>
            <a:lstStyle/>
            <a:p>
              <a:r>
                <a:rPr lang="en-US" sz="1600"/>
                <a:t>F2</a:t>
              </a:r>
            </a:p>
          </p:txBody>
        </p:sp>
        <p:pic>
          <p:nvPicPr>
            <p:cNvPr id="27" name="Graphic 26" descr="Rabbit with solid fill">
              <a:extLst>
                <a:ext uri="{FF2B5EF4-FFF2-40B4-BE49-F238E27FC236}">
                  <a16:creationId xmlns:a16="http://schemas.microsoft.com/office/drawing/2014/main" id="{6BA2F901-DC21-C182-0123-D0E71FAD92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63643" y="3819296"/>
              <a:ext cx="590606" cy="590606"/>
            </a:xfrm>
            <a:prstGeom prst="rect">
              <a:avLst/>
            </a:prstGeom>
          </p:spPr>
        </p:pic>
        <p:sp>
          <p:nvSpPr>
            <p:cNvPr id="28" name="Graphic 1111" descr="Lock with solid fill">
              <a:extLst>
                <a:ext uri="{FF2B5EF4-FFF2-40B4-BE49-F238E27FC236}">
                  <a16:creationId xmlns:a16="http://schemas.microsoft.com/office/drawing/2014/main" id="{4CD90918-DF44-1E32-F806-4F6D86B3814C}"/>
                </a:ext>
              </a:extLst>
            </p:cNvPr>
            <p:cNvSpPr/>
            <p:nvPr/>
          </p:nvSpPr>
          <p:spPr>
            <a:xfrm>
              <a:off x="2201076" y="963658"/>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29" name="Graphic 1111" descr="Lock with solid fill">
              <a:extLst>
                <a:ext uri="{FF2B5EF4-FFF2-40B4-BE49-F238E27FC236}">
                  <a16:creationId xmlns:a16="http://schemas.microsoft.com/office/drawing/2014/main" id="{EE3323EA-ECCD-F2B3-4062-0E6C14DE7FB2}"/>
                </a:ext>
              </a:extLst>
            </p:cNvPr>
            <p:cNvSpPr/>
            <p:nvPr/>
          </p:nvSpPr>
          <p:spPr>
            <a:xfrm>
              <a:off x="2164948" y="2769469"/>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pSp>
        <p:nvGrpSpPr>
          <p:cNvPr id="1034" name="Group 1033">
            <a:extLst>
              <a:ext uri="{FF2B5EF4-FFF2-40B4-BE49-F238E27FC236}">
                <a16:creationId xmlns:a16="http://schemas.microsoft.com/office/drawing/2014/main" id="{746990F1-F7AE-9C79-EAC7-9C41BECAB92B}"/>
              </a:ext>
            </a:extLst>
          </p:cNvPr>
          <p:cNvGrpSpPr/>
          <p:nvPr/>
        </p:nvGrpSpPr>
        <p:grpSpPr>
          <a:xfrm>
            <a:off x="10500652" y="962193"/>
            <a:ext cx="974085" cy="1159897"/>
            <a:chOff x="10556069" y="1109975"/>
            <a:chExt cx="974085" cy="1159897"/>
          </a:xfrm>
        </p:grpSpPr>
        <p:sp>
          <p:nvSpPr>
            <p:cNvPr id="1035" name="Rectangle: Folded Corner 1034">
              <a:extLst>
                <a:ext uri="{FF2B5EF4-FFF2-40B4-BE49-F238E27FC236}">
                  <a16:creationId xmlns:a16="http://schemas.microsoft.com/office/drawing/2014/main" id="{2E6FC34B-328C-6CCB-EFBB-1BA4A96B1F01}"/>
                </a:ext>
              </a:extLst>
            </p:cNvPr>
            <p:cNvSpPr/>
            <p:nvPr/>
          </p:nvSpPr>
          <p:spPr>
            <a:xfrm rot="10800000">
              <a:off x="10556069" y="1217352"/>
              <a:ext cx="829544" cy="105252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6" name="Graphic 1035" descr="Cat with solid fill">
              <a:extLst>
                <a:ext uri="{FF2B5EF4-FFF2-40B4-BE49-F238E27FC236}">
                  <a16:creationId xmlns:a16="http://schemas.microsoft.com/office/drawing/2014/main" id="{3A0A58D5-D099-5977-36E6-88385C6626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39382" y="1496658"/>
              <a:ext cx="429848" cy="330463"/>
            </a:xfrm>
            <a:prstGeom prst="rect">
              <a:avLst/>
            </a:prstGeom>
          </p:spPr>
        </p:pic>
        <p:pic>
          <p:nvPicPr>
            <p:cNvPr id="1039" name="Graphic 1038" descr="Puppy with solid fill">
              <a:extLst>
                <a:ext uri="{FF2B5EF4-FFF2-40B4-BE49-F238E27FC236}">
                  <a16:creationId xmlns:a16="http://schemas.microsoft.com/office/drawing/2014/main" id="{736C547B-DF37-1E02-98C0-721312FD1DD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19814" y="1830258"/>
              <a:ext cx="422658" cy="421681"/>
            </a:xfrm>
            <a:prstGeom prst="rect">
              <a:avLst/>
            </a:prstGeom>
          </p:spPr>
        </p:pic>
        <p:sp>
          <p:nvSpPr>
            <p:cNvPr id="1040" name="Graphic 1111" descr="Lock with solid fill">
              <a:extLst>
                <a:ext uri="{FF2B5EF4-FFF2-40B4-BE49-F238E27FC236}">
                  <a16:creationId xmlns:a16="http://schemas.microsoft.com/office/drawing/2014/main" id="{DBD56D84-D308-E7E4-2A19-44B9EDE3F7BF}"/>
                </a:ext>
              </a:extLst>
            </p:cNvPr>
            <p:cNvSpPr/>
            <p:nvPr/>
          </p:nvSpPr>
          <p:spPr>
            <a:xfrm>
              <a:off x="11241072" y="1109975"/>
              <a:ext cx="289082" cy="375969"/>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aphicFrame>
        <p:nvGraphicFramePr>
          <p:cNvPr id="1041" name="Table 1040">
            <a:extLst>
              <a:ext uri="{FF2B5EF4-FFF2-40B4-BE49-F238E27FC236}">
                <a16:creationId xmlns:a16="http://schemas.microsoft.com/office/drawing/2014/main" id="{FF562AA2-E35A-2E5A-55F3-71176FB1B036}"/>
              </a:ext>
            </a:extLst>
          </p:cNvPr>
          <p:cNvGraphicFramePr>
            <a:graphicFrameLocks noGrp="1"/>
          </p:cNvGraphicFramePr>
          <p:nvPr>
            <p:extLst>
              <p:ext uri="{D42A27DB-BD31-4B8C-83A1-F6EECF244321}">
                <p14:modId xmlns:p14="http://schemas.microsoft.com/office/powerpoint/2010/main" val="1969080831"/>
              </p:ext>
            </p:extLst>
          </p:nvPr>
        </p:nvGraphicFramePr>
        <p:xfrm>
          <a:off x="8918692" y="3481737"/>
          <a:ext cx="805912" cy="2926080"/>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886375049"/>
                    </a:ext>
                  </a:extLst>
                </a:gridCol>
                <a:gridCol w="402956">
                  <a:extLst>
                    <a:ext uri="{9D8B030D-6E8A-4147-A177-3AD203B41FA5}">
                      <a16:colId xmlns:a16="http://schemas.microsoft.com/office/drawing/2014/main" val="29179473"/>
                    </a:ext>
                  </a:extLst>
                </a:gridCol>
              </a:tblGrid>
              <a:tr h="194823">
                <a:tc gridSpan="2">
                  <a:txBody>
                    <a:bodyPr/>
                    <a:lstStyle/>
                    <a:p>
                      <a:r>
                        <a:rPr lang="en-US">
                          <a:solidFill>
                            <a:schemeClr val="tx1"/>
                          </a:solidFill>
                        </a:rPr>
                        <a:t>Index</a:t>
                      </a:r>
                    </a:p>
                  </a:txBody>
                  <a:tcPr>
                    <a:solidFill>
                      <a:schemeClr val="bg2"/>
                    </a:solidFill>
                  </a:tcPr>
                </a:tc>
                <a:tc hMerge="1">
                  <a:txBody>
                    <a:bodyPr/>
                    <a:lstStyle/>
                    <a:p>
                      <a:endParaRPr lang="en-US"/>
                    </a:p>
                  </a:txBody>
                  <a:tcPr/>
                </a:tc>
                <a:extLst>
                  <a:ext uri="{0D108BD9-81ED-4DB2-BD59-A6C34878D82A}">
                    <a16:rowId xmlns:a16="http://schemas.microsoft.com/office/drawing/2014/main" val="2456013961"/>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F1</a:t>
                      </a:r>
                    </a:p>
                  </a:txBody>
                  <a:tcPr>
                    <a:solidFill>
                      <a:schemeClr val="bg2"/>
                    </a:solidFill>
                  </a:tcPr>
                </a:tc>
                <a:extLst>
                  <a:ext uri="{0D108BD9-81ED-4DB2-BD59-A6C34878D82A}">
                    <a16:rowId xmlns:a16="http://schemas.microsoft.com/office/drawing/2014/main" val="3850171925"/>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4130563207"/>
                  </a:ext>
                </a:extLst>
              </a:tr>
              <a:tr h="194823">
                <a:tc>
                  <a:txBody>
                    <a:bodyPr/>
                    <a:lstStyle/>
                    <a:p>
                      <a:endParaRPr lang="en-US">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F2</a:t>
                      </a:r>
                    </a:p>
                  </a:txBody>
                  <a:tcPr>
                    <a:solidFill>
                      <a:schemeClr val="bg2"/>
                    </a:solidFill>
                  </a:tcPr>
                </a:tc>
                <a:extLst>
                  <a:ext uri="{0D108BD9-81ED-4DB2-BD59-A6C34878D82A}">
                    <a16:rowId xmlns:a16="http://schemas.microsoft.com/office/drawing/2014/main" val="1462075853"/>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F1</a:t>
                      </a:r>
                    </a:p>
                  </a:txBody>
                  <a:tcPr>
                    <a:solidFill>
                      <a:schemeClr val="bg2"/>
                    </a:solidFill>
                  </a:tcPr>
                </a:tc>
                <a:extLst>
                  <a:ext uri="{0D108BD9-81ED-4DB2-BD59-A6C34878D82A}">
                    <a16:rowId xmlns:a16="http://schemas.microsoft.com/office/drawing/2014/main" val="3149499454"/>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349017379"/>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40641992"/>
                  </a:ext>
                </a:extLst>
              </a:tr>
              <a:tr h="194823">
                <a:tc>
                  <a:txBody>
                    <a:bodyPr/>
                    <a:lstStyle/>
                    <a:p>
                      <a:endParaRPr lang="en-US">
                        <a:solidFill>
                          <a:schemeClr val="tx1"/>
                        </a:solidFill>
                      </a:endParaRPr>
                    </a:p>
                  </a:txBody>
                  <a:tcPr>
                    <a:solidFill>
                      <a:schemeClr val="bg2"/>
                    </a:solidFill>
                  </a:tcPr>
                </a:tc>
                <a:tc>
                  <a:txBody>
                    <a:bodyPr/>
                    <a:lstStyle/>
                    <a:p>
                      <a:r>
                        <a:rPr lang="en-US" sz="1600">
                          <a:solidFill>
                            <a:schemeClr val="tx1"/>
                          </a:solidFill>
                        </a:rPr>
                        <a:t>F2</a:t>
                      </a:r>
                    </a:p>
                  </a:txBody>
                  <a:tcPr>
                    <a:solidFill>
                      <a:schemeClr val="bg2"/>
                    </a:solidFill>
                  </a:tcPr>
                </a:tc>
                <a:extLst>
                  <a:ext uri="{0D108BD9-81ED-4DB2-BD59-A6C34878D82A}">
                    <a16:rowId xmlns:a16="http://schemas.microsoft.com/office/drawing/2014/main" val="3059187399"/>
                  </a:ext>
                </a:extLst>
              </a:tr>
            </a:tbl>
          </a:graphicData>
        </a:graphic>
      </p:graphicFrame>
      <p:graphicFrame>
        <p:nvGraphicFramePr>
          <p:cNvPr id="1028" name="Table 1027">
            <a:extLst>
              <a:ext uri="{FF2B5EF4-FFF2-40B4-BE49-F238E27FC236}">
                <a16:creationId xmlns:a16="http://schemas.microsoft.com/office/drawing/2014/main" id="{4FE44A89-C159-7685-6B6D-3953922477D9}"/>
              </a:ext>
            </a:extLst>
          </p:cNvPr>
          <p:cNvGraphicFramePr>
            <a:graphicFrameLocks noGrp="1"/>
          </p:cNvGraphicFramePr>
          <p:nvPr>
            <p:extLst>
              <p:ext uri="{D42A27DB-BD31-4B8C-83A1-F6EECF244321}">
                <p14:modId xmlns:p14="http://schemas.microsoft.com/office/powerpoint/2010/main" val="3730373282"/>
              </p:ext>
            </p:extLst>
          </p:nvPr>
        </p:nvGraphicFramePr>
        <p:xfrm>
          <a:off x="1703661" y="4175845"/>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F3</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grpSp>
        <p:nvGrpSpPr>
          <p:cNvPr id="1042" name="Group 1041">
            <a:extLst>
              <a:ext uri="{FF2B5EF4-FFF2-40B4-BE49-F238E27FC236}">
                <a16:creationId xmlns:a16="http://schemas.microsoft.com/office/drawing/2014/main" id="{ACFA8247-4B80-7514-E3CB-F37F68B3A27D}"/>
              </a:ext>
            </a:extLst>
          </p:cNvPr>
          <p:cNvGrpSpPr/>
          <p:nvPr/>
        </p:nvGrpSpPr>
        <p:grpSpPr>
          <a:xfrm>
            <a:off x="8920233" y="3222719"/>
            <a:ext cx="1057376" cy="3131538"/>
            <a:chOff x="8543991" y="2656087"/>
            <a:chExt cx="1057376" cy="3131538"/>
          </a:xfrm>
        </p:grpSpPr>
        <p:sp>
          <p:nvSpPr>
            <p:cNvPr id="1045" name="Graphic 1111" descr="Lock with solid fill">
              <a:extLst>
                <a:ext uri="{FF2B5EF4-FFF2-40B4-BE49-F238E27FC236}">
                  <a16:creationId xmlns:a16="http://schemas.microsoft.com/office/drawing/2014/main" id="{761D97AD-6E7C-3721-6D90-7C1C17955EE8}"/>
                </a:ext>
              </a:extLst>
            </p:cNvPr>
            <p:cNvSpPr/>
            <p:nvPr/>
          </p:nvSpPr>
          <p:spPr>
            <a:xfrm>
              <a:off x="9264772" y="2656087"/>
              <a:ext cx="336595" cy="44499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nvGrpSpPr>
            <p:cNvPr id="1046" name="Group 1045">
              <a:extLst>
                <a:ext uri="{FF2B5EF4-FFF2-40B4-BE49-F238E27FC236}">
                  <a16:creationId xmlns:a16="http://schemas.microsoft.com/office/drawing/2014/main" id="{0705B70B-D87D-7F85-4136-0B15F3D8B77C}"/>
                </a:ext>
              </a:extLst>
            </p:cNvPr>
            <p:cNvGrpSpPr/>
            <p:nvPr/>
          </p:nvGrpSpPr>
          <p:grpSpPr>
            <a:xfrm>
              <a:off x="8543991" y="3326164"/>
              <a:ext cx="387730" cy="2461461"/>
              <a:chOff x="8543991" y="3326164"/>
              <a:chExt cx="387730" cy="2461461"/>
            </a:xfrm>
          </p:grpSpPr>
          <p:pic>
            <p:nvPicPr>
              <p:cNvPr id="1052" name="Graphic 1051" descr="Turtle with solid fill">
                <a:extLst>
                  <a:ext uri="{FF2B5EF4-FFF2-40B4-BE49-F238E27FC236}">
                    <a16:creationId xmlns:a16="http://schemas.microsoft.com/office/drawing/2014/main" id="{7AF12978-0571-00EE-33CC-A1FC2AAC7B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77836" y="4031359"/>
                <a:ext cx="320040" cy="320040"/>
              </a:xfrm>
              <a:prstGeom prst="rect">
                <a:avLst/>
              </a:prstGeom>
            </p:spPr>
          </p:pic>
          <p:sp>
            <p:nvSpPr>
              <p:cNvPr id="12" name="Freeform: Shape 11">
                <a:extLst>
                  <a:ext uri="{FF2B5EF4-FFF2-40B4-BE49-F238E27FC236}">
                    <a16:creationId xmlns:a16="http://schemas.microsoft.com/office/drawing/2014/main" id="{2F39C5F1-798E-47DA-8F8E-98BD34D7A04F}"/>
                  </a:ext>
                </a:extLst>
              </p:cNvPr>
              <p:cNvSpPr/>
              <p:nvPr/>
            </p:nvSpPr>
            <p:spPr>
              <a:xfrm>
                <a:off x="8678554" y="4615552"/>
                <a:ext cx="28776" cy="39567"/>
              </a:xfrm>
              <a:custGeom>
                <a:avLst/>
                <a:gdLst>
                  <a:gd name="connsiteX0" fmla="*/ 0 w 28776"/>
                  <a:gd name="connsiteY0" fmla="*/ 25180 h 39567"/>
                  <a:gd name="connsiteX1" fmla="*/ 14388 w 28776"/>
                  <a:gd name="connsiteY1" fmla="*/ 39568 h 39567"/>
                  <a:gd name="connsiteX2" fmla="*/ 28777 w 28776"/>
                  <a:gd name="connsiteY2" fmla="*/ 25180 h 39567"/>
                  <a:gd name="connsiteX3" fmla="*/ 28777 w 28776"/>
                  <a:gd name="connsiteY3" fmla="*/ 0 h 39567"/>
                  <a:gd name="connsiteX4" fmla="*/ 0 w 28776"/>
                  <a:gd name="connsiteY4" fmla="*/ 0 h 3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6" h="39567">
                    <a:moveTo>
                      <a:pt x="0" y="25180"/>
                    </a:moveTo>
                    <a:cubicBezTo>
                      <a:pt x="0" y="33126"/>
                      <a:pt x="6442" y="39568"/>
                      <a:pt x="14388" y="39568"/>
                    </a:cubicBezTo>
                    <a:cubicBezTo>
                      <a:pt x="22335" y="39568"/>
                      <a:pt x="28777" y="33126"/>
                      <a:pt x="28777" y="25180"/>
                    </a:cubicBezTo>
                    <a:lnTo>
                      <a:pt x="28777" y="0"/>
                    </a:lnTo>
                    <a:lnTo>
                      <a:pt x="0" y="0"/>
                    </a:lnTo>
                    <a:close/>
                  </a:path>
                </a:pathLst>
              </a:custGeom>
              <a:solidFill>
                <a:schemeClr val="tx1"/>
              </a:solidFill>
              <a:ln w="357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2BAE78-FCD0-98F5-079E-D5CCE84B9687}"/>
                  </a:ext>
                </a:extLst>
              </p:cNvPr>
              <p:cNvSpPr/>
              <p:nvPr/>
            </p:nvSpPr>
            <p:spPr>
              <a:xfrm>
                <a:off x="8617401" y="4446489"/>
                <a:ext cx="266187" cy="208630"/>
              </a:xfrm>
              <a:custGeom>
                <a:avLst/>
                <a:gdLst>
                  <a:gd name="connsiteX0" fmla="*/ 25182 w 266187"/>
                  <a:gd name="connsiteY0" fmla="*/ 194243 h 208630"/>
                  <a:gd name="connsiteX1" fmla="*/ 39571 w 266187"/>
                  <a:gd name="connsiteY1" fmla="*/ 208631 h 208630"/>
                  <a:gd name="connsiteX2" fmla="*/ 53959 w 266187"/>
                  <a:gd name="connsiteY2" fmla="*/ 194243 h 208630"/>
                  <a:gd name="connsiteX3" fmla="*/ 53959 w 266187"/>
                  <a:gd name="connsiteY3" fmla="*/ 161869 h 208630"/>
                  <a:gd name="connsiteX4" fmla="*/ 118707 w 266187"/>
                  <a:gd name="connsiteY4" fmla="*/ 161869 h 208630"/>
                  <a:gd name="connsiteX5" fmla="*/ 118707 w 266187"/>
                  <a:gd name="connsiteY5" fmla="*/ 194243 h 208630"/>
                  <a:gd name="connsiteX6" fmla="*/ 133095 w 266187"/>
                  <a:gd name="connsiteY6" fmla="*/ 208631 h 208630"/>
                  <a:gd name="connsiteX7" fmla="*/ 147483 w 266187"/>
                  <a:gd name="connsiteY7" fmla="*/ 194243 h 208630"/>
                  <a:gd name="connsiteX8" fmla="*/ 147483 w 266187"/>
                  <a:gd name="connsiteY8" fmla="*/ 161869 h 208630"/>
                  <a:gd name="connsiteX9" fmla="*/ 154677 w 266187"/>
                  <a:gd name="connsiteY9" fmla="*/ 161869 h 208630"/>
                  <a:gd name="connsiteX10" fmla="*/ 154677 w 266187"/>
                  <a:gd name="connsiteY10" fmla="*/ 194243 h 208630"/>
                  <a:gd name="connsiteX11" fmla="*/ 169066 w 266187"/>
                  <a:gd name="connsiteY11" fmla="*/ 208631 h 208630"/>
                  <a:gd name="connsiteX12" fmla="*/ 183454 w 266187"/>
                  <a:gd name="connsiteY12" fmla="*/ 194243 h 208630"/>
                  <a:gd name="connsiteX13" fmla="*/ 183454 w 266187"/>
                  <a:gd name="connsiteY13" fmla="*/ 139567 h 208630"/>
                  <a:gd name="connsiteX14" fmla="*/ 215108 w 266187"/>
                  <a:gd name="connsiteY14" fmla="*/ 107913 h 208630"/>
                  <a:gd name="connsiteX15" fmla="*/ 232083 w 266187"/>
                  <a:gd name="connsiteY15" fmla="*/ 107913 h 208630"/>
                  <a:gd name="connsiteX16" fmla="*/ 266187 w 266187"/>
                  <a:gd name="connsiteY16" fmla="*/ 73837 h 208630"/>
                  <a:gd name="connsiteX17" fmla="*/ 266187 w 266187"/>
                  <a:gd name="connsiteY17" fmla="*/ 73819 h 208630"/>
                  <a:gd name="connsiteX18" fmla="*/ 266187 w 266187"/>
                  <a:gd name="connsiteY18" fmla="*/ 72870 h 208630"/>
                  <a:gd name="connsiteX19" fmla="*/ 250871 w 266187"/>
                  <a:gd name="connsiteY19" fmla="*/ 57553 h 208630"/>
                  <a:gd name="connsiteX20" fmla="*/ 244515 w 266187"/>
                  <a:gd name="connsiteY20" fmla="*/ 57553 h 208630"/>
                  <a:gd name="connsiteX21" fmla="*/ 221051 w 266187"/>
                  <a:gd name="connsiteY21" fmla="*/ 24359 h 208630"/>
                  <a:gd name="connsiteX22" fmla="*/ 206835 w 266187"/>
                  <a:gd name="connsiteY22" fmla="*/ 0 h 208630"/>
                  <a:gd name="connsiteX23" fmla="*/ 192771 w 266187"/>
                  <a:gd name="connsiteY23" fmla="*/ 23669 h 208630"/>
                  <a:gd name="connsiteX24" fmla="*/ 169224 w 266187"/>
                  <a:gd name="connsiteY24" fmla="*/ 39726 h 208630"/>
                  <a:gd name="connsiteX25" fmla="*/ 150962 w 266187"/>
                  <a:gd name="connsiteY25" fmla="*/ 57435 h 208630"/>
                  <a:gd name="connsiteX26" fmla="*/ 128476 w 266187"/>
                  <a:gd name="connsiteY26" fmla="*/ 79920 h 208630"/>
                  <a:gd name="connsiteX27" fmla="*/ 104318 w 266187"/>
                  <a:gd name="connsiteY27" fmla="*/ 89927 h 208630"/>
                  <a:gd name="connsiteX28" fmla="*/ 45531 w 266187"/>
                  <a:gd name="connsiteY28" fmla="*/ 89927 h 208630"/>
                  <a:gd name="connsiteX29" fmla="*/ 24567 w 266187"/>
                  <a:gd name="connsiteY29" fmla="*/ 68960 h 208630"/>
                  <a:gd name="connsiteX30" fmla="*/ 4215 w 266187"/>
                  <a:gd name="connsiteY30" fmla="*/ 68960 h 208630"/>
                  <a:gd name="connsiteX31" fmla="*/ 4215 w 266187"/>
                  <a:gd name="connsiteY31" fmla="*/ 89312 h 208630"/>
                  <a:gd name="connsiteX32" fmla="*/ 25182 w 266187"/>
                  <a:gd name="connsiteY32" fmla="*/ 110276 h 208630"/>
                  <a:gd name="connsiteX33" fmla="*/ 180990 w 266187"/>
                  <a:gd name="connsiteY33" fmla="*/ 121017 h 208630"/>
                  <a:gd name="connsiteX34" fmla="*/ 139264 w 266187"/>
                  <a:gd name="connsiteY34" fmla="*/ 79291 h 208630"/>
                  <a:gd name="connsiteX35" fmla="*/ 149437 w 266187"/>
                  <a:gd name="connsiteY35" fmla="*/ 69118 h 208630"/>
                  <a:gd name="connsiteX36" fmla="*/ 190155 w 266187"/>
                  <a:gd name="connsiteY36" fmla="*/ 109837 h 208630"/>
                  <a:gd name="connsiteX37" fmla="*/ 180990 w 266187"/>
                  <a:gd name="connsiteY37" fmla="*/ 121017 h 20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6187" h="208630">
                    <a:moveTo>
                      <a:pt x="25182" y="194243"/>
                    </a:moveTo>
                    <a:cubicBezTo>
                      <a:pt x="25182" y="202189"/>
                      <a:pt x="31624" y="208631"/>
                      <a:pt x="39571" y="208631"/>
                    </a:cubicBezTo>
                    <a:cubicBezTo>
                      <a:pt x="47517" y="208631"/>
                      <a:pt x="53959" y="202189"/>
                      <a:pt x="53959" y="194243"/>
                    </a:cubicBezTo>
                    <a:lnTo>
                      <a:pt x="53959" y="161869"/>
                    </a:lnTo>
                    <a:lnTo>
                      <a:pt x="118707" y="161869"/>
                    </a:lnTo>
                    <a:lnTo>
                      <a:pt x="118707" y="194243"/>
                    </a:lnTo>
                    <a:cubicBezTo>
                      <a:pt x="118707" y="202189"/>
                      <a:pt x="125149" y="208631"/>
                      <a:pt x="133095" y="208631"/>
                    </a:cubicBezTo>
                    <a:cubicBezTo>
                      <a:pt x="141041" y="208631"/>
                      <a:pt x="147483" y="202189"/>
                      <a:pt x="147483" y="194243"/>
                    </a:cubicBezTo>
                    <a:lnTo>
                      <a:pt x="147483" y="161869"/>
                    </a:lnTo>
                    <a:lnTo>
                      <a:pt x="154677" y="161869"/>
                    </a:lnTo>
                    <a:lnTo>
                      <a:pt x="154677" y="194243"/>
                    </a:lnTo>
                    <a:cubicBezTo>
                      <a:pt x="154677" y="202189"/>
                      <a:pt x="161119" y="208631"/>
                      <a:pt x="169066" y="208631"/>
                    </a:cubicBezTo>
                    <a:cubicBezTo>
                      <a:pt x="177012" y="208631"/>
                      <a:pt x="183454" y="202189"/>
                      <a:pt x="183454" y="194243"/>
                    </a:cubicBezTo>
                    <a:lnTo>
                      <a:pt x="183454" y="139567"/>
                    </a:lnTo>
                    <a:cubicBezTo>
                      <a:pt x="183454" y="122085"/>
                      <a:pt x="197626" y="107913"/>
                      <a:pt x="215108" y="107913"/>
                    </a:cubicBezTo>
                    <a:lnTo>
                      <a:pt x="232083" y="107913"/>
                    </a:lnTo>
                    <a:cubicBezTo>
                      <a:pt x="250910" y="107920"/>
                      <a:pt x="266179" y="92664"/>
                      <a:pt x="266187" y="73837"/>
                    </a:cubicBezTo>
                    <a:cubicBezTo>
                      <a:pt x="266187" y="73831"/>
                      <a:pt x="266187" y="73825"/>
                      <a:pt x="266187" y="73819"/>
                    </a:cubicBezTo>
                    <a:lnTo>
                      <a:pt x="266187" y="72870"/>
                    </a:lnTo>
                    <a:cubicBezTo>
                      <a:pt x="266185" y="64412"/>
                      <a:pt x="259329" y="57555"/>
                      <a:pt x="250871" y="57553"/>
                    </a:cubicBezTo>
                    <a:lnTo>
                      <a:pt x="244515" y="57553"/>
                    </a:lnTo>
                    <a:cubicBezTo>
                      <a:pt x="243817" y="42866"/>
                      <a:pt x="234664" y="29917"/>
                      <a:pt x="221051" y="24359"/>
                    </a:cubicBezTo>
                    <a:cubicBezTo>
                      <a:pt x="218785" y="13845"/>
                      <a:pt x="214367" y="0"/>
                      <a:pt x="206835" y="0"/>
                    </a:cubicBezTo>
                    <a:cubicBezTo>
                      <a:pt x="199465" y="0"/>
                      <a:pt x="195084" y="13252"/>
                      <a:pt x="192771" y="23669"/>
                    </a:cubicBezTo>
                    <a:cubicBezTo>
                      <a:pt x="183645" y="26855"/>
                      <a:pt x="175522" y="32394"/>
                      <a:pt x="169224" y="39726"/>
                    </a:cubicBezTo>
                    <a:lnTo>
                      <a:pt x="150962" y="57435"/>
                    </a:lnTo>
                    <a:lnTo>
                      <a:pt x="128476" y="79920"/>
                    </a:lnTo>
                    <a:cubicBezTo>
                      <a:pt x="122069" y="86326"/>
                      <a:pt x="113379" y="89926"/>
                      <a:pt x="104318" y="89927"/>
                    </a:cubicBezTo>
                    <a:lnTo>
                      <a:pt x="45531" y="89927"/>
                    </a:lnTo>
                    <a:lnTo>
                      <a:pt x="24567" y="68960"/>
                    </a:lnTo>
                    <a:cubicBezTo>
                      <a:pt x="18947" y="63340"/>
                      <a:pt x="9835" y="63340"/>
                      <a:pt x="4215" y="68960"/>
                    </a:cubicBezTo>
                    <a:cubicBezTo>
                      <a:pt x="-1405" y="74580"/>
                      <a:pt x="-1405" y="83692"/>
                      <a:pt x="4215" y="89312"/>
                    </a:cubicBezTo>
                    <a:lnTo>
                      <a:pt x="25182" y="110276"/>
                    </a:lnTo>
                    <a:close/>
                    <a:moveTo>
                      <a:pt x="180990" y="121017"/>
                    </a:moveTo>
                    <a:lnTo>
                      <a:pt x="139264" y="79291"/>
                    </a:lnTo>
                    <a:lnTo>
                      <a:pt x="149437" y="69118"/>
                    </a:lnTo>
                    <a:lnTo>
                      <a:pt x="190155" y="109837"/>
                    </a:lnTo>
                    <a:cubicBezTo>
                      <a:pt x="186431" y="112961"/>
                      <a:pt x="183323" y="116752"/>
                      <a:pt x="180990" y="121017"/>
                    </a:cubicBezTo>
                    <a:close/>
                  </a:path>
                </a:pathLst>
              </a:custGeom>
              <a:solidFill>
                <a:schemeClr val="accent2">
                  <a:lumMod val="50000"/>
                </a:schemeClr>
              </a:solidFill>
              <a:ln w="3572" cap="flat">
                <a:noFill/>
                <a:prstDash val="solid"/>
                <a:miter/>
              </a:ln>
            </p:spPr>
            <p:txBody>
              <a:bodyPr rtlCol="0" anchor="ctr"/>
              <a:lstStyle/>
              <a:p>
                <a:endParaRPr lang="en-US"/>
              </a:p>
            </p:txBody>
          </p:sp>
          <p:pic>
            <p:nvPicPr>
              <p:cNvPr id="1058" name="Graphic 1057" descr="Rabbit with solid fill">
                <a:extLst>
                  <a:ext uri="{FF2B5EF4-FFF2-40B4-BE49-F238E27FC236}">
                    <a16:creationId xmlns:a16="http://schemas.microsoft.com/office/drawing/2014/main" id="{859A30C4-ADCC-513F-9109-830EE3C492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77836" y="5476673"/>
                <a:ext cx="310952" cy="310952"/>
              </a:xfrm>
              <a:prstGeom prst="rect">
                <a:avLst/>
              </a:prstGeom>
            </p:spPr>
          </p:pic>
          <p:pic>
            <p:nvPicPr>
              <p:cNvPr id="1059" name="Graphic 1058" descr="Cat with solid fill">
                <a:extLst>
                  <a:ext uri="{FF2B5EF4-FFF2-40B4-BE49-F238E27FC236}">
                    <a16:creationId xmlns:a16="http://schemas.microsoft.com/office/drawing/2014/main" id="{86D6B3DF-8B30-18AE-2667-55A5695884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3991" y="3326164"/>
                <a:ext cx="387730" cy="298773"/>
              </a:xfrm>
              <a:prstGeom prst="rect">
                <a:avLst/>
              </a:prstGeom>
            </p:spPr>
          </p:pic>
        </p:grpSp>
      </p:grpSp>
      <p:sp>
        <p:nvSpPr>
          <p:cNvPr id="1060" name="TextBox 1059">
            <a:extLst>
              <a:ext uri="{FF2B5EF4-FFF2-40B4-BE49-F238E27FC236}">
                <a16:creationId xmlns:a16="http://schemas.microsoft.com/office/drawing/2014/main" id="{63B3816B-AA7E-69BC-01D0-A13857BD69A2}"/>
              </a:ext>
            </a:extLst>
          </p:cNvPr>
          <p:cNvSpPr txBox="1"/>
          <p:nvPr/>
        </p:nvSpPr>
        <p:spPr>
          <a:xfrm>
            <a:off x="10750727" y="1059613"/>
            <a:ext cx="409637" cy="338554"/>
          </a:xfrm>
          <a:prstGeom prst="rect">
            <a:avLst/>
          </a:prstGeom>
          <a:noFill/>
        </p:spPr>
        <p:txBody>
          <a:bodyPr wrap="square" rtlCol="0">
            <a:spAutoFit/>
          </a:bodyPr>
          <a:lstStyle/>
          <a:p>
            <a:r>
              <a:rPr lang="en-US" sz="1600"/>
              <a:t>F1</a:t>
            </a:r>
          </a:p>
        </p:txBody>
      </p:sp>
      <p:pic>
        <p:nvPicPr>
          <p:cNvPr id="1062" name="Graphic 1061" descr="Cat with solid fill">
            <a:extLst>
              <a:ext uri="{FF2B5EF4-FFF2-40B4-BE49-F238E27FC236}">
                <a16:creationId xmlns:a16="http://schemas.microsoft.com/office/drawing/2014/main" id="{7EA09A6D-03DC-BAE1-7649-A023F64896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1654" y="4209537"/>
            <a:ext cx="387730" cy="298773"/>
          </a:xfrm>
          <a:prstGeom prst="rect">
            <a:avLst/>
          </a:prstGeom>
        </p:spPr>
      </p:pic>
      <p:sp>
        <p:nvSpPr>
          <p:cNvPr id="1064" name="Graphic 1111" descr="Lock with solid fill">
            <a:extLst>
              <a:ext uri="{FF2B5EF4-FFF2-40B4-BE49-F238E27FC236}">
                <a16:creationId xmlns:a16="http://schemas.microsoft.com/office/drawing/2014/main" id="{4BBBC98F-F44F-73F5-602E-EF6F3D365699}"/>
              </a:ext>
            </a:extLst>
          </p:cNvPr>
          <p:cNvSpPr/>
          <p:nvPr/>
        </p:nvSpPr>
        <p:spPr>
          <a:xfrm>
            <a:off x="2408750" y="3891770"/>
            <a:ext cx="275490" cy="365188"/>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nvGrpSpPr>
          <p:cNvPr id="1037" name="Group 1036">
            <a:extLst>
              <a:ext uri="{FF2B5EF4-FFF2-40B4-BE49-F238E27FC236}">
                <a16:creationId xmlns:a16="http://schemas.microsoft.com/office/drawing/2014/main" id="{623ECB4A-186D-AE0F-DDB2-74FCDF5DA0CC}"/>
              </a:ext>
            </a:extLst>
          </p:cNvPr>
          <p:cNvGrpSpPr/>
          <p:nvPr/>
        </p:nvGrpSpPr>
        <p:grpSpPr>
          <a:xfrm>
            <a:off x="6039166" y="1586367"/>
            <a:ext cx="2363905" cy="2268135"/>
            <a:chOff x="7061671" y="1607608"/>
            <a:chExt cx="2363905" cy="2268135"/>
          </a:xfrm>
        </p:grpSpPr>
        <p:grpSp>
          <p:nvGrpSpPr>
            <p:cNvPr id="1038" name="Group 1037">
              <a:extLst>
                <a:ext uri="{FF2B5EF4-FFF2-40B4-BE49-F238E27FC236}">
                  <a16:creationId xmlns:a16="http://schemas.microsoft.com/office/drawing/2014/main" id="{323806D4-286B-FF3E-2288-466CE3DCB06D}"/>
                </a:ext>
              </a:extLst>
            </p:cNvPr>
            <p:cNvGrpSpPr/>
            <p:nvPr/>
          </p:nvGrpSpPr>
          <p:grpSpPr>
            <a:xfrm>
              <a:off x="7061671" y="1802185"/>
              <a:ext cx="2363905" cy="2073558"/>
              <a:chOff x="8260476" y="2138228"/>
              <a:chExt cx="1078734" cy="1105406"/>
            </a:xfrm>
          </p:grpSpPr>
          <p:pic>
            <p:nvPicPr>
              <p:cNvPr id="1047" name="Graphic 1046" descr="Database with solid fill">
                <a:extLst>
                  <a:ext uri="{FF2B5EF4-FFF2-40B4-BE49-F238E27FC236}">
                    <a16:creationId xmlns:a16="http://schemas.microsoft.com/office/drawing/2014/main" id="{784F0D39-3C82-85E2-0C93-15A6560C52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60476" y="2138228"/>
                <a:ext cx="914400" cy="914400"/>
              </a:xfrm>
              <a:prstGeom prst="rect">
                <a:avLst/>
              </a:prstGeom>
            </p:spPr>
          </p:pic>
          <p:pic>
            <p:nvPicPr>
              <p:cNvPr id="1048" name="Graphic 1047" descr="Cloud with solid fill">
                <a:extLst>
                  <a:ext uri="{FF2B5EF4-FFF2-40B4-BE49-F238E27FC236}">
                    <a16:creationId xmlns:a16="http://schemas.microsoft.com/office/drawing/2014/main" id="{EAB11B4C-8A71-E7C5-9E3B-AF31C2EB500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502502" y="2437575"/>
                <a:ext cx="836708" cy="806059"/>
              </a:xfrm>
              <a:prstGeom prst="rect">
                <a:avLst/>
              </a:prstGeom>
            </p:spPr>
          </p:pic>
        </p:grpSp>
        <p:pic>
          <p:nvPicPr>
            <p:cNvPr id="1043" name="Graphic 1042" descr="Devil face with solid fill with solid fill">
              <a:extLst>
                <a:ext uri="{FF2B5EF4-FFF2-40B4-BE49-F238E27FC236}">
                  <a16:creationId xmlns:a16="http://schemas.microsoft.com/office/drawing/2014/main" id="{C6287A53-C14E-980E-9243-5F24897F16A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600658" y="1771223"/>
              <a:ext cx="554483" cy="554483"/>
            </a:xfrm>
            <a:prstGeom prst="rect">
              <a:avLst/>
            </a:prstGeom>
          </p:spPr>
        </p:pic>
        <p:pic>
          <p:nvPicPr>
            <p:cNvPr id="1044" name="Graphic 1043" descr="Lock with solid fill">
              <a:extLst>
                <a:ext uri="{FF2B5EF4-FFF2-40B4-BE49-F238E27FC236}">
                  <a16:creationId xmlns:a16="http://schemas.microsoft.com/office/drawing/2014/main" id="{4AE04B39-3C6F-68C0-36C9-C0F74A3917D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172756" y="1607608"/>
              <a:ext cx="737959" cy="737959"/>
            </a:xfrm>
            <a:prstGeom prst="rect">
              <a:avLst/>
            </a:prstGeom>
          </p:spPr>
        </p:pic>
      </p:grpSp>
      <p:grpSp>
        <p:nvGrpSpPr>
          <p:cNvPr id="1050" name="Group 1049">
            <a:extLst>
              <a:ext uri="{FF2B5EF4-FFF2-40B4-BE49-F238E27FC236}">
                <a16:creationId xmlns:a16="http://schemas.microsoft.com/office/drawing/2014/main" id="{3A4D8DE9-F750-9440-B2F6-22644978A265}"/>
              </a:ext>
            </a:extLst>
          </p:cNvPr>
          <p:cNvGrpSpPr/>
          <p:nvPr/>
        </p:nvGrpSpPr>
        <p:grpSpPr>
          <a:xfrm>
            <a:off x="1865687" y="1888159"/>
            <a:ext cx="1442038" cy="1534578"/>
            <a:chOff x="969913" y="2147965"/>
            <a:chExt cx="1442038" cy="1534578"/>
          </a:xfrm>
        </p:grpSpPr>
        <p:pic>
          <p:nvPicPr>
            <p:cNvPr id="1051" name="Graphic 1050" descr="User with solid fill">
              <a:extLst>
                <a:ext uri="{FF2B5EF4-FFF2-40B4-BE49-F238E27FC236}">
                  <a16:creationId xmlns:a16="http://schemas.microsoft.com/office/drawing/2014/main" id="{3E3CF29A-7EA4-5E13-18BB-96C8EE96894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69913" y="2147965"/>
              <a:ext cx="1442038" cy="1442038"/>
            </a:xfrm>
            <a:prstGeom prst="rect">
              <a:avLst/>
            </a:prstGeom>
          </p:spPr>
        </p:pic>
        <p:pic>
          <p:nvPicPr>
            <p:cNvPr id="1053" name="Graphic 1052" descr="Key with solid fill">
              <a:extLst>
                <a:ext uri="{FF2B5EF4-FFF2-40B4-BE49-F238E27FC236}">
                  <a16:creationId xmlns:a16="http://schemas.microsoft.com/office/drawing/2014/main" id="{1EBDBB1E-14A9-C3B6-92AE-4EF192E165E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8611133">
              <a:off x="1333314" y="3077669"/>
              <a:ext cx="715234" cy="604874"/>
            </a:xfrm>
            <a:prstGeom prst="rect">
              <a:avLst/>
            </a:prstGeom>
          </p:spPr>
        </p:pic>
      </p:grpSp>
    </p:spTree>
    <p:custDataLst>
      <p:tags r:id="rId1"/>
    </p:custDataLst>
    <p:extLst>
      <p:ext uri="{BB962C8B-B14F-4D97-AF65-F5344CB8AC3E}">
        <p14:creationId xmlns:p14="http://schemas.microsoft.com/office/powerpoint/2010/main" val="278998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3.33333E-6 L 0.59062 0.22037 " pathEditMode="relative" rAng="0" ptsTypes="AA">
                                      <p:cBhvr>
                                        <p:cTn id="6" dur="2000" fill="hold"/>
                                        <p:tgtEl>
                                          <p:spTgt spid="1028"/>
                                        </p:tgtEl>
                                        <p:attrNameLst>
                                          <p:attrName>ppt_x</p:attrName>
                                          <p:attrName>ppt_y</p:attrName>
                                        </p:attrNameLst>
                                      </p:cBhvr>
                                      <p:rCtr x="29531" y="11019"/>
                                    </p:animMotion>
                                  </p:childTnLst>
                                </p:cTn>
                              </p:par>
                              <p:par>
                                <p:cTn id="7" presetID="42" presetClass="path" presetSubtype="0" accel="50000" decel="50000" fill="hold" nodeType="withEffect">
                                  <p:stCondLst>
                                    <p:cond delay="0"/>
                                  </p:stCondLst>
                                  <p:childTnLst>
                                    <p:animMotion origin="layout" path="M -2.70833E-6 1.85185E-6 L 0.58711 0.22037 " pathEditMode="relative" rAng="0" ptsTypes="AA">
                                      <p:cBhvr>
                                        <p:cTn id="8" dur="2000" fill="hold"/>
                                        <p:tgtEl>
                                          <p:spTgt spid="1062"/>
                                        </p:tgtEl>
                                        <p:attrNameLst>
                                          <p:attrName>ppt_x</p:attrName>
                                          <p:attrName>ppt_y</p:attrName>
                                        </p:attrNameLst>
                                      </p:cBhvr>
                                      <p:rCtr x="29349" y="11019"/>
                                    </p:animMotion>
                                  </p:childTnLst>
                                </p:cTn>
                              </p:par>
                              <p:par>
                                <p:cTn id="9" presetID="42" presetClass="path" presetSubtype="0" accel="50000" decel="50000" fill="hold" grpId="0" nodeType="withEffect">
                                  <p:stCondLst>
                                    <p:cond delay="0"/>
                                  </p:stCondLst>
                                  <p:childTnLst>
                                    <p:animMotion origin="layout" path="M -4.16667E-6 -2.96296E-6 L 0.58881 0.22037 " pathEditMode="relative" rAng="0" ptsTypes="AA">
                                      <p:cBhvr>
                                        <p:cTn id="10" dur="2000" fill="hold"/>
                                        <p:tgtEl>
                                          <p:spTgt spid="1064"/>
                                        </p:tgtEl>
                                        <p:attrNameLst>
                                          <p:attrName>ppt_x</p:attrName>
                                          <p:attrName>ppt_y</p:attrName>
                                        </p:attrNameLst>
                                      </p:cBhvr>
                                      <p:rCtr x="29440" y="11019"/>
                                    </p:animMotion>
                                  </p:childTnLst>
                                </p:cTn>
                              </p:par>
                              <p:par>
                                <p:cTn id="11" presetID="42" presetClass="path" presetSubtype="0" accel="50000" decel="50000" fill="hold" nodeType="withEffect">
                                  <p:stCondLst>
                                    <p:cond delay="0"/>
                                  </p:stCondLst>
                                  <p:childTnLst>
                                    <p:animMotion origin="layout" path="M 0.00208 2.59259E-6 L 0.79765 -0.01551 " pathEditMode="relative" rAng="0" ptsTypes="AA">
                                      <p:cBhvr>
                                        <p:cTn id="12" dur="2000" fill="hold"/>
                                        <p:tgtEl>
                                          <p:spTgt spid="1031"/>
                                        </p:tgtEl>
                                        <p:attrNameLst>
                                          <p:attrName>ppt_x</p:attrName>
                                          <p:attrName>ppt_y</p:attrName>
                                        </p:attrNameLst>
                                      </p:cBhvr>
                                      <p:rCtr x="39779" y="-787"/>
                                    </p:animMotion>
                                  </p:childTnLst>
                                </p:cTn>
                              </p:par>
                            </p:childTnLst>
                          </p:cTn>
                        </p:par>
                        <p:par>
                          <p:cTn id="13" fill="hold">
                            <p:stCondLst>
                              <p:cond delay="2000"/>
                            </p:stCondLst>
                            <p:childTnLst>
                              <p:par>
                                <p:cTn id="14" presetID="1" presetClass="exit" presetSubtype="0" fill="hold" grpId="1" nodeType="afterEffect">
                                  <p:stCondLst>
                                    <p:cond delay="0"/>
                                  </p:stCondLst>
                                  <p:childTnLst>
                                    <p:set>
                                      <p:cBhvr>
                                        <p:cTn id="15" dur="1" fill="hold">
                                          <p:stCondLst>
                                            <p:cond delay="0"/>
                                          </p:stCondLst>
                                        </p:cTn>
                                        <p:tgtEl>
                                          <p:spTgt spid="10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P spid="106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FA4CD-E198-6C69-5CC4-E6DD1AF7CA88}"/>
              </a:ext>
            </a:extLst>
          </p:cNvPr>
          <p:cNvPicPr>
            <a:picLocks noChangeAspect="1"/>
          </p:cNvPicPr>
          <p:nvPr/>
        </p:nvPicPr>
        <p:blipFill>
          <a:blip r:embed="rId3"/>
          <a:stretch>
            <a:fillRect/>
          </a:stretch>
        </p:blipFill>
        <p:spPr>
          <a:xfrm>
            <a:off x="6469331" y="756958"/>
            <a:ext cx="5258878" cy="4138315"/>
          </a:xfrm>
          <a:prstGeom prst="rect">
            <a:avLst/>
          </a:prstGeom>
        </p:spPr>
      </p:pic>
      <p:pic>
        <p:nvPicPr>
          <p:cNvPr id="7" name="Picture 6">
            <a:extLst>
              <a:ext uri="{FF2B5EF4-FFF2-40B4-BE49-F238E27FC236}">
                <a16:creationId xmlns:a16="http://schemas.microsoft.com/office/drawing/2014/main" id="{2982FDA4-D7B0-DA01-2BE3-8415E6B19235}"/>
              </a:ext>
            </a:extLst>
          </p:cNvPr>
          <p:cNvPicPr>
            <a:picLocks noChangeAspect="1"/>
          </p:cNvPicPr>
          <p:nvPr/>
        </p:nvPicPr>
        <p:blipFill>
          <a:blip r:embed="rId4"/>
          <a:stretch>
            <a:fillRect/>
          </a:stretch>
        </p:blipFill>
        <p:spPr>
          <a:xfrm>
            <a:off x="691032" y="738485"/>
            <a:ext cx="5258878" cy="4221444"/>
          </a:xfrm>
          <a:prstGeom prst="rect">
            <a:avLst/>
          </a:prstGeom>
        </p:spPr>
      </p:pic>
      <p:sp>
        <p:nvSpPr>
          <p:cNvPr id="14" name="TextBox 13">
            <a:extLst>
              <a:ext uri="{FF2B5EF4-FFF2-40B4-BE49-F238E27FC236}">
                <a16:creationId xmlns:a16="http://schemas.microsoft.com/office/drawing/2014/main" id="{D7194CFF-F137-F62A-9921-B0B4046C9DC7}"/>
              </a:ext>
            </a:extLst>
          </p:cNvPr>
          <p:cNvSpPr txBox="1"/>
          <p:nvPr/>
        </p:nvSpPr>
        <p:spPr>
          <a:xfrm>
            <a:off x="4835299" y="5126339"/>
            <a:ext cx="3498614" cy="1021556"/>
          </a:xfrm>
          <a:prstGeom prst="roundRect">
            <a:avLst/>
          </a:prstGeom>
          <a:noFill/>
          <a:ln>
            <a:solidFill>
              <a:schemeClr val="tx1"/>
            </a:solidFill>
          </a:ln>
        </p:spPr>
        <p:txBody>
          <a:bodyPr wrap="square" rtlCol="0">
            <a:spAutoFit/>
          </a:bodyPr>
          <a:lstStyle/>
          <a:p>
            <a:r>
              <a:rPr lang="en-US" i="0">
                <a:solidFill>
                  <a:schemeClr val="tx2">
                    <a:lumMod val="75000"/>
                    <a:lumOff val="25000"/>
                  </a:schemeClr>
                </a:solidFill>
                <a:effectLst/>
                <a:highlight>
                  <a:srgbClr val="FFFFFF"/>
                </a:highlight>
                <a:latin typeface="Arial" panose="020B0604020202020204" pitchFamily="34" charset="0"/>
              </a:rPr>
              <a:t>Setup</a:t>
            </a: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a:t>
            </a:r>
            <a:r>
              <a:rPr lang="en-US" b="0" i="0">
                <a:effectLst/>
                <a:highlight>
                  <a:srgbClr val="FFFFFF"/>
                </a:highlight>
              </a:rPr>
              <a:t>, |block| = 32B</a:t>
            </a:r>
          </a:p>
          <a:p>
            <a:pPr marL="285750" indent="-285750">
              <a:buFont typeface="Wingdings" panose="05000000000000000000" pitchFamily="2" charset="2"/>
              <a:buChar char="ü"/>
            </a:pPr>
            <a:r>
              <a:rPr lang="en-US" b="0" i="0">
                <a:effectLst/>
                <a:highlight>
                  <a:srgbClr val="FFFFFF"/>
                </a:highlight>
              </a:rPr>
              <a:t> HDD(left) &amp; SSD(right) </a:t>
            </a:r>
            <a:endParaRPr lang="en-US">
              <a:highlight>
                <a:srgbClr val="FFFFFF"/>
              </a:highlight>
            </a:endParaRPr>
          </a:p>
        </p:txBody>
      </p:sp>
      <p:cxnSp>
        <p:nvCxnSpPr>
          <p:cNvPr id="16" name="Straight Connector 15">
            <a:extLst>
              <a:ext uri="{FF2B5EF4-FFF2-40B4-BE49-F238E27FC236}">
                <a16:creationId xmlns:a16="http://schemas.microsoft.com/office/drawing/2014/main" id="{F6DEED2B-2B1D-F9D0-9340-12F509BB0355}"/>
              </a:ext>
            </a:extLst>
          </p:cNvPr>
          <p:cNvCxnSpPr>
            <a:cxnSpLocks/>
          </p:cNvCxnSpPr>
          <p:nvPr/>
        </p:nvCxnSpPr>
        <p:spPr>
          <a:xfrm>
            <a:off x="4456811" y="2066170"/>
            <a:ext cx="0" cy="1850048"/>
          </a:xfrm>
          <a:prstGeom prst="line">
            <a:avLst/>
          </a:prstGeom>
          <a:ln w="28575">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31BCC3-C6AC-56FB-2EFF-171479F419B6}"/>
              </a:ext>
            </a:extLst>
          </p:cNvPr>
          <p:cNvCxnSpPr>
            <a:cxnSpLocks/>
          </p:cNvCxnSpPr>
          <p:nvPr/>
        </p:nvCxnSpPr>
        <p:spPr>
          <a:xfrm>
            <a:off x="4493755" y="2038462"/>
            <a:ext cx="663303" cy="196075"/>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FC6738C-491E-F511-9B8D-E1D639F28910}"/>
              </a:ext>
            </a:extLst>
          </p:cNvPr>
          <p:cNvCxnSpPr>
            <a:cxnSpLocks/>
          </p:cNvCxnSpPr>
          <p:nvPr/>
        </p:nvCxnSpPr>
        <p:spPr>
          <a:xfrm>
            <a:off x="4544558" y="3993170"/>
            <a:ext cx="612500" cy="115586"/>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C2C4F62-BCBF-9BDD-7F1D-D42EF493AF36}"/>
              </a:ext>
            </a:extLst>
          </p:cNvPr>
          <p:cNvSpPr txBox="1"/>
          <p:nvPr/>
        </p:nvSpPr>
        <p:spPr>
          <a:xfrm>
            <a:off x="5129407" y="2093419"/>
            <a:ext cx="914400" cy="369332"/>
          </a:xfrm>
          <a:prstGeom prst="rect">
            <a:avLst/>
          </a:prstGeom>
          <a:noFill/>
        </p:spPr>
        <p:txBody>
          <a:bodyPr wrap="square" rtlCol="0">
            <a:spAutoFit/>
          </a:bodyPr>
          <a:lstStyle/>
          <a:p>
            <a:r>
              <a:rPr lang="en-US">
                <a:highlight>
                  <a:srgbClr val="FF9933"/>
                </a:highlight>
              </a:rPr>
              <a:t>903s</a:t>
            </a:r>
          </a:p>
        </p:txBody>
      </p:sp>
      <p:sp>
        <p:nvSpPr>
          <p:cNvPr id="20" name="TextBox 19">
            <a:extLst>
              <a:ext uri="{FF2B5EF4-FFF2-40B4-BE49-F238E27FC236}">
                <a16:creationId xmlns:a16="http://schemas.microsoft.com/office/drawing/2014/main" id="{FA51B388-A50D-F818-3127-D8CDFA89B13D}"/>
              </a:ext>
            </a:extLst>
          </p:cNvPr>
          <p:cNvSpPr txBox="1"/>
          <p:nvPr/>
        </p:nvSpPr>
        <p:spPr>
          <a:xfrm>
            <a:off x="5175831" y="3875146"/>
            <a:ext cx="914400" cy="369332"/>
          </a:xfrm>
          <a:prstGeom prst="rect">
            <a:avLst/>
          </a:prstGeom>
          <a:noFill/>
        </p:spPr>
        <p:txBody>
          <a:bodyPr wrap="square" rtlCol="0">
            <a:spAutoFit/>
          </a:bodyPr>
          <a:lstStyle/>
          <a:p>
            <a:r>
              <a:rPr lang="en-US">
                <a:highlight>
                  <a:srgbClr val="FF9933"/>
                </a:highlight>
              </a:rPr>
              <a:t>0.8s</a:t>
            </a:r>
          </a:p>
        </p:txBody>
      </p:sp>
      <p:sp>
        <p:nvSpPr>
          <p:cNvPr id="21" name="TextBox 20">
            <a:extLst>
              <a:ext uri="{FF2B5EF4-FFF2-40B4-BE49-F238E27FC236}">
                <a16:creationId xmlns:a16="http://schemas.microsoft.com/office/drawing/2014/main" id="{417F81A4-1FAB-B8B4-A705-43D4EEB1A59B}"/>
              </a:ext>
            </a:extLst>
          </p:cNvPr>
          <p:cNvSpPr txBox="1"/>
          <p:nvPr/>
        </p:nvSpPr>
        <p:spPr>
          <a:xfrm>
            <a:off x="5007604" y="4167747"/>
            <a:ext cx="932367" cy="400110"/>
          </a:xfrm>
          <a:prstGeom prst="rect">
            <a:avLst/>
          </a:prstGeom>
          <a:noFill/>
        </p:spPr>
        <p:txBody>
          <a:bodyPr wrap="square" rtlCol="0">
            <a:spAutoFit/>
          </a:bodyPr>
          <a:lstStyle/>
          <a:p>
            <a:r>
              <a:rPr lang="en-US" sz="2000" b="1">
                <a:solidFill>
                  <a:srgbClr val="FF0000"/>
                </a:solidFill>
              </a:rPr>
              <a:t>1128X</a:t>
            </a:r>
          </a:p>
        </p:txBody>
      </p:sp>
      <p:cxnSp>
        <p:nvCxnSpPr>
          <p:cNvPr id="25" name="Straight Connector 24">
            <a:extLst>
              <a:ext uri="{FF2B5EF4-FFF2-40B4-BE49-F238E27FC236}">
                <a16:creationId xmlns:a16="http://schemas.microsoft.com/office/drawing/2014/main" id="{769D01E2-6B2A-98F6-5E0F-DDA41813AC1E}"/>
              </a:ext>
            </a:extLst>
          </p:cNvPr>
          <p:cNvCxnSpPr>
            <a:cxnSpLocks/>
          </p:cNvCxnSpPr>
          <p:nvPr/>
        </p:nvCxnSpPr>
        <p:spPr>
          <a:xfrm>
            <a:off x="10214142" y="2395708"/>
            <a:ext cx="0" cy="1426747"/>
          </a:xfrm>
          <a:prstGeom prst="line">
            <a:avLst/>
          </a:prstGeom>
          <a:ln w="28575">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3D7E16F-6665-C481-B819-17BACCA0E67C}"/>
              </a:ext>
            </a:extLst>
          </p:cNvPr>
          <p:cNvCxnSpPr>
            <a:cxnSpLocks/>
          </p:cNvCxnSpPr>
          <p:nvPr/>
        </p:nvCxnSpPr>
        <p:spPr>
          <a:xfrm>
            <a:off x="10308046" y="2395708"/>
            <a:ext cx="673990" cy="0"/>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7A6BBC4-23E6-E049-417E-B0499722C4FE}"/>
              </a:ext>
            </a:extLst>
          </p:cNvPr>
          <p:cNvCxnSpPr>
            <a:cxnSpLocks/>
          </p:cNvCxnSpPr>
          <p:nvPr/>
        </p:nvCxnSpPr>
        <p:spPr>
          <a:xfrm>
            <a:off x="10273948" y="3936622"/>
            <a:ext cx="601332" cy="168065"/>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4A09AFF-32C0-580F-2A79-1B806B526FE3}"/>
              </a:ext>
            </a:extLst>
          </p:cNvPr>
          <p:cNvSpPr txBox="1"/>
          <p:nvPr/>
        </p:nvSpPr>
        <p:spPr>
          <a:xfrm>
            <a:off x="10982036" y="2160181"/>
            <a:ext cx="914400" cy="369332"/>
          </a:xfrm>
          <a:prstGeom prst="rect">
            <a:avLst/>
          </a:prstGeom>
          <a:noFill/>
        </p:spPr>
        <p:txBody>
          <a:bodyPr wrap="square" rtlCol="0">
            <a:spAutoFit/>
          </a:bodyPr>
          <a:lstStyle/>
          <a:p>
            <a:r>
              <a:rPr lang="en-US">
                <a:highlight>
                  <a:srgbClr val="FF9933"/>
                </a:highlight>
              </a:rPr>
              <a:t>17s</a:t>
            </a:r>
          </a:p>
        </p:txBody>
      </p:sp>
      <p:sp>
        <p:nvSpPr>
          <p:cNvPr id="29" name="TextBox 28">
            <a:extLst>
              <a:ext uri="{FF2B5EF4-FFF2-40B4-BE49-F238E27FC236}">
                <a16:creationId xmlns:a16="http://schemas.microsoft.com/office/drawing/2014/main" id="{5197ED6F-4A16-7163-57D2-B02F7791D6D8}"/>
              </a:ext>
            </a:extLst>
          </p:cNvPr>
          <p:cNvSpPr txBox="1"/>
          <p:nvPr/>
        </p:nvSpPr>
        <p:spPr>
          <a:xfrm>
            <a:off x="10813933" y="3850597"/>
            <a:ext cx="914400" cy="369332"/>
          </a:xfrm>
          <a:prstGeom prst="rect">
            <a:avLst/>
          </a:prstGeom>
          <a:noFill/>
        </p:spPr>
        <p:txBody>
          <a:bodyPr wrap="square" rtlCol="0">
            <a:spAutoFit/>
          </a:bodyPr>
          <a:lstStyle/>
          <a:p>
            <a:r>
              <a:rPr lang="en-US">
                <a:highlight>
                  <a:srgbClr val="FF9933"/>
                </a:highlight>
              </a:rPr>
              <a:t>0.05s</a:t>
            </a:r>
          </a:p>
        </p:txBody>
      </p:sp>
      <p:sp>
        <p:nvSpPr>
          <p:cNvPr id="30" name="TextBox 29">
            <a:extLst>
              <a:ext uri="{FF2B5EF4-FFF2-40B4-BE49-F238E27FC236}">
                <a16:creationId xmlns:a16="http://schemas.microsoft.com/office/drawing/2014/main" id="{372175B2-4F31-293A-69B7-3007BFD743D6}"/>
              </a:ext>
            </a:extLst>
          </p:cNvPr>
          <p:cNvSpPr txBox="1"/>
          <p:nvPr/>
        </p:nvSpPr>
        <p:spPr>
          <a:xfrm>
            <a:off x="10843750" y="4150796"/>
            <a:ext cx="914400" cy="400110"/>
          </a:xfrm>
          <a:prstGeom prst="rect">
            <a:avLst/>
          </a:prstGeom>
          <a:noFill/>
        </p:spPr>
        <p:txBody>
          <a:bodyPr wrap="square" rtlCol="0">
            <a:spAutoFit/>
          </a:bodyPr>
          <a:lstStyle/>
          <a:p>
            <a:r>
              <a:rPr lang="en-US" sz="2000" b="1">
                <a:solidFill>
                  <a:srgbClr val="FF0000"/>
                </a:solidFill>
              </a:rPr>
              <a:t>310X</a:t>
            </a:r>
          </a:p>
        </p:txBody>
      </p:sp>
      <p:sp>
        <p:nvSpPr>
          <p:cNvPr id="1062" name="Title 1">
            <a:extLst>
              <a:ext uri="{FF2B5EF4-FFF2-40B4-BE49-F238E27FC236}">
                <a16:creationId xmlns:a16="http://schemas.microsoft.com/office/drawing/2014/main" id="{54478DC0-82A1-0910-275D-84AF9C39D49C}"/>
              </a:ext>
            </a:extLst>
          </p:cNvPr>
          <p:cNvSpPr txBox="1">
            <a:spLocks/>
          </p:cNvSpPr>
          <p:nvPr/>
        </p:nvSpPr>
        <p:spPr>
          <a:xfrm>
            <a:off x="253499" y="199760"/>
            <a:ext cx="12240242"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a:t>SDa Experiments : </a:t>
            </a:r>
            <a:r>
              <a:rPr lang="en-US" sz="3600" b="1"/>
              <a:t>Search time vs Variable result size</a:t>
            </a:r>
          </a:p>
        </p:txBody>
      </p:sp>
    </p:spTree>
    <p:extLst>
      <p:ext uri="{BB962C8B-B14F-4D97-AF65-F5344CB8AC3E}">
        <p14:creationId xmlns:p14="http://schemas.microsoft.com/office/powerpoint/2010/main" val="22947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C48FC4-DABA-27BF-177D-4AEEF94293B6}"/>
              </a:ext>
            </a:extLst>
          </p:cNvPr>
          <p:cNvSpPr txBox="1"/>
          <p:nvPr/>
        </p:nvSpPr>
        <p:spPr>
          <a:xfrm>
            <a:off x="6007240" y="1816017"/>
            <a:ext cx="1870198" cy="369332"/>
          </a:xfrm>
          <a:prstGeom prst="rect">
            <a:avLst/>
          </a:prstGeom>
          <a:noFill/>
          <a:ln>
            <a:noFill/>
          </a:ln>
        </p:spPr>
        <p:txBody>
          <a:bodyPr wrap="square" rtlCol="0">
            <a:spAutoFit/>
          </a:bodyPr>
          <a:lstStyle/>
          <a:p>
            <a:r>
              <a:rPr lang="en-US">
                <a:highlight>
                  <a:srgbClr val="FFFFFF"/>
                </a:highlight>
                <a:latin typeface="Arial" panose="020B0604020202020204" pitchFamily="34" charset="0"/>
              </a:rPr>
              <a:t>10</a:t>
            </a:r>
            <a:r>
              <a:rPr lang="en-US" i="0">
                <a:effectLst/>
                <a:highlight>
                  <a:srgbClr val="FFFFFF"/>
                </a:highlight>
                <a:latin typeface="Arial" panose="020B0604020202020204" pitchFamily="34" charset="0"/>
              </a:rPr>
              <a:t>0% caching</a:t>
            </a:r>
            <a:endParaRPr lang="en-US" b="0" i="0">
              <a:effectLst/>
              <a:highlight>
                <a:srgbClr val="FFFFFF"/>
              </a:highlight>
              <a:latin typeface="Arial" panose="020B0604020202020204" pitchFamily="34" charset="0"/>
            </a:endParaRPr>
          </a:p>
        </p:txBody>
      </p:sp>
      <p:grpSp>
        <p:nvGrpSpPr>
          <p:cNvPr id="4" name="Group 3">
            <a:extLst>
              <a:ext uri="{FF2B5EF4-FFF2-40B4-BE49-F238E27FC236}">
                <a16:creationId xmlns:a16="http://schemas.microsoft.com/office/drawing/2014/main" id="{DF61C373-084A-8DFB-FF5D-17F02D0AED08}"/>
              </a:ext>
            </a:extLst>
          </p:cNvPr>
          <p:cNvGrpSpPr/>
          <p:nvPr/>
        </p:nvGrpSpPr>
        <p:grpSpPr>
          <a:xfrm>
            <a:off x="3495728" y="973213"/>
            <a:ext cx="5152866" cy="4019939"/>
            <a:chOff x="6495795" y="815835"/>
            <a:chExt cx="5152866" cy="4019939"/>
          </a:xfrm>
        </p:grpSpPr>
        <p:pic>
          <p:nvPicPr>
            <p:cNvPr id="3" name="Picture 2">
              <a:extLst>
                <a:ext uri="{FF2B5EF4-FFF2-40B4-BE49-F238E27FC236}">
                  <a16:creationId xmlns:a16="http://schemas.microsoft.com/office/drawing/2014/main" id="{E321D12E-D646-2E18-4ECC-DCBC78ACA19D}"/>
                </a:ext>
              </a:extLst>
            </p:cNvPr>
            <p:cNvPicPr>
              <a:picLocks noChangeAspect="1"/>
            </p:cNvPicPr>
            <p:nvPr/>
          </p:nvPicPr>
          <p:blipFill>
            <a:blip r:embed="rId3"/>
            <a:stretch>
              <a:fillRect/>
            </a:stretch>
          </p:blipFill>
          <p:spPr>
            <a:xfrm>
              <a:off x="6495795" y="815835"/>
              <a:ext cx="5152866" cy="4019939"/>
            </a:xfrm>
            <a:prstGeom prst="rect">
              <a:avLst/>
            </a:prstGeom>
          </p:spPr>
        </p:pic>
        <p:sp>
          <p:nvSpPr>
            <p:cNvPr id="2" name="Rectangle 1">
              <a:extLst>
                <a:ext uri="{FF2B5EF4-FFF2-40B4-BE49-F238E27FC236}">
                  <a16:creationId xmlns:a16="http://schemas.microsoft.com/office/drawing/2014/main" id="{BA10E6CE-9D9B-B9CE-6215-CBD2BFCA7F89}"/>
                </a:ext>
              </a:extLst>
            </p:cNvPr>
            <p:cNvSpPr/>
            <p:nvPr/>
          </p:nvSpPr>
          <p:spPr>
            <a:xfrm>
              <a:off x="9457509" y="4637314"/>
              <a:ext cx="613954" cy="198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7BE0190-9FF6-FD41-4B69-B10741D68F93}"/>
              </a:ext>
            </a:extLst>
          </p:cNvPr>
          <p:cNvSpPr txBox="1"/>
          <p:nvPr/>
        </p:nvSpPr>
        <p:spPr>
          <a:xfrm>
            <a:off x="4076754" y="5066996"/>
            <a:ext cx="4477295" cy="1021556"/>
          </a:xfrm>
          <a:prstGeom prst="roundRect">
            <a:avLst/>
          </a:prstGeom>
          <a:noFill/>
          <a:ln>
            <a:solidFill>
              <a:schemeClr val="tx1"/>
            </a:solidFill>
          </a:ln>
        </p:spPr>
        <p:txBody>
          <a:bodyPr wrap="square" rtlCol="0">
            <a:spAutoFit/>
          </a:bodyPr>
          <a:lstStyle/>
          <a:p>
            <a:r>
              <a:rPr lang="en-US" i="0">
                <a:solidFill>
                  <a:schemeClr val="tx2">
                    <a:lumMod val="75000"/>
                    <a:lumOff val="25000"/>
                  </a:schemeClr>
                </a:solidFill>
                <a:effectLst/>
                <a:highlight>
                  <a:srgbClr val="FFFFFF"/>
                </a:highlight>
                <a:latin typeface="Arial" panose="020B0604020202020204" pitchFamily="34" charset="0"/>
              </a:rPr>
              <a:t>Setup</a:t>
            </a:r>
          </a:p>
          <a:p>
            <a:pPr marL="285750" indent="-285750">
              <a:buFont typeface="Wingdings" panose="05000000000000000000" pitchFamily="2" charset="2"/>
              <a:buChar char="ü"/>
            </a:pPr>
            <a:r>
              <a:rPr lang="en-US" i="0">
                <a:effectLst/>
                <a:highlight>
                  <a:srgbClr val="FFFFFF"/>
                </a:highlight>
              </a:rPr>
              <a:t>Search time vs </a:t>
            </a:r>
            <a:r>
              <a:rPr lang="en-US">
                <a:highlight>
                  <a:srgbClr val="FFFFFF"/>
                </a:highlight>
              </a:rPr>
              <a:t>R</a:t>
            </a:r>
            <a:r>
              <a:rPr lang="en-US" i="0">
                <a:effectLst/>
                <a:highlight>
                  <a:srgbClr val="FFFFFF"/>
                </a:highlight>
              </a:rPr>
              <a:t>esult size in RAM</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a:t>
            </a:r>
            <a:r>
              <a:rPr lang="en-US" b="0" i="0">
                <a:effectLst/>
                <a:highlight>
                  <a:srgbClr val="FFFFFF"/>
                </a:highlight>
              </a:rPr>
              <a:t>, |block| = 32B </a:t>
            </a:r>
            <a:endParaRPr lang="en-US">
              <a:highlight>
                <a:srgbClr val="FFFFFF"/>
              </a:highlight>
            </a:endParaRPr>
          </a:p>
        </p:txBody>
      </p:sp>
      <p:cxnSp>
        <p:nvCxnSpPr>
          <p:cNvPr id="32" name="Straight Connector 31">
            <a:extLst>
              <a:ext uri="{FF2B5EF4-FFF2-40B4-BE49-F238E27FC236}">
                <a16:creationId xmlns:a16="http://schemas.microsoft.com/office/drawing/2014/main" id="{33B84C8D-E39E-2B88-79A0-C3C72461BA64}"/>
              </a:ext>
            </a:extLst>
          </p:cNvPr>
          <p:cNvCxnSpPr>
            <a:cxnSpLocks/>
          </p:cNvCxnSpPr>
          <p:nvPr/>
        </p:nvCxnSpPr>
        <p:spPr>
          <a:xfrm flipV="1">
            <a:off x="7188788" y="2609119"/>
            <a:ext cx="269031" cy="817742"/>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DE4768D-2F98-27B8-659B-E8880A448756}"/>
              </a:ext>
            </a:extLst>
          </p:cNvPr>
          <p:cNvCxnSpPr>
            <a:cxnSpLocks/>
          </p:cNvCxnSpPr>
          <p:nvPr/>
        </p:nvCxnSpPr>
        <p:spPr>
          <a:xfrm>
            <a:off x="7235923" y="3751243"/>
            <a:ext cx="488332" cy="99388"/>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C1D2B88-455D-C555-F18F-DCA022C589BE}"/>
              </a:ext>
            </a:extLst>
          </p:cNvPr>
          <p:cNvSpPr txBox="1"/>
          <p:nvPr/>
        </p:nvSpPr>
        <p:spPr>
          <a:xfrm>
            <a:off x="7347588" y="2140297"/>
            <a:ext cx="914400" cy="369332"/>
          </a:xfrm>
          <a:prstGeom prst="rect">
            <a:avLst/>
          </a:prstGeom>
          <a:noFill/>
        </p:spPr>
        <p:txBody>
          <a:bodyPr wrap="square" rtlCol="0">
            <a:spAutoFit/>
          </a:bodyPr>
          <a:lstStyle/>
          <a:p>
            <a:r>
              <a:rPr lang="en-US">
                <a:highlight>
                  <a:srgbClr val="FF9933"/>
                </a:highlight>
              </a:rPr>
              <a:t>0.09s</a:t>
            </a:r>
          </a:p>
        </p:txBody>
      </p:sp>
      <p:sp>
        <p:nvSpPr>
          <p:cNvPr id="39" name="TextBox 38">
            <a:extLst>
              <a:ext uri="{FF2B5EF4-FFF2-40B4-BE49-F238E27FC236}">
                <a16:creationId xmlns:a16="http://schemas.microsoft.com/office/drawing/2014/main" id="{E0684E6D-3066-7EE5-DC06-787B49DD411D}"/>
              </a:ext>
            </a:extLst>
          </p:cNvPr>
          <p:cNvSpPr txBox="1"/>
          <p:nvPr/>
        </p:nvSpPr>
        <p:spPr>
          <a:xfrm>
            <a:off x="7704916" y="3683003"/>
            <a:ext cx="914400" cy="369332"/>
          </a:xfrm>
          <a:prstGeom prst="rect">
            <a:avLst/>
          </a:prstGeom>
          <a:noFill/>
        </p:spPr>
        <p:txBody>
          <a:bodyPr wrap="square" rtlCol="0">
            <a:spAutoFit/>
          </a:bodyPr>
          <a:lstStyle/>
          <a:p>
            <a:r>
              <a:rPr lang="en-US">
                <a:highlight>
                  <a:srgbClr val="FF9933"/>
                </a:highlight>
              </a:rPr>
              <a:t>0.037s</a:t>
            </a:r>
          </a:p>
        </p:txBody>
      </p:sp>
      <p:cxnSp>
        <p:nvCxnSpPr>
          <p:cNvPr id="40" name="Straight Connector 39">
            <a:extLst>
              <a:ext uri="{FF2B5EF4-FFF2-40B4-BE49-F238E27FC236}">
                <a16:creationId xmlns:a16="http://schemas.microsoft.com/office/drawing/2014/main" id="{04977ED1-CF59-CDBA-5A6B-D035049B6D83}"/>
              </a:ext>
            </a:extLst>
          </p:cNvPr>
          <p:cNvCxnSpPr>
            <a:cxnSpLocks/>
          </p:cNvCxnSpPr>
          <p:nvPr/>
        </p:nvCxnSpPr>
        <p:spPr>
          <a:xfrm>
            <a:off x="7188788" y="3426861"/>
            <a:ext cx="0" cy="288459"/>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8530B47-D53F-5E76-69EC-36FAB83F1EA2}"/>
              </a:ext>
            </a:extLst>
          </p:cNvPr>
          <p:cNvSpPr txBox="1"/>
          <p:nvPr/>
        </p:nvSpPr>
        <p:spPr>
          <a:xfrm>
            <a:off x="7748833" y="3989343"/>
            <a:ext cx="914400" cy="461665"/>
          </a:xfrm>
          <a:prstGeom prst="rect">
            <a:avLst/>
          </a:prstGeom>
          <a:noFill/>
        </p:spPr>
        <p:txBody>
          <a:bodyPr wrap="square" rtlCol="0">
            <a:spAutoFit/>
          </a:bodyPr>
          <a:lstStyle/>
          <a:p>
            <a:r>
              <a:rPr lang="en-US" sz="2400" b="1">
                <a:solidFill>
                  <a:srgbClr val="FF0000"/>
                </a:solidFill>
              </a:rPr>
              <a:t>2.5X</a:t>
            </a:r>
          </a:p>
        </p:txBody>
      </p:sp>
      <p:sp>
        <p:nvSpPr>
          <p:cNvPr id="45" name="Title 1">
            <a:extLst>
              <a:ext uri="{FF2B5EF4-FFF2-40B4-BE49-F238E27FC236}">
                <a16:creationId xmlns:a16="http://schemas.microsoft.com/office/drawing/2014/main" id="{5048DF39-97D6-8381-17DE-9611ACB5981C}"/>
              </a:ext>
            </a:extLst>
          </p:cNvPr>
          <p:cNvSpPr txBox="1">
            <a:spLocks/>
          </p:cNvSpPr>
          <p:nvPr/>
        </p:nvSpPr>
        <p:spPr>
          <a:xfrm>
            <a:off x="253499" y="199760"/>
            <a:ext cx="12240242"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a:t>L-SDd Experiments : </a:t>
            </a:r>
            <a:r>
              <a:rPr lang="en-US" sz="3600" b="1"/>
              <a:t>Search time vs Variable result size</a:t>
            </a:r>
          </a:p>
        </p:txBody>
      </p:sp>
    </p:spTree>
    <p:extLst>
      <p:ext uri="{BB962C8B-B14F-4D97-AF65-F5344CB8AC3E}">
        <p14:creationId xmlns:p14="http://schemas.microsoft.com/office/powerpoint/2010/main" val="108521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257875" y="223633"/>
            <a:ext cx="13184623" cy="6757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a:t>L-SDd Experiments : Search time (</a:t>
            </a:r>
            <a:r>
              <a:rPr lang="en-US" sz="3600" b="1"/>
              <a:t>Variable caching</a:t>
            </a:r>
            <a:r>
              <a:rPr lang="en-US" sz="4300" b="1"/>
              <a:t>)</a:t>
            </a:r>
          </a:p>
        </p:txBody>
      </p:sp>
      <p:sp>
        <p:nvSpPr>
          <p:cNvPr id="6" name="TextBox 5">
            <a:extLst>
              <a:ext uri="{FF2B5EF4-FFF2-40B4-BE49-F238E27FC236}">
                <a16:creationId xmlns:a16="http://schemas.microsoft.com/office/drawing/2014/main" id="{7E35C6BE-197E-872A-2AF6-096FB6CD231C}"/>
              </a:ext>
            </a:extLst>
          </p:cNvPr>
          <p:cNvSpPr txBox="1"/>
          <p:nvPr/>
        </p:nvSpPr>
        <p:spPr>
          <a:xfrm>
            <a:off x="3196129" y="1658639"/>
            <a:ext cx="2003143" cy="369332"/>
          </a:xfrm>
          <a:prstGeom prst="rect">
            <a:avLst/>
          </a:prstGeom>
          <a:noFill/>
          <a:ln>
            <a:noFill/>
          </a:ln>
        </p:spPr>
        <p:txBody>
          <a:bodyPr wrap="square" rtlCol="0">
            <a:spAutoFit/>
          </a:bodyPr>
          <a:lstStyle/>
          <a:p>
            <a:r>
              <a:rPr lang="en-US">
                <a:highlight>
                  <a:srgbClr val="FFFFFF"/>
                </a:highlight>
                <a:latin typeface="Arial" panose="020B0604020202020204" pitchFamily="34" charset="0"/>
              </a:rPr>
              <a:t>7</a:t>
            </a:r>
            <a:r>
              <a:rPr lang="en-US" i="0">
                <a:effectLst/>
                <a:highlight>
                  <a:srgbClr val="FFFFFF"/>
                </a:highlight>
                <a:latin typeface="Arial" panose="020B0604020202020204" pitchFamily="34" charset="0"/>
              </a:rPr>
              <a:t>5% caching</a:t>
            </a:r>
            <a:endParaRPr lang="en-US" b="0" i="0">
              <a:effectLst/>
              <a:highlight>
                <a:srgbClr val="FFFFFF"/>
              </a:highlight>
              <a:latin typeface="Arial" panose="020B0604020202020204" pitchFamily="34" charset="0"/>
            </a:endParaRPr>
          </a:p>
        </p:txBody>
      </p:sp>
      <p:sp>
        <p:nvSpPr>
          <p:cNvPr id="7" name="TextBox 6">
            <a:extLst>
              <a:ext uri="{FF2B5EF4-FFF2-40B4-BE49-F238E27FC236}">
                <a16:creationId xmlns:a16="http://schemas.microsoft.com/office/drawing/2014/main" id="{84C48FC4-DABA-27BF-177D-4AEEF94293B6}"/>
              </a:ext>
            </a:extLst>
          </p:cNvPr>
          <p:cNvSpPr txBox="1"/>
          <p:nvPr/>
        </p:nvSpPr>
        <p:spPr>
          <a:xfrm>
            <a:off x="9007307" y="1658639"/>
            <a:ext cx="1870198" cy="369332"/>
          </a:xfrm>
          <a:prstGeom prst="rect">
            <a:avLst/>
          </a:prstGeom>
          <a:noFill/>
          <a:ln>
            <a:noFill/>
          </a:ln>
        </p:spPr>
        <p:txBody>
          <a:bodyPr wrap="square" rtlCol="0">
            <a:spAutoFit/>
          </a:bodyPr>
          <a:lstStyle/>
          <a:p>
            <a:r>
              <a:rPr lang="en-US">
                <a:highlight>
                  <a:srgbClr val="FFFFFF"/>
                </a:highlight>
                <a:latin typeface="Arial" panose="020B0604020202020204" pitchFamily="34" charset="0"/>
              </a:rPr>
              <a:t>10</a:t>
            </a:r>
            <a:r>
              <a:rPr lang="en-US" i="0">
                <a:effectLst/>
                <a:highlight>
                  <a:srgbClr val="FFFFFF"/>
                </a:highlight>
                <a:latin typeface="Arial" panose="020B0604020202020204" pitchFamily="34" charset="0"/>
              </a:rPr>
              <a:t>0% caching</a:t>
            </a:r>
            <a:endParaRPr lang="en-US" b="0" i="0">
              <a:effectLst/>
              <a:highlight>
                <a:srgbClr val="FFFFFF"/>
              </a:highlight>
              <a:latin typeface="Arial" panose="020B0604020202020204" pitchFamily="34" charset="0"/>
            </a:endParaRPr>
          </a:p>
        </p:txBody>
      </p:sp>
      <p:grpSp>
        <p:nvGrpSpPr>
          <p:cNvPr id="4" name="Group 3">
            <a:extLst>
              <a:ext uri="{FF2B5EF4-FFF2-40B4-BE49-F238E27FC236}">
                <a16:creationId xmlns:a16="http://schemas.microsoft.com/office/drawing/2014/main" id="{DF61C373-084A-8DFB-FF5D-17F02D0AED08}"/>
              </a:ext>
            </a:extLst>
          </p:cNvPr>
          <p:cNvGrpSpPr/>
          <p:nvPr/>
        </p:nvGrpSpPr>
        <p:grpSpPr>
          <a:xfrm>
            <a:off x="784774" y="815835"/>
            <a:ext cx="10863887" cy="4123502"/>
            <a:chOff x="784774" y="815835"/>
            <a:chExt cx="10863887" cy="4123502"/>
          </a:xfrm>
        </p:grpSpPr>
        <p:grpSp>
          <p:nvGrpSpPr>
            <p:cNvPr id="9" name="Group 8">
              <a:extLst>
                <a:ext uri="{FF2B5EF4-FFF2-40B4-BE49-F238E27FC236}">
                  <a16:creationId xmlns:a16="http://schemas.microsoft.com/office/drawing/2014/main" id="{8E766F74-D2A1-3E80-0477-94140AF61691}"/>
                </a:ext>
              </a:extLst>
            </p:cNvPr>
            <p:cNvGrpSpPr/>
            <p:nvPr/>
          </p:nvGrpSpPr>
          <p:grpSpPr>
            <a:xfrm>
              <a:off x="784774" y="815835"/>
              <a:ext cx="10863887" cy="4123502"/>
              <a:chOff x="784774" y="1149469"/>
              <a:chExt cx="10863887" cy="4123502"/>
            </a:xfrm>
          </p:grpSpPr>
          <p:pic>
            <p:nvPicPr>
              <p:cNvPr id="3" name="Picture 2">
                <a:extLst>
                  <a:ext uri="{FF2B5EF4-FFF2-40B4-BE49-F238E27FC236}">
                    <a16:creationId xmlns:a16="http://schemas.microsoft.com/office/drawing/2014/main" id="{E321D12E-D646-2E18-4ECC-DCBC78ACA19D}"/>
                  </a:ext>
                </a:extLst>
              </p:cNvPr>
              <p:cNvPicPr>
                <a:picLocks noChangeAspect="1"/>
              </p:cNvPicPr>
              <p:nvPr/>
            </p:nvPicPr>
            <p:blipFill>
              <a:blip r:embed="rId3"/>
              <a:stretch>
                <a:fillRect/>
              </a:stretch>
            </p:blipFill>
            <p:spPr>
              <a:xfrm>
                <a:off x="6495795" y="1149469"/>
                <a:ext cx="5152866" cy="4019939"/>
              </a:xfrm>
              <a:prstGeom prst="rect">
                <a:avLst/>
              </a:prstGeom>
            </p:spPr>
          </p:pic>
          <p:pic>
            <p:nvPicPr>
              <p:cNvPr id="8" name="Picture 7">
                <a:extLst>
                  <a:ext uri="{FF2B5EF4-FFF2-40B4-BE49-F238E27FC236}">
                    <a16:creationId xmlns:a16="http://schemas.microsoft.com/office/drawing/2014/main" id="{EF316D37-C807-44DE-1835-53E140235989}"/>
                  </a:ext>
                </a:extLst>
              </p:cNvPr>
              <p:cNvPicPr>
                <a:picLocks noChangeAspect="1"/>
              </p:cNvPicPr>
              <p:nvPr/>
            </p:nvPicPr>
            <p:blipFill>
              <a:blip r:embed="rId4"/>
              <a:stretch>
                <a:fillRect/>
              </a:stretch>
            </p:blipFill>
            <p:spPr>
              <a:xfrm>
                <a:off x="784774" y="1162593"/>
                <a:ext cx="5175647" cy="4110378"/>
              </a:xfrm>
              <a:prstGeom prst="rect">
                <a:avLst/>
              </a:prstGeom>
            </p:spPr>
          </p:pic>
        </p:grpSp>
        <p:sp>
          <p:nvSpPr>
            <p:cNvPr id="2" name="Rectangle 1">
              <a:extLst>
                <a:ext uri="{FF2B5EF4-FFF2-40B4-BE49-F238E27FC236}">
                  <a16:creationId xmlns:a16="http://schemas.microsoft.com/office/drawing/2014/main" id="{BA10E6CE-9D9B-B9CE-6215-CBD2BFCA7F89}"/>
                </a:ext>
              </a:extLst>
            </p:cNvPr>
            <p:cNvSpPr/>
            <p:nvPr/>
          </p:nvSpPr>
          <p:spPr>
            <a:xfrm>
              <a:off x="9457509" y="4637314"/>
              <a:ext cx="613954" cy="1984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7BE0190-9FF6-FD41-4B69-B10741D68F93}"/>
              </a:ext>
            </a:extLst>
          </p:cNvPr>
          <p:cNvSpPr txBox="1"/>
          <p:nvPr/>
        </p:nvSpPr>
        <p:spPr>
          <a:xfrm>
            <a:off x="4185938" y="5066996"/>
            <a:ext cx="4477295" cy="1328023"/>
          </a:xfrm>
          <a:prstGeom prst="roundRect">
            <a:avLst/>
          </a:prstGeom>
          <a:noFill/>
          <a:ln>
            <a:solidFill>
              <a:schemeClr val="tx1"/>
            </a:solidFill>
          </a:ln>
        </p:spPr>
        <p:txBody>
          <a:bodyPr wrap="square" rtlCol="0">
            <a:spAutoFit/>
          </a:bodyPr>
          <a:lstStyle/>
          <a:p>
            <a:r>
              <a:rPr lang="en-US" i="0">
                <a:solidFill>
                  <a:schemeClr val="tx2">
                    <a:lumMod val="75000"/>
                    <a:lumOff val="25000"/>
                  </a:schemeClr>
                </a:solidFill>
                <a:effectLst/>
                <a:highlight>
                  <a:srgbClr val="FFFFFF"/>
                </a:highlight>
                <a:latin typeface="Arial" panose="020B0604020202020204" pitchFamily="34" charset="0"/>
              </a:rPr>
              <a:t>Setup</a:t>
            </a:r>
          </a:p>
          <a:p>
            <a:pPr marL="285750" indent="-285750">
              <a:buFont typeface="Wingdings" panose="05000000000000000000" pitchFamily="2" charset="2"/>
              <a:buChar char="ü"/>
            </a:pPr>
            <a:r>
              <a:rPr lang="en-US" i="0">
                <a:effectLst/>
                <a:highlight>
                  <a:srgbClr val="FFFFFF"/>
                </a:highlight>
              </a:rPr>
              <a:t>Search time vs </a:t>
            </a:r>
            <a:r>
              <a:rPr lang="en-US">
                <a:highlight>
                  <a:srgbClr val="FFFFFF"/>
                </a:highlight>
              </a:rPr>
              <a:t>R</a:t>
            </a:r>
            <a:r>
              <a:rPr lang="en-US" i="0">
                <a:effectLst/>
                <a:highlight>
                  <a:srgbClr val="FFFFFF"/>
                </a:highlight>
              </a:rPr>
              <a:t>esult size + Caching</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a:t>
            </a:r>
            <a:r>
              <a:rPr lang="en-US" b="0" i="0">
                <a:effectLst/>
                <a:highlight>
                  <a:srgbClr val="FFFFFF"/>
                </a:highlight>
              </a:rPr>
              <a:t>, |block| = 32B</a:t>
            </a:r>
          </a:p>
          <a:p>
            <a:pPr marL="285750" indent="-285750">
              <a:buFont typeface="Wingdings" panose="05000000000000000000" pitchFamily="2" charset="2"/>
              <a:buChar char="ü"/>
            </a:pPr>
            <a:r>
              <a:rPr lang="en-US" b="0" i="0">
                <a:effectLst/>
                <a:highlight>
                  <a:srgbClr val="FFFFFF"/>
                </a:highlight>
              </a:rPr>
              <a:t> 75% cached on HDD(left) &amp; RAM (right) </a:t>
            </a:r>
            <a:endParaRPr lang="en-US">
              <a:highlight>
                <a:srgbClr val="FFFFFF"/>
              </a:highlight>
            </a:endParaRPr>
          </a:p>
        </p:txBody>
      </p:sp>
      <p:sp>
        <p:nvSpPr>
          <p:cNvPr id="13" name="TextBox 12">
            <a:extLst>
              <a:ext uri="{FF2B5EF4-FFF2-40B4-BE49-F238E27FC236}">
                <a16:creationId xmlns:a16="http://schemas.microsoft.com/office/drawing/2014/main" id="{BA3FFA89-1BE8-F39E-62A1-0D8428852EE8}"/>
              </a:ext>
            </a:extLst>
          </p:cNvPr>
          <p:cNvSpPr txBox="1"/>
          <p:nvPr/>
        </p:nvSpPr>
        <p:spPr>
          <a:xfrm>
            <a:off x="2820628" y="1970964"/>
            <a:ext cx="2003143" cy="369332"/>
          </a:xfrm>
          <a:prstGeom prst="rect">
            <a:avLst/>
          </a:prstGeom>
          <a:noFill/>
          <a:ln>
            <a:noFill/>
          </a:ln>
        </p:spPr>
        <p:txBody>
          <a:bodyPr wrap="square" rtlCol="0">
            <a:spAutoFit/>
          </a:bodyPr>
          <a:lstStyle/>
          <a:p>
            <a:r>
              <a:rPr lang="en-US">
                <a:highlight>
                  <a:srgbClr val="FFFFFF"/>
                </a:highlight>
                <a:latin typeface="Arial" panose="020B0604020202020204" pitchFamily="34" charset="0"/>
              </a:rPr>
              <a:t>7</a:t>
            </a:r>
            <a:r>
              <a:rPr lang="en-US" i="0">
                <a:effectLst/>
                <a:highlight>
                  <a:srgbClr val="FFFFFF"/>
                </a:highlight>
                <a:latin typeface="Arial" panose="020B0604020202020204" pitchFamily="34" charset="0"/>
              </a:rPr>
              <a:t>5% caching</a:t>
            </a:r>
            <a:endParaRPr lang="en-US" b="0" i="0">
              <a:effectLst/>
              <a:highlight>
                <a:srgbClr val="FFFFFF"/>
              </a:highlight>
              <a:latin typeface="Arial" panose="020B0604020202020204" pitchFamily="34" charset="0"/>
            </a:endParaRPr>
          </a:p>
        </p:txBody>
      </p:sp>
      <p:cxnSp>
        <p:nvCxnSpPr>
          <p:cNvPr id="15" name="Straight Connector 14">
            <a:extLst>
              <a:ext uri="{FF2B5EF4-FFF2-40B4-BE49-F238E27FC236}">
                <a16:creationId xmlns:a16="http://schemas.microsoft.com/office/drawing/2014/main" id="{9A8C7365-BC6D-067F-CED4-0E6B7E3B1027}"/>
              </a:ext>
            </a:extLst>
          </p:cNvPr>
          <p:cNvCxnSpPr>
            <a:cxnSpLocks/>
          </p:cNvCxnSpPr>
          <p:nvPr/>
        </p:nvCxnSpPr>
        <p:spPr>
          <a:xfrm>
            <a:off x="4475665" y="2648932"/>
            <a:ext cx="0" cy="876693"/>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498A166-E707-B50F-66FA-3CAD2C23783B}"/>
              </a:ext>
            </a:extLst>
          </p:cNvPr>
          <p:cNvCxnSpPr>
            <a:cxnSpLocks/>
          </p:cNvCxnSpPr>
          <p:nvPr/>
        </p:nvCxnSpPr>
        <p:spPr>
          <a:xfrm flipV="1">
            <a:off x="4475665" y="1756569"/>
            <a:ext cx="269031" cy="817742"/>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A4E8937-FC1C-EB60-E086-572DC2742936}"/>
              </a:ext>
            </a:extLst>
          </p:cNvPr>
          <p:cNvCxnSpPr>
            <a:cxnSpLocks/>
          </p:cNvCxnSpPr>
          <p:nvPr/>
        </p:nvCxnSpPr>
        <p:spPr>
          <a:xfrm>
            <a:off x="4544639" y="3557942"/>
            <a:ext cx="583952" cy="222440"/>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822EB27-D23A-751E-782E-D748C27B2F42}"/>
              </a:ext>
            </a:extLst>
          </p:cNvPr>
          <p:cNvCxnSpPr>
            <a:cxnSpLocks/>
          </p:cNvCxnSpPr>
          <p:nvPr/>
        </p:nvCxnSpPr>
        <p:spPr>
          <a:xfrm flipV="1">
            <a:off x="4610180" y="2805533"/>
            <a:ext cx="723606" cy="217878"/>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42B6EB2-DEAA-2A17-BEB4-65C0B325C11D}"/>
              </a:ext>
            </a:extLst>
          </p:cNvPr>
          <p:cNvSpPr txBox="1"/>
          <p:nvPr/>
        </p:nvSpPr>
        <p:spPr>
          <a:xfrm>
            <a:off x="4705544" y="1582123"/>
            <a:ext cx="914400" cy="369332"/>
          </a:xfrm>
          <a:prstGeom prst="rect">
            <a:avLst/>
          </a:prstGeom>
          <a:noFill/>
        </p:spPr>
        <p:txBody>
          <a:bodyPr wrap="square" rtlCol="0">
            <a:spAutoFit/>
          </a:bodyPr>
          <a:lstStyle/>
          <a:p>
            <a:r>
              <a:rPr lang="en-US">
                <a:highlight>
                  <a:srgbClr val="FF9933"/>
                </a:highlight>
              </a:rPr>
              <a:t>134s</a:t>
            </a:r>
          </a:p>
        </p:txBody>
      </p:sp>
      <p:sp>
        <p:nvSpPr>
          <p:cNvPr id="26" name="TextBox 25">
            <a:extLst>
              <a:ext uri="{FF2B5EF4-FFF2-40B4-BE49-F238E27FC236}">
                <a16:creationId xmlns:a16="http://schemas.microsoft.com/office/drawing/2014/main" id="{79773988-7D91-B0B2-8E58-0C631A0FADDC}"/>
              </a:ext>
            </a:extLst>
          </p:cNvPr>
          <p:cNvSpPr txBox="1"/>
          <p:nvPr/>
        </p:nvSpPr>
        <p:spPr>
          <a:xfrm>
            <a:off x="5093052" y="3634756"/>
            <a:ext cx="914400" cy="369332"/>
          </a:xfrm>
          <a:prstGeom prst="rect">
            <a:avLst/>
          </a:prstGeom>
          <a:noFill/>
        </p:spPr>
        <p:txBody>
          <a:bodyPr wrap="square" rtlCol="0">
            <a:spAutoFit/>
          </a:bodyPr>
          <a:lstStyle/>
          <a:p>
            <a:r>
              <a:rPr lang="en-US">
                <a:highlight>
                  <a:srgbClr val="FF9933"/>
                </a:highlight>
              </a:rPr>
              <a:t>1.8s</a:t>
            </a:r>
          </a:p>
        </p:txBody>
      </p:sp>
      <p:sp>
        <p:nvSpPr>
          <p:cNvPr id="27" name="TextBox 26">
            <a:extLst>
              <a:ext uri="{FF2B5EF4-FFF2-40B4-BE49-F238E27FC236}">
                <a16:creationId xmlns:a16="http://schemas.microsoft.com/office/drawing/2014/main" id="{0FC0DDE5-B08D-DFB3-DE1E-F01028604D4A}"/>
              </a:ext>
            </a:extLst>
          </p:cNvPr>
          <p:cNvSpPr txBox="1"/>
          <p:nvPr/>
        </p:nvSpPr>
        <p:spPr>
          <a:xfrm>
            <a:off x="5333786" y="2580101"/>
            <a:ext cx="914400" cy="369332"/>
          </a:xfrm>
          <a:prstGeom prst="rect">
            <a:avLst/>
          </a:prstGeom>
          <a:noFill/>
        </p:spPr>
        <p:txBody>
          <a:bodyPr wrap="square" rtlCol="0">
            <a:spAutoFit/>
          </a:bodyPr>
          <a:lstStyle/>
          <a:p>
            <a:r>
              <a:rPr lang="en-US">
                <a:highlight>
                  <a:srgbClr val="FF9933"/>
                </a:highlight>
              </a:rPr>
              <a:t>13s</a:t>
            </a:r>
          </a:p>
        </p:txBody>
      </p:sp>
      <p:sp>
        <p:nvSpPr>
          <p:cNvPr id="28" name="TextBox 27">
            <a:extLst>
              <a:ext uri="{FF2B5EF4-FFF2-40B4-BE49-F238E27FC236}">
                <a16:creationId xmlns:a16="http://schemas.microsoft.com/office/drawing/2014/main" id="{EC766653-4B00-4128-12FE-305E50D258DC}"/>
              </a:ext>
            </a:extLst>
          </p:cNvPr>
          <p:cNvSpPr txBox="1"/>
          <p:nvPr/>
        </p:nvSpPr>
        <p:spPr>
          <a:xfrm>
            <a:off x="4836830" y="2510577"/>
            <a:ext cx="914400" cy="400110"/>
          </a:xfrm>
          <a:prstGeom prst="rect">
            <a:avLst/>
          </a:prstGeom>
          <a:noFill/>
        </p:spPr>
        <p:txBody>
          <a:bodyPr wrap="square" rtlCol="0">
            <a:spAutoFit/>
          </a:bodyPr>
          <a:lstStyle/>
          <a:p>
            <a:r>
              <a:rPr lang="en-US" sz="2000" b="1">
                <a:solidFill>
                  <a:srgbClr val="FF0000"/>
                </a:solidFill>
              </a:rPr>
              <a:t>10X</a:t>
            </a:r>
          </a:p>
        </p:txBody>
      </p:sp>
      <p:sp>
        <p:nvSpPr>
          <p:cNvPr id="30" name="TextBox 29">
            <a:extLst>
              <a:ext uri="{FF2B5EF4-FFF2-40B4-BE49-F238E27FC236}">
                <a16:creationId xmlns:a16="http://schemas.microsoft.com/office/drawing/2014/main" id="{B2107908-4DAD-2AC4-6CBE-F9401CD8BC6C}"/>
              </a:ext>
            </a:extLst>
          </p:cNvPr>
          <p:cNvSpPr txBox="1"/>
          <p:nvPr/>
        </p:nvSpPr>
        <p:spPr>
          <a:xfrm>
            <a:off x="5126199" y="3934515"/>
            <a:ext cx="914400" cy="400110"/>
          </a:xfrm>
          <a:prstGeom prst="rect">
            <a:avLst/>
          </a:prstGeom>
          <a:noFill/>
        </p:spPr>
        <p:txBody>
          <a:bodyPr wrap="square" rtlCol="0">
            <a:spAutoFit/>
          </a:bodyPr>
          <a:lstStyle/>
          <a:p>
            <a:r>
              <a:rPr lang="en-US" sz="2000" b="1">
                <a:solidFill>
                  <a:srgbClr val="FF0000"/>
                </a:solidFill>
              </a:rPr>
              <a:t>75X</a:t>
            </a:r>
          </a:p>
        </p:txBody>
      </p:sp>
      <p:cxnSp>
        <p:nvCxnSpPr>
          <p:cNvPr id="32" name="Straight Connector 31">
            <a:extLst>
              <a:ext uri="{FF2B5EF4-FFF2-40B4-BE49-F238E27FC236}">
                <a16:creationId xmlns:a16="http://schemas.microsoft.com/office/drawing/2014/main" id="{33B84C8D-E39E-2B88-79A0-C3C72461BA64}"/>
              </a:ext>
            </a:extLst>
          </p:cNvPr>
          <p:cNvCxnSpPr>
            <a:cxnSpLocks/>
          </p:cNvCxnSpPr>
          <p:nvPr/>
        </p:nvCxnSpPr>
        <p:spPr>
          <a:xfrm flipV="1">
            <a:off x="10188855" y="2451741"/>
            <a:ext cx="269031" cy="817742"/>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DE4768D-2F98-27B8-659B-E8880A448756}"/>
              </a:ext>
            </a:extLst>
          </p:cNvPr>
          <p:cNvCxnSpPr>
            <a:cxnSpLocks/>
          </p:cNvCxnSpPr>
          <p:nvPr/>
        </p:nvCxnSpPr>
        <p:spPr>
          <a:xfrm>
            <a:off x="10235990" y="3593865"/>
            <a:ext cx="488332" cy="99388"/>
          </a:xfrm>
          <a:prstGeom prst="line">
            <a:avLst/>
          </a:prstGeom>
          <a:ln w="38100">
            <a:solidFill>
              <a:srgbClr val="2117A5"/>
            </a:solidFill>
            <a:headEnd type="stealth" w="lg" len="lg"/>
            <a:tailEnd type="none" w="med" len="med"/>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C1D2B88-455D-C555-F18F-DCA022C589BE}"/>
              </a:ext>
            </a:extLst>
          </p:cNvPr>
          <p:cNvSpPr txBox="1"/>
          <p:nvPr/>
        </p:nvSpPr>
        <p:spPr>
          <a:xfrm>
            <a:off x="10347655" y="1982919"/>
            <a:ext cx="914400" cy="369332"/>
          </a:xfrm>
          <a:prstGeom prst="rect">
            <a:avLst/>
          </a:prstGeom>
          <a:noFill/>
        </p:spPr>
        <p:txBody>
          <a:bodyPr wrap="square" rtlCol="0">
            <a:spAutoFit/>
          </a:bodyPr>
          <a:lstStyle/>
          <a:p>
            <a:r>
              <a:rPr lang="en-US">
                <a:highlight>
                  <a:srgbClr val="FF9933"/>
                </a:highlight>
              </a:rPr>
              <a:t>0.09s</a:t>
            </a:r>
          </a:p>
        </p:txBody>
      </p:sp>
      <p:sp>
        <p:nvSpPr>
          <p:cNvPr id="39" name="TextBox 38">
            <a:extLst>
              <a:ext uri="{FF2B5EF4-FFF2-40B4-BE49-F238E27FC236}">
                <a16:creationId xmlns:a16="http://schemas.microsoft.com/office/drawing/2014/main" id="{E0684E6D-3066-7EE5-DC06-787B49DD411D}"/>
              </a:ext>
            </a:extLst>
          </p:cNvPr>
          <p:cNvSpPr txBox="1"/>
          <p:nvPr/>
        </p:nvSpPr>
        <p:spPr>
          <a:xfrm>
            <a:off x="10704983" y="3525625"/>
            <a:ext cx="914400" cy="369332"/>
          </a:xfrm>
          <a:prstGeom prst="rect">
            <a:avLst/>
          </a:prstGeom>
          <a:noFill/>
        </p:spPr>
        <p:txBody>
          <a:bodyPr wrap="square" rtlCol="0">
            <a:spAutoFit/>
          </a:bodyPr>
          <a:lstStyle/>
          <a:p>
            <a:r>
              <a:rPr lang="en-US">
                <a:highlight>
                  <a:srgbClr val="FF9933"/>
                </a:highlight>
              </a:rPr>
              <a:t>0.037s</a:t>
            </a:r>
          </a:p>
        </p:txBody>
      </p:sp>
      <p:cxnSp>
        <p:nvCxnSpPr>
          <p:cNvPr id="40" name="Straight Connector 39">
            <a:extLst>
              <a:ext uri="{FF2B5EF4-FFF2-40B4-BE49-F238E27FC236}">
                <a16:creationId xmlns:a16="http://schemas.microsoft.com/office/drawing/2014/main" id="{04977ED1-CF59-CDBA-5A6B-D035049B6D83}"/>
              </a:ext>
            </a:extLst>
          </p:cNvPr>
          <p:cNvCxnSpPr>
            <a:cxnSpLocks/>
          </p:cNvCxnSpPr>
          <p:nvPr/>
        </p:nvCxnSpPr>
        <p:spPr>
          <a:xfrm flipH="1">
            <a:off x="10188855" y="3286419"/>
            <a:ext cx="27785" cy="271523"/>
          </a:xfrm>
          <a:prstGeom prst="line">
            <a:avLst/>
          </a:prstGeom>
          <a:ln w="28575">
            <a:solidFill>
              <a:srgbClr val="2117A5"/>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8530B47-D53F-5E76-69EC-36FAB83F1EA2}"/>
              </a:ext>
            </a:extLst>
          </p:cNvPr>
          <p:cNvSpPr txBox="1"/>
          <p:nvPr/>
        </p:nvSpPr>
        <p:spPr>
          <a:xfrm>
            <a:off x="10748900" y="3831965"/>
            <a:ext cx="914400" cy="461665"/>
          </a:xfrm>
          <a:prstGeom prst="rect">
            <a:avLst/>
          </a:prstGeom>
          <a:noFill/>
        </p:spPr>
        <p:txBody>
          <a:bodyPr wrap="square" rtlCol="0">
            <a:spAutoFit/>
          </a:bodyPr>
          <a:lstStyle/>
          <a:p>
            <a:r>
              <a:rPr lang="en-US" sz="2400" b="1">
                <a:solidFill>
                  <a:srgbClr val="FF0000"/>
                </a:solidFill>
              </a:rPr>
              <a:t>2.5X</a:t>
            </a:r>
          </a:p>
        </p:txBody>
      </p:sp>
    </p:spTree>
    <p:extLst>
      <p:ext uri="{BB962C8B-B14F-4D97-AF65-F5344CB8AC3E}">
        <p14:creationId xmlns:p14="http://schemas.microsoft.com/office/powerpoint/2010/main" val="3903416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1423444" cy="67573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Experiments : Search time (Variable result size)</a:t>
            </a:r>
          </a:p>
        </p:txBody>
      </p:sp>
      <p:sp>
        <p:nvSpPr>
          <p:cNvPr id="7" name="TextBox 6">
            <a:extLst>
              <a:ext uri="{FF2B5EF4-FFF2-40B4-BE49-F238E27FC236}">
                <a16:creationId xmlns:a16="http://schemas.microsoft.com/office/drawing/2014/main" id="{1F21176E-0A23-079E-6843-B8E19D24472B}"/>
              </a:ext>
            </a:extLst>
          </p:cNvPr>
          <p:cNvSpPr txBox="1"/>
          <p:nvPr/>
        </p:nvSpPr>
        <p:spPr>
          <a:xfrm>
            <a:off x="1387454" y="4760757"/>
            <a:ext cx="4211781" cy="1940957"/>
          </a:xfrm>
          <a:prstGeom prst="roundRect">
            <a:avLst/>
          </a:prstGeom>
          <a:noFill/>
          <a:ln>
            <a:solidFill>
              <a:schemeClr val="tx1"/>
            </a:solidFill>
          </a:ln>
        </p:spPr>
        <p:txBody>
          <a:bodyPr wrap="square" rtlCol="0">
            <a:spAutoFit/>
          </a:bodyPr>
          <a:lstStyle/>
          <a:p>
            <a:r>
              <a:rPr lang="en-US" i="0">
                <a:solidFill>
                  <a:schemeClr val="tx2">
                    <a:lumMod val="75000"/>
                    <a:lumOff val="25000"/>
                  </a:schemeClr>
                </a:solidFill>
                <a:effectLst/>
                <a:highlight>
                  <a:srgbClr val="FFFFFF"/>
                </a:highlight>
              </a:rPr>
              <a:t>Setup</a:t>
            </a:r>
          </a:p>
          <a:p>
            <a:pPr marL="285750" indent="-285750">
              <a:buFont typeface="Wingdings" panose="05000000000000000000" pitchFamily="2" charset="2"/>
              <a:buChar char="ü"/>
            </a:pPr>
            <a:r>
              <a:rPr lang="en-US" i="0">
                <a:effectLst/>
                <a:highlight>
                  <a:srgbClr val="FFFFFF"/>
                </a:highlight>
              </a:rPr>
              <a:t>Search time vs </a:t>
            </a:r>
            <a:r>
              <a:rPr lang="en-US">
                <a:highlight>
                  <a:srgbClr val="FFFFFF"/>
                </a:highlight>
              </a:rPr>
              <a:t>R</a:t>
            </a:r>
            <a:r>
              <a:rPr lang="en-US" i="0">
                <a:effectLst/>
                <a:highlight>
                  <a:srgbClr val="FFFFFF"/>
                </a:highlight>
              </a:rPr>
              <a:t>esult size </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20  </a:t>
            </a:r>
            <a:r>
              <a:rPr lang="en-US" b="0" i="0">
                <a:effectLst/>
                <a:highlight>
                  <a:srgbClr val="FFFFFF"/>
                </a:highlight>
              </a:rPr>
              <a:t>,|block| = 32B,  </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200 users in HDD (left)</a:t>
            </a:r>
          </a:p>
          <a:p>
            <a:pPr marL="285750" indent="-285750">
              <a:buFont typeface="Wingdings" panose="05000000000000000000" pitchFamily="2" charset="2"/>
              <a:buChar char="ü"/>
            </a:pPr>
            <a:r>
              <a:rPr lang="en-US">
                <a:highlight>
                  <a:srgbClr val="FFFFFF"/>
                </a:highlight>
              </a:rPr>
              <a:t>75 users in SSD (right)</a:t>
            </a:r>
          </a:p>
          <a:p>
            <a:pPr marL="285750" indent="-285750">
              <a:buFont typeface="Wingdings" panose="05000000000000000000" pitchFamily="2" charset="2"/>
              <a:buChar char="ü"/>
            </a:pPr>
            <a:r>
              <a:rPr lang="en-US">
                <a:highlight>
                  <a:srgbClr val="FFFFFF"/>
                </a:highlight>
              </a:rPr>
              <a:t>Cache enabled</a:t>
            </a:r>
            <a:endParaRPr lang="en-US"/>
          </a:p>
        </p:txBody>
      </p:sp>
      <p:pic>
        <p:nvPicPr>
          <p:cNvPr id="4" name="Picture 3">
            <a:extLst>
              <a:ext uri="{FF2B5EF4-FFF2-40B4-BE49-F238E27FC236}">
                <a16:creationId xmlns:a16="http://schemas.microsoft.com/office/drawing/2014/main" id="{A75D1E7C-001F-2B89-D9C2-78A3F03E9009}"/>
              </a:ext>
            </a:extLst>
          </p:cNvPr>
          <p:cNvPicPr>
            <a:picLocks noChangeAspect="1"/>
          </p:cNvPicPr>
          <p:nvPr/>
        </p:nvPicPr>
        <p:blipFill>
          <a:blip r:embed="rId3"/>
          <a:stretch>
            <a:fillRect/>
          </a:stretch>
        </p:blipFill>
        <p:spPr>
          <a:xfrm>
            <a:off x="903506" y="747698"/>
            <a:ext cx="5192494" cy="3885377"/>
          </a:xfrm>
          <a:prstGeom prst="rect">
            <a:avLst/>
          </a:prstGeom>
        </p:spPr>
      </p:pic>
      <p:pic>
        <p:nvPicPr>
          <p:cNvPr id="8" name="Picture 7">
            <a:extLst>
              <a:ext uri="{FF2B5EF4-FFF2-40B4-BE49-F238E27FC236}">
                <a16:creationId xmlns:a16="http://schemas.microsoft.com/office/drawing/2014/main" id="{35CCF07D-BA41-A6E2-BFF3-921B557B17C6}"/>
              </a:ext>
            </a:extLst>
          </p:cNvPr>
          <p:cNvPicPr>
            <a:picLocks noChangeAspect="1"/>
          </p:cNvPicPr>
          <p:nvPr/>
        </p:nvPicPr>
        <p:blipFill>
          <a:blip r:embed="rId4"/>
          <a:stretch>
            <a:fillRect/>
          </a:stretch>
        </p:blipFill>
        <p:spPr>
          <a:xfrm>
            <a:off x="6453138" y="747699"/>
            <a:ext cx="5192494" cy="3885376"/>
          </a:xfrm>
          <a:prstGeom prst="rect">
            <a:avLst/>
          </a:prstGeom>
        </p:spPr>
      </p:pic>
    </p:spTree>
    <p:extLst>
      <p:ext uri="{BB962C8B-B14F-4D97-AF65-F5344CB8AC3E}">
        <p14:creationId xmlns:p14="http://schemas.microsoft.com/office/powerpoint/2010/main" val="98736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0515600" cy="67573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SDa Experiments : Search time (Variable result size)</a:t>
            </a:r>
          </a:p>
        </p:txBody>
      </p:sp>
      <p:sp>
        <p:nvSpPr>
          <p:cNvPr id="1087" name="TextBox 1086">
            <a:extLst>
              <a:ext uri="{FF2B5EF4-FFF2-40B4-BE49-F238E27FC236}">
                <a16:creationId xmlns:a16="http://schemas.microsoft.com/office/drawing/2014/main" id="{0B226979-E20E-A508-AF71-4A1DDD383D2A}"/>
              </a:ext>
            </a:extLst>
          </p:cNvPr>
          <p:cNvSpPr txBox="1"/>
          <p:nvPr/>
        </p:nvSpPr>
        <p:spPr>
          <a:xfrm>
            <a:off x="1214581" y="4987637"/>
            <a:ext cx="4211781" cy="1200329"/>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Setup</a:t>
            </a:r>
          </a:p>
          <a:p>
            <a:pPr marL="285750" indent="-285750">
              <a:buFont typeface="Wingdings" panose="05000000000000000000" pitchFamily="2" charset="2"/>
              <a:buChar char="ü"/>
            </a:pPr>
            <a:r>
              <a:rPr lang="en-US" i="0">
                <a:effectLst/>
                <a:highlight>
                  <a:srgbClr val="FFFFFF"/>
                </a:highlight>
              </a:rPr>
              <a:t>Search time vs </a:t>
            </a:r>
            <a:r>
              <a:rPr lang="en-US">
                <a:highlight>
                  <a:srgbClr val="FFFFFF"/>
                </a:highlight>
              </a:rPr>
              <a:t>R</a:t>
            </a:r>
            <a:r>
              <a:rPr lang="en-US" i="0">
                <a:effectLst/>
                <a:highlight>
                  <a:srgbClr val="FFFFFF"/>
                </a:highlight>
              </a:rPr>
              <a:t>esult size</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  </a:t>
            </a:r>
            <a:r>
              <a:rPr lang="en-US" b="0" i="0">
                <a:effectLst/>
                <a:highlight>
                  <a:srgbClr val="FFFFFF"/>
                </a:highlight>
              </a:rPr>
              <a:t>, |block| = 32B,  </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HDD (left) and SSD (right)</a:t>
            </a:r>
            <a:endParaRPr lang="en-US"/>
          </a:p>
        </p:txBody>
      </p:sp>
      <p:sp>
        <p:nvSpPr>
          <p:cNvPr id="4" name="TextBox 3">
            <a:extLst>
              <a:ext uri="{FF2B5EF4-FFF2-40B4-BE49-F238E27FC236}">
                <a16:creationId xmlns:a16="http://schemas.microsoft.com/office/drawing/2014/main" id="{C0F1C768-A852-EB55-6BDE-FE6F0BCD88DE}"/>
              </a:ext>
            </a:extLst>
          </p:cNvPr>
          <p:cNvSpPr txBox="1"/>
          <p:nvPr/>
        </p:nvSpPr>
        <p:spPr>
          <a:xfrm>
            <a:off x="6285345" y="4987637"/>
            <a:ext cx="5796408" cy="1200329"/>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i="0">
                <a:effectLst/>
                <a:highlight>
                  <a:srgbClr val="FFFFFF"/>
                </a:highlight>
              </a:rPr>
              <a:t>SDa[1C] scheme performs better</a:t>
            </a:r>
          </a:p>
          <a:p>
            <a:pPr marL="285750" indent="-285750">
              <a:buFont typeface="Wingdings" panose="05000000000000000000" pitchFamily="2" charset="2"/>
              <a:buChar char="ü"/>
            </a:pPr>
            <a:r>
              <a:rPr lang="en-US">
                <a:highlight>
                  <a:srgbClr val="FFFFFF"/>
                </a:highlight>
              </a:rPr>
              <a:t>All bins are read for</a:t>
            </a:r>
            <a:r>
              <a:rPr lang="en-US" b="0" i="0">
                <a:effectLst/>
                <a:highlight>
                  <a:srgbClr val="FFFFFF"/>
                </a:highlight>
              </a:rPr>
              <a:t> result size &gt; </a:t>
            </a:r>
            <a:r>
              <a:rPr lang="en-US">
                <a:highlight>
                  <a:srgbClr val="FFFFFF"/>
                </a:highlight>
              </a:rPr>
              <a:t>10</a:t>
            </a:r>
            <a:r>
              <a:rPr lang="en-US" baseline="30000">
                <a:highlight>
                  <a:srgbClr val="FFFFFF"/>
                </a:highlight>
              </a:rPr>
              <a:t>5</a:t>
            </a:r>
            <a:r>
              <a:rPr lang="en-US" b="0" i="0">
                <a:effectLst/>
                <a:highlight>
                  <a:srgbClr val="FFFFFF"/>
                </a:highlight>
              </a:rPr>
              <a:t> , hence constant search time</a:t>
            </a:r>
            <a:endParaRPr lang="en-US"/>
          </a:p>
        </p:txBody>
      </p:sp>
      <p:pic>
        <p:nvPicPr>
          <p:cNvPr id="11" name="Picture 10">
            <a:extLst>
              <a:ext uri="{FF2B5EF4-FFF2-40B4-BE49-F238E27FC236}">
                <a16:creationId xmlns:a16="http://schemas.microsoft.com/office/drawing/2014/main" id="{D211EF60-D3C6-A006-46D5-A5EB74B33D86}"/>
              </a:ext>
            </a:extLst>
          </p:cNvPr>
          <p:cNvPicPr>
            <a:picLocks noChangeAspect="1"/>
          </p:cNvPicPr>
          <p:nvPr/>
        </p:nvPicPr>
        <p:blipFill>
          <a:blip r:embed="rId3"/>
          <a:stretch>
            <a:fillRect/>
          </a:stretch>
        </p:blipFill>
        <p:spPr>
          <a:xfrm>
            <a:off x="389612" y="722110"/>
            <a:ext cx="5796408" cy="4190357"/>
          </a:xfrm>
          <a:prstGeom prst="rect">
            <a:avLst/>
          </a:prstGeom>
        </p:spPr>
      </p:pic>
      <p:pic>
        <p:nvPicPr>
          <p:cNvPr id="13" name="Picture 12">
            <a:extLst>
              <a:ext uri="{FF2B5EF4-FFF2-40B4-BE49-F238E27FC236}">
                <a16:creationId xmlns:a16="http://schemas.microsoft.com/office/drawing/2014/main" id="{BBD15488-0313-12B2-E88E-62F762B591A7}"/>
              </a:ext>
            </a:extLst>
          </p:cNvPr>
          <p:cNvPicPr>
            <a:picLocks noChangeAspect="1"/>
          </p:cNvPicPr>
          <p:nvPr/>
        </p:nvPicPr>
        <p:blipFill>
          <a:blip r:embed="rId4"/>
          <a:stretch>
            <a:fillRect/>
          </a:stretch>
        </p:blipFill>
        <p:spPr>
          <a:xfrm>
            <a:off x="6188065" y="722110"/>
            <a:ext cx="5879877" cy="4093081"/>
          </a:xfrm>
          <a:prstGeom prst="rect">
            <a:avLst/>
          </a:prstGeom>
        </p:spPr>
      </p:pic>
    </p:spTree>
    <p:extLst>
      <p:ext uri="{BB962C8B-B14F-4D97-AF65-F5344CB8AC3E}">
        <p14:creationId xmlns:p14="http://schemas.microsoft.com/office/powerpoint/2010/main" val="110859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0515600" cy="67573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mn-lt"/>
              </a:rPr>
              <a:t>L-</a:t>
            </a:r>
            <a:r>
              <a:rPr lang="en-US" sz="3600" b="1" err="1">
                <a:latin typeface="+mn-lt"/>
              </a:rPr>
              <a:t>SDd</a:t>
            </a:r>
            <a:r>
              <a:rPr lang="en-US" sz="3600" b="1">
                <a:latin typeface="+mn-lt"/>
              </a:rPr>
              <a:t> Experiments : Search time (Variable DB size)</a:t>
            </a:r>
          </a:p>
        </p:txBody>
      </p:sp>
      <p:sp>
        <p:nvSpPr>
          <p:cNvPr id="1087" name="TextBox 1086">
            <a:extLst>
              <a:ext uri="{FF2B5EF4-FFF2-40B4-BE49-F238E27FC236}">
                <a16:creationId xmlns:a16="http://schemas.microsoft.com/office/drawing/2014/main" id="{0B226979-E20E-A508-AF71-4A1DDD383D2A}"/>
              </a:ext>
            </a:extLst>
          </p:cNvPr>
          <p:cNvSpPr txBox="1"/>
          <p:nvPr/>
        </p:nvSpPr>
        <p:spPr>
          <a:xfrm>
            <a:off x="1409968" y="5052290"/>
            <a:ext cx="4211781" cy="1200329"/>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Setup</a:t>
            </a:r>
          </a:p>
          <a:p>
            <a:pPr marL="285750" indent="-285750">
              <a:buFont typeface="Wingdings" panose="05000000000000000000" pitchFamily="2" charset="2"/>
              <a:buChar char="ü"/>
            </a:pPr>
            <a:r>
              <a:rPr lang="en-US" i="0">
                <a:effectLst/>
                <a:highlight>
                  <a:srgbClr val="FFFFFF"/>
                </a:highlight>
              </a:rPr>
              <a:t>Search time vs </a:t>
            </a:r>
            <a:r>
              <a:rPr lang="en-US">
                <a:highlight>
                  <a:srgbClr val="FFFFFF"/>
                </a:highlight>
              </a:rPr>
              <a:t>DB</a:t>
            </a:r>
            <a:r>
              <a:rPr lang="en-US" i="0">
                <a:effectLst/>
                <a:highlight>
                  <a:srgbClr val="FFFFFF"/>
                </a:highlight>
              </a:rPr>
              <a:t> size </a:t>
            </a:r>
            <a:endParaRPr lang="en-US">
              <a:highlight>
                <a:srgbClr val="FFFFFF"/>
              </a:highlight>
            </a:endParaRPr>
          </a:p>
          <a:p>
            <a:pPr marL="285750" indent="-285750">
              <a:buFont typeface="Wingdings" panose="05000000000000000000" pitchFamily="2" charset="2"/>
              <a:buChar char="ü"/>
            </a:pPr>
            <a:r>
              <a:rPr lang="en-US" i="0">
                <a:effectLst/>
                <a:highlight>
                  <a:srgbClr val="FFFFFF"/>
                </a:highlight>
              </a:rPr>
              <a:t>Result size = 1K</a:t>
            </a:r>
            <a:r>
              <a:rPr lang="en-US" b="0" i="0" baseline="30000">
                <a:effectLst/>
                <a:highlight>
                  <a:srgbClr val="FFFFFF"/>
                </a:highlight>
              </a:rPr>
              <a:t>  </a:t>
            </a:r>
            <a:r>
              <a:rPr lang="en-US" b="0" i="0">
                <a:effectLst/>
                <a:highlight>
                  <a:srgbClr val="FFFFFF"/>
                </a:highlight>
              </a:rPr>
              <a:t>,|block| = 32B,  </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HDD (left) and SSD (right)</a:t>
            </a:r>
            <a:endParaRPr lang="en-US"/>
          </a:p>
        </p:txBody>
      </p:sp>
      <p:sp>
        <p:nvSpPr>
          <p:cNvPr id="1088" name="TextBox 1087">
            <a:extLst>
              <a:ext uri="{FF2B5EF4-FFF2-40B4-BE49-F238E27FC236}">
                <a16:creationId xmlns:a16="http://schemas.microsoft.com/office/drawing/2014/main" id="{918780BD-DAFC-6D18-CDCE-4237F11B38C4}"/>
              </a:ext>
            </a:extLst>
          </p:cNvPr>
          <p:cNvSpPr txBox="1"/>
          <p:nvPr/>
        </p:nvSpPr>
        <p:spPr>
          <a:xfrm>
            <a:off x="6850187" y="5052290"/>
            <a:ext cx="4950516" cy="1200329"/>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i="0">
                <a:effectLst/>
                <a:highlight>
                  <a:srgbClr val="FFFFFF"/>
                </a:highlight>
              </a:rPr>
              <a:t>L-SDd schemes perform better</a:t>
            </a:r>
          </a:p>
          <a:p>
            <a:pPr marL="285750" indent="-285750">
              <a:buFont typeface="Wingdings" panose="05000000000000000000" pitchFamily="2" charset="2"/>
              <a:buChar char="ü"/>
            </a:pPr>
            <a:r>
              <a:rPr lang="en-US"/>
              <a:t>L-SDd[1C] is faster than SDd by 2-58X</a:t>
            </a:r>
          </a:p>
          <a:p>
            <a:pPr marL="285750" indent="-285750">
              <a:buFont typeface="Wingdings" panose="05000000000000000000" pitchFamily="2" charset="2"/>
              <a:buChar char="ü"/>
            </a:pPr>
            <a:r>
              <a:rPr lang="en-US"/>
              <a:t>L-SDd[NlogN] is faster than SDd by 3-70X</a:t>
            </a:r>
          </a:p>
        </p:txBody>
      </p:sp>
      <p:grpSp>
        <p:nvGrpSpPr>
          <p:cNvPr id="6" name="Group 5">
            <a:extLst>
              <a:ext uri="{FF2B5EF4-FFF2-40B4-BE49-F238E27FC236}">
                <a16:creationId xmlns:a16="http://schemas.microsoft.com/office/drawing/2014/main" id="{9E70BB80-F000-2E4B-A3EE-230E4A47B8BC}"/>
              </a:ext>
            </a:extLst>
          </p:cNvPr>
          <p:cNvGrpSpPr/>
          <p:nvPr/>
        </p:nvGrpSpPr>
        <p:grpSpPr>
          <a:xfrm>
            <a:off x="584154" y="899683"/>
            <a:ext cx="11053129" cy="4027251"/>
            <a:chOff x="840186" y="899683"/>
            <a:chExt cx="11053129" cy="4027251"/>
          </a:xfrm>
        </p:grpSpPr>
        <p:pic>
          <p:nvPicPr>
            <p:cNvPr id="9" name="Picture 8">
              <a:extLst>
                <a:ext uri="{FF2B5EF4-FFF2-40B4-BE49-F238E27FC236}">
                  <a16:creationId xmlns:a16="http://schemas.microsoft.com/office/drawing/2014/main" id="{FB7A69A8-AFB8-B033-31F3-FF1005295794}"/>
                </a:ext>
              </a:extLst>
            </p:cNvPr>
            <p:cNvPicPr>
              <a:picLocks noChangeAspect="1"/>
            </p:cNvPicPr>
            <p:nvPr/>
          </p:nvPicPr>
          <p:blipFill>
            <a:blip r:embed="rId3"/>
            <a:stretch>
              <a:fillRect/>
            </a:stretch>
          </p:blipFill>
          <p:spPr>
            <a:xfrm>
              <a:off x="840186" y="899683"/>
              <a:ext cx="5255814" cy="4027251"/>
            </a:xfrm>
            <a:prstGeom prst="rect">
              <a:avLst/>
            </a:prstGeom>
          </p:spPr>
        </p:pic>
        <p:pic>
          <p:nvPicPr>
            <p:cNvPr id="16" name="Picture 15">
              <a:extLst>
                <a:ext uri="{FF2B5EF4-FFF2-40B4-BE49-F238E27FC236}">
                  <a16:creationId xmlns:a16="http://schemas.microsoft.com/office/drawing/2014/main" id="{D2387561-D0D7-F506-A794-AF19F602005A}"/>
                </a:ext>
              </a:extLst>
            </p:cNvPr>
            <p:cNvPicPr>
              <a:picLocks noChangeAspect="1"/>
            </p:cNvPicPr>
            <p:nvPr/>
          </p:nvPicPr>
          <p:blipFill>
            <a:blip r:embed="rId4"/>
            <a:stretch>
              <a:fillRect/>
            </a:stretch>
          </p:blipFill>
          <p:spPr>
            <a:xfrm>
              <a:off x="6631374" y="899683"/>
              <a:ext cx="5261941" cy="4027251"/>
            </a:xfrm>
            <a:prstGeom prst="rect">
              <a:avLst/>
            </a:prstGeom>
          </p:spPr>
        </p:pic>
      </p:grpSp>
    </p:spTree>
    <p:extLst>
      <p:ext uri="{BB962C8B-B14F-4D97-AF65-F5344CB8AC3E}">
        <p14:creationId xmlns:p14="http://schemas.microsoft.com/office/powerpoint/2010/main" val="3615256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0515600" cy="67573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L-</a:t>
            </a:r>
            <a:r>
              <a:rPr lang="en-US" b="1" err="1">
                <a:latin typeface="+mn-lt"/>
              </a:rPr>
              <a:t>SDd</a:t>
            </a:r>
            <a:r>
              <a:rPr lang="en-US" b="1">
                <a:latin typeface="+mn-lt"/>
              </a:rPr>
              <a:t> Experiments : Search time (Variable caching)</a:t>
            </a:r>
          </a:p>
        </p:txBody>
      </p:sp>
      <p:grpSp>
        <p:nvGrpSpPr>
          <p:cNvPr id="2" name="Group 1">
            <a:extLst>
              <a:ext uri="{FF2B5EF4-FFF2-40B4-BE49-F238E27FC236}">
                <a16:creationId xmlns:a16="http://schemas.microsoft.com/office/drawing/2014/main" id="{E59590F9-8FE0-FEC9-CDCE-38BACBE82002}"/>
              </a:ext>
            </a:extLst>
          </p:cNvPr>
          <p:cNvGrpSpPr/>
          <p:nvPr/>
        </p:nvGrpSpPr>
        <p:grpSpPr>
          <a:xfrm>
            <a:off x="546368" y="796392"/>
            <a:ext cx="11099264" cy="4257625"/>
            <a:chOff x="743712" y="1301927"/>
            <a:chExt cx="11099264" cy="4257625"/>
          </a:xfrm>
        </p:grpSpPr>
        <p:pic>
          <p:nvPicPr>
            <p:cNvPr id="12" name="Picture 11">
              <a:extLst>
                <a:ext uri="{FF2B5EF4-FFF2-40B4-BE49-F238E27FC236}">
                  <a16:creationId xmlns:a16="http://schemas.microsoft.com/office/drawing/2014/main" id="{AAE59077-19C2-8D41-0ABB-83378AB1D5BB}"/>
                </a:ext>
              </a:extLst>
            </p:cNvPr>
            <p:cNvPicPr>
              <a:picLocks noChangeAspect="1"/>
            </p:cNvPicPr>
            <p:nvPr/>
          </p:nvPicPr>
          <p:blipFill>
            <a:blip r:embed="rId3"/>
            <a:stretch>
              <a:fillRect/>
            </a:stretch>
          </p:blipFill>
          <p:spPr>
            <a:xfrm>
              <a:off x="6566327" y="1301927"/>
              <a:ext cx="5276649" cy="4202333"/>
            </a:xfrm>
            <a:prstGeom prst="rect">
              <a:avLst/>
            </a:prstGeom>
          </p:spPr>
        </p:pic>
        <p:pic>
          <p:nvPicPr>
            <p:cNvPr id="15" name="Picture 14">
              <a:extLst>
                <a:ext uri="{FF2B5EF4-FFF2-40B4-BE49-F238E27FC236}">
                  <a16:creationId xmlns:a16="http://schemas.microsoft.com/office/drawing/2014/main" id="{604FEE53-F9D7-13D5-4241-04A5060577A3}"/>
                </a:ext>
              </a:extLst>
            </p:cNvPr>
            <p:cNvPicPr>
              <a:picLocks noChangeAspect="1"/>
            </p:cNvPicPr>
            <p:nvPr/>
          </p:nvPicPr>
          <p:blipFill>
            <a:blip r:embed="rId4"/>
            <a:stretch>
              <a:fillRect/>
            </a:stretch>
          </p:blipFill>
          <p:spPr>
            <a:xfrm>
              <a:off x="743712" y="1301927"/>
              <a:ext cx="5458984" cy="4257625"/>
            </a:xfrm>
            <a:prstGeom prst="rect">
              <a:avLst/>
            </a:prstGeom>
          </p:spPr>
        </p:pic>
      </p:grpSp>
      <p:sp>
        <p:nvSpPr>
          <p:cNvPr id="4" name="TextBox 3">
            <a:extLst>
              <a:ext uri="{FF2B5EF4-FFF2-40B4-BE49-F238E27FC236}">
                <a16:creationId xmlns:a16="http://schemas.microsoft.com/office/drawing/2014/main" id="{8E4B59E5-2B03-B106-D964-201A8425E606}"/>
              </a:ext>
            </a:extLst>
          </p:cNvPr>
          <p:cNvSpPr txBox="1"/>
          <p:nvPr/>
        </p:nvSpPr>
        <p:spPr>
          <a:xfrm>
            <a:off x="3196129" y="1658639"/>
            <a:ext cx="2003143" cy="369332"/>
          </a:xfrm>
          <a:prstGeom prst="rect">
            <a:avLst/>
          </a:prstGeom>
          <a:noFill/>
          <a:ln>
            <a:noFill/>
          </a:ln>
        </p:spPr>
        <p:txBody>
          <a:bodyPr wrap="square" rtlCol="0">
            <a:spAutoFit/>
          </a:bodyPr>
          <a:lstStyle/>
          <a:p>
            <a:r>
              <a:rPr lang="en-US" i="0">
                <a:effectLst/>
                <a:highlight>
                  <a:srgbClr val="FFFFFF"/>
                </a:highlight>
                <a:latin typeface="Arial" panose="020B0604020202020204" pitchFamily="34" charset="0"/>
              </a:rPr>
              <a:t>25% caching</a:t>
            </a:r>
            <a:endParaRPr lang="en-US" b="0" i="0">
              <a:effectLst/>
              <a:highlight>
                <a:srgbClr val="FFFFFF"/>
              </a:highlight>
              <a:latin typeface="Arial" panose="020B0604020202020204" pitchFamily="34" charset="0"/>
            </a:endParaRPr>
          </a:p>
        </p:txBody>
      </p:sp>
      <p:sp>
        <p:nvSpPr>
          <p:cNvPr id="6" name="TextBox 5">
            <a:extLst>
              <a:ext uri="{FF2B5EF4-FFF2-40B4-BE49-F238E27FC236}">
                <a16:creationId xmlns:a16="http://schemas.microsoft.com/office/drawing/2014/main" id="{E02B3B3F-68BA-E966-7441-28FEA0D8E9E0}"/>
              </a:ext>
            </a:extLst>
          </p:cNvPr>
          <p:cNvSpPr txBox="1"/>
          <p:nvPr/>
        </p:nvSpPr>
        <p:spPr>
          <a:xfrm>
            <a:off x="9007307" y="1658639"/>
            <a:ext cx="1870198" cy="369332"/>
          </a:xfrm>
          <a:prstGeom prst="rect">
            <a:avLst/>
          </a:prstGeom>
          <a:noFill/>
          <a:ln>
            <a:noFill/>
          </a:ln>
        </p:spPr>
        <p:txBody>
          <a:bodyPr wrap="square" rtlCol="0">
            <a:spAutoFit/>
          </a:bodyPr>
          <a:lstStyle/>
          <a:p>
            <a:r>
              <a:rPr lang="en-US" i="0">
                <a:effectLst/>
                <a:highlight>
                  <a:srgbClr val="FFFFFF"/>
                </a:highlight>
                <a:latin typeface="Arial" panose="020B0604020202020204" pitchFamily="34" charset="0"/>
              </a:rPr>
              <a:t>50% caching</a:t>
            </a:r>
            <a:endParaRPr lang="en-US" b="0" i="0">
              <a:effectLst/>
              <a:highlight>
                <a:srgbClr val="FFFFFF"/>
              </a:highlight>
              <a:latin typeface="Arial" panose="020B0604020202020204" pitchFamily="34" charset="0"/>
            </a:endParaRPr>
          </a:p>
        </p:txBody>
      </p:sp>
      <p:sp>
        <p:nvSpPr>
          <p:cNvPr id="3" name="TextBox 2">
            <a:extLst>
              <a:ext uri="{FF2B5EF4-FFF2-40B4-BE49-F238E27FC236}">
                <a16:creationId xmlns:a16="http://schemas.microsoft.com/office/drawing/2014/main" id="{58ED6362-D58E-9EE6-959B-3A90CE912A2D}"/>
              </a:ext>
            </a:extLst>
          </p:cNvPr>
          <p:cNvSpPr txBox="1"/>
          <p:nvPr/>
        </p:nvSpPr>
        <p:spPr>
          <a:xfrm>
            <a:off x="1409968" y="5225286"/>
            <a:ext cx="4211781" cy="923330"/>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Setup</a:t>
            </a:r>
          </a:p>
          <a:p>
            <a:pPr marL="285750" indent="-285750">
              <a:buFont typeface="Wingdings" panose="05000000000000000000" pitchFamily="2" charset="2"/>
              <a:buChar char="ü"/>
            </a:pPr>
            <a:r>
              <a:rPr lang="en-US" i="0">
                <a:effectLst/>
                <a:highlight>
                  <a:srgbClr val="FFFFFF"/>
                </a:highlight>
              </a:rPr>
              <a:t>Search time vs Result size + Caching </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  </a:t>
            </a:r>
            <a:r>
              <a:rPr lang="en-US" b="0" i="0">
                <a:effectLst/>
                <a:highlight>
                  <a:srgbClr val="FFFFFF"/>
                </a:highlight>
              </a:rPr>
              <a:t>, |block| = 32B</a:t>
            </a:r>
            <a:endParaRPr lang="en-US"/>
          </a:p>
        </p:txBody>
      </p:sp>
      <p:sp>
        <p:nvSpPr>
          <p:cNvPr id="7" name="TextBox 6">
            <a:extLst>
              <a:ext uri="{FF2B5EF4-FFF2-40B4-BE49-F238E27FC236}">
                <a16:creationId xmlns:a16="http://schemas.microsoft.com/office/drawing/2014/main" id="{81D16B2C-7318-4BEE-5A18-A50EF996A420}"/>
              </a:ext>
            </a:extLst>
          </p:cNvPr>
          <p:cNvSpPr txBox="1"/>
          <p:nvPr/>
        </p:nvSpPr>
        <p:spPr>
          <a:xfrm>
            <a:off x="6850187" y="5052290"/>
            <a:ext cx="4950516" cy="923330"/>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a:t>SDd, L-SDd[1C] and L-SDd[NlogN] improve 8X, 2.4X &amp; 2x resp.</a:t>
            </a:r>
          </a:p>
        </p:txBody>
      </p:sp>
    </p:spTree>
    <p:extLst>
      <p:ext uri="{BB962C8B-B14F-4D97-AF65-F5344CB8AC3E}">
        <p14:creationId xmlns:p14="http://schemas.microsoft.com/office/powerpoint/2010/main" val="80084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0515600" cy="675736"/>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L-</a:t>
            </a:r>
            <a:r>
              <a:rPr lang="en-US" b="1" err="1">
                <a:latin typeface="+mn-lt"/>
              </a:rPr>
              <a:t>SDd</a:t>
            </a:r>
            <a:r>
              <a:rPr lang="en-US" b="1">
                <a:latin typeface="+mn-lt"/>
              </a:rPr>
              <a:t> Experiments : Search time (Variable result size)</a:t>
            </a:r>
          </a:p>
        </p:txBody>
      </p:sp>
      <p:sp>
        <p:nvSpPr>
          <p:cNvPr id="1087" name="TextBox 1086">
            <a:extLst>
              <a:ext uri="{FF2B5EF4-FFF2-40B4-BE49-F238E27FC236}">
                <a16:creationId xmlns:a16="http://schemas.microsoft.com/office/drawing/2014/main" id="{0B226979-E20E-A508-AF71-4A1DDD383D2A}"/>
              </a:ext>
            </a:extLst>
          </p:cNvPr>
          <p:cNvSpPr txBox="1"/>
          <p:nvPr/>
        </p:nvSpPr>
        <p:spPr>
          <a:xfrm>
            <a:off x="1214581" y="4987637"/>
            <a:ext cx="4211781" cy="1200329"/>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Setup</a:t>
            </a:r>
          </a:p>
          <a:p>
            <a:pPr marL="285750" indent="-285750">
              <a:buFont typeface="Wingdings" panose="05000000000000000000" pitchFamily="2" charset="2"/>
              <a:buChar char="ü"/>
            </a:pPr>
            <a:r>
              <a:rPr lang="en-US" i="0">
                <a:effectLst/>
                <a:highlight>
                  <a:srgbClr val="FFFFFF"/>
                </a:highlight>
              </a:rPr>
              <a:t>Search time vs </a:t>
            </a:r>
            <a:r>
              <a:rPr lang="en-US">
                <a:highlight>
                  <a:srgbClr val="FFFFFF"/>
                </a:highlight>
              </a:rPr>
              <a:t>R</a:t>
            </a:r>
            <a:r>
              <a:rPr lang="en-US" i="0">
                <a:effectLst/>
                <a:highlight>
                  <a:srgbClr val="FFFFFF"/>
                </a:highlight>
              </a:rPr>
              <a:t>esult size</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|DB| = 2</a:t>
            </a:r>
            <a:r>
              <a:rPr lang="en-US" b="0" i="0" baseline="30000">
                <a:effectLst/>
                <a:highlight>
                  <a:srgbClr val="FFFFFF"/>
                </a:highlight>
              </a:rPr>
              <a:t>23  </a:t>
            </a:r>
            <a:r>
              <a:rPr lang="en-US" b="0" i="0">
                <a:effectLst/>
                <a:highlight>
                  <a:srgbClr val="FFFFFF"/>
                </a:highlight>
              </a:rPr>
              <a:t>, |block| = 32B,  </a:t>
            </a:r>
            <a:endParaRPr lang="en-US">
              <a:highlight>
                <a:srgbClr val="FFFFFF"/>
              </a:highlight>
            </a:endParaRPr>
          </a:p>
          <a:p>
            <a:pPr marL="285750" indent="-285750">
              <a:buFont typeface="Wingdings" panose="05000000000000000000" pitchFamily="2" charset="2"/>
              <a:buChar char="ü"/>
            </a:pPr>
            <a:r>
              <a:rPr lang="en-US" b="0" i="0">
                <a:effectLst/>
                <a:highlight>
                  <a:srgbClr val="FFFFFF"/>
                </a:highlight>
              </a:rPr>
              <a:t>HDD (left) and SSD (right)</a:t>
            </a:r>
            <a:endParaRPr lang="en-US"/>
          </a:p>
        </p:txBody>
      </p:sp>
      <p:sp>
        <p:nvSpPr>
          <p:cNvPr id="4" name="TextBox 3">
            <a:extLst>
              <a:ext uri="{FF2B5EF4-FFF2-40B4-BE49-F238E27FC236}">
                <a16:creationId xmlns:a16="http://schemas.microsoft.com/office/drawing/2014/main" id="{C0F1C768-A852-EB55-6BDE-FE6F0BCD88DE}"/>
              </a:ext>
            </a:extLst>
          </p:cNvPr>
          <p:cNvSpPr txBox="1"/>
          <p:nvPr/>
        </p:nvSpPr>
        <p:spPr>
          <a:xfrm>
            <a:off x="6285345" y="4987637"/>
            <a:ext cx="5796408" cy="1477328"/>
          </a:xfrm>
          <a:prstGeom prst="rect">
            <a:avLst/>
          </a:prstGeom>
          <a:noFill/>
          <a:ln>
            <a:solidFill>
              <a:schemeClr val="accent1">
                <a:lumMod val="60000"/>
                <a:lumOff val="40000"/>
              </a:schemeClr>
            </a:solidFill>
          </a:ln>
        </p:spPr>
        <p:txBody>
          <a:bodyPr wrap="square" rtlCol="0">
            <a:spAutoFit/>
          </a:bodyPr>
          <a:lstStyle/>
          <a:p>
            <a:r>
              <a:rPr lang="en-US" i="0">
                <a:solidFill>
                  <a:schemeClr val="tx2">
                    <a:lumMod val="75000"/>
                    <a:lumOff val="25000"/>
                  </a:schemeClr>
                </a:solidFill>
                <a:effectLst/>
                <a:highlight>
                  <a:srgbClr val="FFFFFF"/>
                </a:highlight>
              </a:rPr>
              <a:t>Results</a:t>
            </a:r>
          </a:p>
          <a:p>
            <a:pPr marL="285750" indent="-285750">
              <a:buFont typeface="Wingdings" panose="05000000000000000000" pitchFamily="2" charset="2"/>
              <a:buChar char="ü"/>
            </a:pPr>
            <a:r>
              <a:rPr lang="en-US" i="0">
                <a:effectLst/>
                <a:highlight>
                  <a:srgbClr val="FFFFFF"/>
                </a:highlight>
              </a:rPr>
              <a:t>L-SDd[1C] scheme perform better for big datasets</a:t>
            </a:r>
          </a:p>
          <a:p>
            <a:pPr marL="285750" indent="-285750">
              <a:buFont typeface="Wingdings" panose="05000000000000000000" pitchFamily="2" charset="2"/>
              <a:buChar char="ü"/>
            </a:pPr>
            <a:r>
              <a:rPr lang="en-US" b="0">
                <a:highlight>
                  <a:srgbClr val="FFFFFF"/>
                </a:highlight>
              </a:rPr>
              <a:t>L-SD</a:t>
            </a:r>
            <a:r>
              <a:rPr lang="en-US">
                <a:highlight>
                  <a:srgbClr val="FFFFFF"/>
                </a:highlight>
              </a:rPr>
              <a:t>d[NlogN] performs best overall</a:t>
            </a:r>
          </a:p>
          <a:p>
            <a:pPr marL="285750" indent="-285750">
              <a:buFont typeface="Wingdings" panose="05000000000000000000" pitchFamily="2" charset="2"/>
              <a:buChar char="ü"/>
            </a:pPr>
            <a:r>
              <a:rPr lang="en-US"/>
              <a:t>For result size = 10</a:t>
            </a:r>
            <a:r>
              <a:rPr lang="en-US" baseline="30000"/>
              <a:t>5</a:t>
            </a:r>
            <a:r>
              <a:rPr lang="en-US"/>
              <a:t> L-SDd[1C], L-SDd[NlogN], and SDd take 16.5s, 3s, and 1001s respectively on HDD</a:t>
            </a:r>
          </a:p>
        </p:txBody>
      </p:sp>
      <p:pic>
        <p:nvPicPr>
          <p:cNvPr id="6" name="Picture 5">
            <a:extLst>
              <a:ext uri="{FF2B5EF4-FFF2-40B4-BE49-F238E27FC236}">
                <a16:creationId xmlns:a16="http://schemas.microsoft.com/office/drawing/2014/main" id="{FB00C6AD-9780-28B6-0C2D-CD4885A34835}"/>
              </a:ext>
            </a:extLst>
          </p:cNvPr>
          <p:cNvPicPr>
            <a:picLocks noChangeAspect="1"/>
          </p:cNvPicPr>
          <p:nvPr/>
        </p:nvPicPr>
        <p:blipFill>
          <a:blip r:embed="rId3"/>
          <a:stretch>
            <a:fillRect/>
          </a:stretch>
        </p:blipFill>
        <p:spPr>
          <a:xfrm>
            <a:off x="691031" y="808669"/>
            <a:ext cx="5363491" cy="4178968"/>
          </a:xfrm>
          <a:prstGeom prst="rect">
            <a:avLst/>
          </a:prstGeom>
        </p:spPr>
      </p:pic>
      <p:pic>
        <p:nvPicPr>
          <p:cNvPr id="9" name="Picture 8">
            <a:extLst>
              <a:ext uri="{FF2B5EF4-FFF2-40B4-BE49-F238E27FC236}">
                <a16:creationId xmlns:a16="http://schemas.microsoft.com/office/drawing/2014/main" id="{D78D5DC2-1CB2-B3E7-1DBB-1827DA567117}"/>
              </a:ext>
            </a:extLst>
          </p:cNvPr>
          <p:cNvPicPr>
            <a:picLocks noChangeAspect="1"/>
          </p:cNvPicPr>
          <p:nvPr/>
        </p:nvPicPr>
        <p:blipFill>
          <a:blip r:embed="rId4"/>
          <a:stretch>
            <a:fillRect/>
          </a:stretch>
        </p:blipFill>
        <p:spPr>
          <a:xfrm>
            <a:off x="6199185" y="807455"/>
            <a:ext cx="5615626" cy="4057153"/>
          </a:xfrm>
          <a:prstGeom prst="rect">
            <a:avLst/>
          </a:prstGeom>
        </p:spPr>
      </p:pic>
    </p:spTree>
    <p:extLst>
      <p:ext uri="{BB962C8B-B14F-4D97-AF65-F5344CB8AC3E}">
        <p14:creationId xmlns:p14="http://schemas.microsoft.com/office/powerpoint/2010/main" val="180771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2048-B3F3-4988-A9DC-54E75CA70780}"/>
              </a:ext>
            </a:extLst>
          </p:cNvPr>
          <p:cNvSpPr>
            <a:spLocks noGrp="1"/>
          </p:cNvSpPr>
          <p:nvPr>
            <p:ph type="title"/>
          </p:nvPr>
        </p:nvSpPr>
        <p:spPr/>
        <p:txBody>
          <a:bodyPr/>
          <a:lstStyle/>
          <a:p>
            <a:r>
              <a:rPr lang="en-US"/>
              <a:t>Storage size for the Database</a:t>
            </a:r>
          </a:p>
        </p:txBody>
      </p:sp>
      <p:graphicFrame>
        <p:nvGraphicFramePr>
          <p:cNvPr id="3" name="Table 2">
            <a:extLst>
              <a:ext uri="{FF2B5EF4-FFF2-40B4-BE49-F238E27FC236}">
                <a16:creationId xmlns:a16="http://schemas.microsoft.com/office/drawing/2014/main" id="{95400C3A-44F4-13CD-70F5-B5133294421B}"/>
              </a:ext>
            </a:extLst>
          </p:cNvPr>
          <p:cNvGraphicFramePr>
            <a:graphicFrameLocks noGrp="1"/>
          </p:cNvGraphicFramePr>
          <p:nvPr>
            <p:extLst>
              <p:ext uri="{D42A27DB-BD31-4B8C-83A1-F6EECF244321}">
                <p14:modId xmlns:p14="http://schemas.microsoft.com/office/powerpoint/2010/main" val="1459124097"/>
              </p:ext>
            </p:extLst>
          </p:nvPr>
        </p:nvGraphicFramePr>
        <p:xfrm>
          <a:off x="3048000" y="2709104"/>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88481528"/>
                    </a:ext>
                  </a:extLst>
                </a:gridCol>
                <a:gridCol w="2032000">
                  <a:extLst>
                    <a:ext uri="{9D8B030D-6E8A-4147-A177-3AD203B41FA5}">
                      <a16:colId xmlns:a16="http://schemas.microsoft.com/office/drawing/2014/main" val="2670209729"/>
                    </a:ext>
                  </a:extLst>
                </a:gridCol>
                <a:gridCol w="2032000">
                  <a:extLst>
                    <a:ext uri="{9D8B030D-6E8A-4147-A177-3AD203B41FA5}">
                      <a16:colId xmlns:a16="http://schemas.microsoft.com/office/drawing/2014/main" val="57139125"/>
                    </a:ext>
                  </a:extLst>
                </a:gridCol>
              </a:tblGrid>
              <a:tr h="370840">
                <a:tc>
                  <a:txBody>
                    <a:bodyPr/>
                    <a:lstStyle/>
                    <a:p>
                      <a:pPr algn="ctr"/>
                      <a:r>
                        <a:rPr lang="en-US"/>
                        <a:t>Scheme</a:t>
                      </a:r>
                    </a:p>
                  </a:txBody>
                  <a:tcPr/>
                </a:tc>
                <a:tc>
                  <a:txBody>
                    <a:bodyPr/>
                    <a:lstStyle/>
                    <a:p>
                      <a:pPr algn="ctr"/>
                      <a:r>
                        <a:rPr lang="en-US"/>
                        <a:t>Size(GB) for </a:t>
                      </a:r>
                    </a:p>
                    <a:p>
                      <a:pPr algn="ctr"/>
                      <a:r>
                        <a:rPr lang="en-US"/>
                        <a:t>|DB| = 2</a:t>
                      </a:r>
                      <a:r>
                        <a:rPr lang="en-US" baseline="30000"/>
                        <a:t>23</a:t>
                      </a:r>
                    </a:p>
                  </a:txBody>
                  <a:tcPr/>
                </a:tc>
                <a:tc>
                  <a:txBody>
                    <a:bodyPr/>
                    <a:lstStyle/>
                    <a:p>
                      <a:pPr algn="ctr"/>
                      <a:r>
                        <a:rPr lang="en-US"/>
                        <a:t>Size(GB) for </a:t>
                      </a:r>
                    </a:p>
                    <a:p>
                      <a:pPr algn="ctr"/>
                      <a:r>
                        <a:rPr lang="en-US"/>
                        <a:t>|DB| = 2</a:t>
                      </a:r>
                      <a:r>
                        <a:rPr lang="en-US" baseline="30000"/>
                        <a:t>26</a:t>
                      </a:r>
                    </a:p>
                  </a:txBody>
                  <a:tcPr/>
                </a:tc>
                <a:extLst>
                  <a:ext uri="{0D108BD9-81ED-4DB2-BD59-A6C34878D82A}">
                    <a16:rowId xmlns:a16="http://schemas.microsoft.com/office/drawing/2014/main" val="2588633325"/>
                  </a:ext>
                </a:extLst>
              </a:tr>
              <a:tr h="370840">
                <a:tc>
                  <a:txBody>
                    <a:bodyPr/>
                    <a:lstStyle/>
                    <a:p>
                      <a:pPr algn="ctr"/>
                      <a:r>
                        <a:rPr lang="en-US"/>
                        <a:t>L-SDd[NlogN]</a:t>
                      </a:r>
                    </a:p>
                  </a:txBody>
                  <a:tcPr/>
                </a:tc>
                <a:tc>
                  <a:txBody>
                    <a:bodyPr/>
                    <a:lstStyle/>
                    <a:p>
                      <a:pPr algn="ctr"/>
                      <a:r>
                        <a:rPr lang="en-US"/>
                        <a:t>49</a:t>
                      </a:r>
                    </a:p>
                  </a:txBody>
                  <a:tcPr/>
                </a:tc>
                <a:tc>
                  <a:txBody>
                    <a:bodyPr/>
                    <a:lstStyle/>
                    <a:p>
                      <a:pPr algn="ctr"/>
                      <a:r>
                        <a:rPr lang="en-US"/>
                        <a:t>436</a:t>
                      </a:r>
                    </a:p>
                  </a:txBody>
                  <a:tcPr/>
                </a:tc>
                <a:extLst>
                  <a:ext uri="{0D108BD9-81ED-4DB2-BD59-A6C34878D82A}">
                    <a16:rowId xmlns:a16="http://schemas.microsoft.com/office/drawing/2014/main" val="238723742"/>
                  </a:ext>
                </a:extLst>
              </a:tr>
              <a:tr h="370840">
                <a:tc>
                  <a:txBody>
                    <a:bodyPr/>
                    <a:lstStyle/>
                    <a:p>
                      <a:pPr algn="ctr"/>
                      <a:r>
                        <a:rPr lang="en-US"/>
                        <a:t>L-</a:t>
                      </a:r>
                      <a:r>
                        <a:rPr lang="en-US" err="1"/>
                        <a:t>SDd</a:t>
                      </a:r>
                      <a:r>
                        <a:rPr lang="en-US"/>
                        <a:t>[1C]</a:t>
                      </a:r>
                    </a:p>
                  </a:txBody>
                  <a:tcPr/>
                </a:tc>
                <a:tc>
                  <a:txBody>
                    <a:bodyPr/>
                    <a:lstStyle/>
                    <a:p>
                      <a:pPr algn="ctr"/>
                      <a:r>
                        <a:rPr lang="en-US"/>
                        <a:t>7.5</a:t>
                      </a:r>
                    </a:p>
                  </a:txBody>
                  <a:tcPr/>
                </a:tc>
                <a:tc>
                  <a:txBody>
                    <a:bodyPr/>
                    <a:lstStyle/>
                    <a:p>
                      <a:pPr algn="ctr"/>
                      <a:r>
                        <a:rPr lang="en-US"/>
                        <a:t>60</a:t>
                      </a:r>
                    </a:p>
                  </a:txBody>
                  <a:tcPr/>
                </a:tc>
                <a:extLst>
                  <a:ext uri="{0D108BD9-81ED-4DB2-BD59-A6C34878D82A}">
                    <a16:rowId xmlns:a16="http://schemas.microsoft.com/office/drawing/2014/main" val="979176254"/>
                  </a:ext>
                </a:extLst>
              </a:tr>
              <a:tr h="370840">
                <a:tc>
                  <a:txBody>
                    <a:bodyPr/>
                    <a:lstStyle/>
                    <a:p>
                      <a:pPr algn="ctr"/>
                      <a:r>
                        <a:rPr lang="en-US"/>
                        <a:t>SDd</a:t>
                      </a:r>
                    </a:p>
                  </a:txBody>
                  <a:tcPr/>
                </a:tc>
                <a:tc>
                  <a:txBody>
                    <a:bodyPr/>
                    <a:lstStyle/>
                    <a:p>
                      <a:pPr algn="ctr"/>
                      <a:r>
                        <a:rPr lang="en-US"/>
                        <a:t>5</a:t>
                      </a:r>
                    </a:p>
                  </a:txBody>
                  <a:tcPr/>
                </a:tc>
                <a:tc>
                  <a:txBody>
                    <a:bodyPr/>
                    <a:lstStyle/>
                    <a:p>
                      <a:pPr algn="ctr"/>
                      <a:r>
                        <a:rPr lang="en-US"/>
                        <a:t>40</a:t>
                      </a:r>
                    </a:p>
                  </a:txBody>
                  <a:tcPr/>
                </a:tc>
                <a:extLst>
                  <a:ext uri="{0D108BD9-81ED-4DB2-BD59-A6C34878D82A}">
                    <a16:rowId xmlns:a16="http://schemas.microsoft.com/office/drawing/2014/main" val="1379191099"/>
                  </a:ext>
                </a:extLst>
              </a:tr>
            </a:tbl>
          </a:graphicData>
        </a:graphic>
      </p:graphicFrame>
    </p:spTree>
    <p:extLst>
      <p:ext uri="{BB962C8B-B14F-4D97-AF65-F5344CB8AC3E}">
        <p14:creationId xmlns:p14="http://schemas.microsoft.com/office/powerpoint/2010/main" val="1912912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DE64F-53CA-3A09-F4DB-8DFC66A34516}"/>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mn-lt"/>
              </a:rPr>
              <a:t>Experiments</a:t>
            </a:r>
          </a:p>
        </p:txBody>
      </p:sp>
      <p:sp>
        <p:nvSpPr>
          <p:cNvPr id="2" name="TextBox 1">
            <a:extLst>
              <a:ext uri="{FF2B5EF4-FFF2-40B4-BE49-F238E27FC236}">
                <a16:creationId xmlns:a16="http://schemas.microsoft.com/office/drawing/2014/main" id="{C4082DB0-A0DD-736D-647D-CDD924E3C849}"/>
              </a:ext>
            </a:extLst>
          </p:cNvPr>
          <p:cNvSpPr txBox="1"/>
          <p:nvPr/>
        </p:nvSpPr>
        <p:spPr>
          <a:xfrm>
            <a:off x="482845" y="1154545"/>
            <a:ext cx="5583382" cy="2308324"/>
          </a:xfrm>
          <a:prstGeom prst="rect">
            <a:avLst/>
          </a:prstGeom>
          <a:noFill/>
          <a:ln>
            <a:solidFill>
              <a:schemeClr val="accent1">
                <a:lumMod val="60000"/>
                <a:lumOff val="40000"/>
              </a:schemeClr>
            </a:solidFill>
          </a:ln>
        </p:spPr>
        <p:txBody>
          <a:bodyPr wrap="square" rtlCol="0">
            <a:spAutoFit/>
          </a:bodyPr>
          <a:lstStyle/>
          <a:p>
            <a:pPr marL="285750" indent="-285750">
              <a:buFont typeface="Wingdings" panose="05000000000000000000" pitchFamily="2" charset="2"/>
              <a:buChar char="ü"/>
            </a:pPr>
            <a:r>
              <a:rPr lang="en-US"/>
              <a:t>Implemented in </a:t>
            </a:r>
            <a:r>
              <a:rPr lang="en-US">
                <a:solidFill>
                  <a:srgbClr val="FF0000"/>
                </a:solidFill>
              </a:rPr>
              <a:t>C++ </a:t>
            </a:r>
          </a:p>
          <a:p>
            <a:pPr marL="285750" indent="-285750">
              <a:buFont typeface="Wingdings" panose="05000000000000000000" pitchFamily="2" charset="2"/>
              <a:buChar char="ü"/>
            </a:pPr>
            <a:r>
              <a:rPr lang="en-US"/>
              <a:t>OpenSSL library used for cryptographic operations</a:t>
            </a:r>
          </a:p>
          <a:p>
            <a:pPr marL="285750" indent="-285750">
              <a:buFont typeface="Wingdings" panose="05000000000000000000" pitchFamily="2" charset="2"/>
              <a:buChar char="ü"/>
            </a:pPr>
            <a:r>
              <a:rPr lang="en-US"/>
              <a:t>Instantiated </a:t>
            </a:r>
            <a:r>
              <a:rPr lang="en-US">
                <a:solidFill>
                  <a:srgbClr val="FF0000"/>
                </a:solidFill>
              </a:rPr>
              <a:t>SDa[ ]/L-SDd[ ] </a:t>
            </a:r>
            <a:r>
              <a:rPr lang="en-US"/>
              <a:t>with </a:t>
            </a:r>
          </a:p>
          <a:p>
            <a:pPr marL="742950" lvl="1" indent="-285750">
              <a:buFont typeface="Wingdings" panose="05000000000000000000" pitchFamily="2" charset="2"/>
              <a:buChar char="ü"/>
            </a:pPr>
            <a:r>
              <a:rPr lang="en-US"/>
              <a:t>One-Choice Allocation</a:t>
            </a:r>
          </a:p>
          <a:p>
            <a:pPr marL="742950" lvl="1" indent="-285750">
              <a:buFont typeface="Wingdings" panose="05000000000000000000" pitchFamily="2" charset="2"/>
              <a:buChar char="ü"/>
            </a:pPr>
            <a:r>
              <a:rPr lang="en-US"/>
              <a:t> Two-Choice Allocation</a:t>
            </a:r>
          </a:p>
          <a:p>
            <a:pPr marL="742950" lvl="1" indent="-285750">
              <a:buFont typeface="Wingdings" panose="05000000000000000000" pitchFamily="2" charset="2"/>
              <a:buChar char="ü"/>
            </a:pPr>
            <a:r>
              <a:rPr lang="en-US"/>
              <a:t> NlogN (and variations, e.g. 3N, 6N)</a:t>
            </a:r>
          </a:p>
          <a:p>
            <a:pPr marL="285750" indent="-285750">
              <a:buFont typeface="Wingdings" panose="05000000000000000000" pitchFamily="2" charset="2"/>
              <a:buChar char="ü"/>
            </a:pPr>
            <a:r>
              <a:rPr lang="en-US"/>
              <a:t>Compared with original </a:t>
            </a:r>
            <a:r>
              <a:rPr lang="en-US">
                <a:solidFill>
                  <a:srgbClr val="FF0000"/>
                </a:solidFill>
              </a:rPr>
              <a:t>SDa/SDd </a:t>
            </a:r>
          </a:p>
          <a:p>
            <a:pPr marL="285750" indent="-285750">
              <a:buFont typeface="Wingdings" panose="05000000000000000000" pitchFamily="2" charset="2"/>
              <a:buChar char="ü"/>
            </a:pPr>
            <a:r>
              <a:rPr lang="en-US"/>
              <a:t>Experiments were repeated 5 times and averaged</a:t>
            </a:r>
          </a:p>
        </p:txBody>
      </p:sp>
      <p:sp>
        <p:nvSpPr>
          <p:cNvPr id="3" name="TextBox 2">
            <a:extLst>
              <a:ext uri="{FF2B5EF4-FFF2-40B4-BE49-F238E27FC236}">
                <a16:creationId xmlns:a16="http://schemas.microsoft.com/office/drawing/2014/main" id="{872E7DCF-D41B-3432-1241-31A05ECCE284}"/>
              </a:ext>
            </a:extLst>
          </p:cNvPr>
          <p:cNvSpPr txBox="1"/>
          <p:nvPr/>
        </p:nvSpPr>
        <p:spPr>
          <a:xfrm>
            <a:off x="7122711" y="1922488"/>
            <a:ext cx="4525818" cy="1477328"/>
          </a:xfrm>
          <a:prstGeom prst="rect">
            <a:avLst/>
          </a:prstGeom>
          <a:noFill/>
          <a:ln>
            <a:solidFill>
              <a:schemeClr val="accent1">
                <a:lumMod val="60000"/>
                <a:lumOff val="40000"/>
              </a:schemeClr>
            </a:solidFill>
          </a:ln>
        </p:spPr>
        <p:txBody>
          <a:bodyPr wrap="square" rtlCol="0">
            <a:spAutoFit/>
          </a:bodyPr>
          <a:lstStyle/>
          <a:p>
            <a:pPr marL="285750" indent="-285750">
              <a:buFont typeface="Wingdings" panose="05000000000000000000" pitchFamily="2" charset="2"/>
              <a:buChar char="ü"/>
            </a:pPr>
            <a:r>
              <a:rPr lang="en-US"/>
              <a:t>Hardware setup:</a:t>
            </a:r>
          </a:p>
          <a:p>
            <a:pPr marL="742950" lvl="1" indent="-285750">
              <a:buFont typeface="Wingdings" panose="05000000000000000000" pitchFamily="2" charset="2"/>
              <a:buChar char="ü"/>
            </a:pPr>
            <a:r>
              <a:rPr lang="en-US"/>
              <a:t>8-core Intel Xeon E-2174G 3.8 GHz</a:t>
            </a:r>
          </a:p>
          <a:p>
            <a:pPr marL="742950" lvl="1" indent="-285750">
              <a:buFont typeface="Wingdings" panose="05000000000000000000" pitchFamily="2" charset="2"/>
              <a:buChar char="ü"/>
            </a:pPr>
            <a:r>
              <a:rPr lang="en-US"/>
              <a:t>128GB RAM</a:t>
            </a:r>
          </a:p>
          <a:p>
            <a:pPr marL="742950" lvl="1" indent="-285750">
              <a:buFont typeface="Wingdings" panose="05000000000000000000" pitchFamily="2" charset="2"/>
              <a:buChar char="ü"/>
            </a:pPr>
            <a:r>
              <a:rPr lang="en-US"/>
              <a:t>5TB HDD</a:t>
            </a:r>
          </a:p>
          <a:p>
            <a:pPr marL="742950" lvl="1" indent="-285750">
              <a:buFont typeface="Wingdings" panose="05000000000000000000" pitchFamily="2" charset="2"/>
              <a:buChar char="ü"/>
            </a:pPr>
            <a:r>
              <a:rPr lang="en-US"/>
              <a:t>1TB SSD</a:t>
            </a:r>
          </a:p>
        </p:txBody>
      </p:sp>
      <p:sp>
        <p:nvSpPr>
          <p:cNvPr id="4" name="TextBox 3">
            <a:extLst>
              <a:ext uri="{FF2B5EF4-FFF2-40B4-BE49-F238E27FC236}">
                <a16:creationId xmlns:a16="http://schemas.microsoft.com/office/drawing/2014/main" id="{C4605079-1413-013E-4E13-5AEEFA294B03}"/>
              </a:ext>
            </a:extLst>
          </p:cNvPr>
          <p:cNvSpPr txBox="1"/>
          <p:nvPr/>
        </p:nvSpPr>
        <p:spPr>
          <a:xfrm>
            <a:off x="482845" y="4110968"/>
            <a:ext cx="5583382" cy="2308324"/>
          </a:xfrm>
          <a:prstGeom prst="rect">
            <a:avLst/>
          </a:prstGeom>
          <a:noFill/>
          <a:ln>
            <a:solidFill>
              <a:schemeClr val="accent1">
                <a:lumMod val="60000"/>
                <a:lumOff val="40000"/>
              </a:schemeClr>
            </a:solidFill>
          </a:ln>
        </p:spPr>
        <p:txBody>
          <a:bodyPr wrap="square" rtlCol="0">
            <a:spAutoFit/>
          </a:bodyPr>
          <a:lstStyle/>
          <a:p>
            <a:pPr marL="285750" indent="-285750">
              <a:buFont typeface="Wingdings" panose="05000000000000000000" pitchFamily="2" charset="2"/>
              <a:buChar char="ü"/>
            </a:pPr>
            <a:r>
              <a:rPr lang="en-US">
                <a:solidFill>
                  <a:srgbClr val="FF0000"/>
                </a:solidFill>
              </a:rPr>
              <a:t>Search time</a:t>
            </a:r>
          </a:p>
          <a:p>
            <a:pPr marL="742950" lvl="1" indent="-285750">
              <a:buFont typeface="Wingdings" panose="05000000000000000000" pitchFamily="2" charset="2"/>
              <a:buChar char="ü"/>
            </a:pPr>
            <a:r>
              <a:rPr lang="en-US"/>
              <a:t>Variable size dataset with 2</a:t>
            </a:r>
            <a:r>
              <a:rPr lang="en-US" baseline="30000"/>
              <a:t>11</a:t>
            </a:r>
            <a:r>
              <a:rPr lang="en-US"/>
              <a:t>-2</a:t>
            </a:r>
            <a:r>
              <a:rPr lang="en-US" baseline="30000"/>
              <a:t>26 </a:t>
            </a:r>
            <a:r>
              <a:rPr lang="en-US"/>
              <a:t>records</a:t>
            </a:r>
          </a:p>
          <a:p>
            <a:pPr marL="742950" lvl="1" indent="-285750">
              <a:buFont typeface="Wingdings" panose="05000000000000000000" pitchFamily="2" charset="2"/>
              <a:buChar char="ü"/>
            </a:pPr>
            <a:r>
              <a:rPr lang="en-US"/>
              <a:t>Variable result-size between 5M-10M</a:t>
            </a:r>
          </a:p>
          <a:p>
            <a:pPr marL="742950" lvl="1" indent="-285750">
              <a:buFont typeface="Wingdings" panose="05000000000000000000" pitchFamily="2" charset="2"/>
              <a:buChar char="ü"/>
            </a:pPr>
            <a:r>
              <a:rPr lang="en-US"/>
              <a:t>Variable block-size of 32B- 512B</a:t>
            </a:r>
          </a:p>
          <a:p>
            <a:pPr marL="285750" indent="-285750">
              <a:buFont typeface="Wingdings" panose="05000000000000000000" pitchFamily="2" charset="2"/>
              <a:buChar char="ü"/>
            </a:pPr>
            <a:r>
              <a:rPr lang="en-US"/>
              <a:t>Two sets of experiments to show effect of cache</a:t>
            </a:r>
          </a:p>
          <a:p>
            <a:pPr marL="742950" lvl="1" indent="-285750">
              <a:buFont typeface="Wingdings" panose="05000000000000000000" pitchFamily="2" charset="2"/>
              <a:buChar char="ü"/>
            </a:pPr>
            <a:r>
              <a:rPr lang="en-US"/>
              <a:t>Different ratios of data in memory and cache</a:t>
            </a:r>
          </a:p>
          <a:p>
            <a:pPr marL="742950" lvl="1" indent="-285750">
              <a:buFont typeface="Wingdings" panose="05000000000000000000" pitchFamily="2" charset="2"/>
              <a:buChar char="ü"/>
            </a:pPr>
            <a:r>
              <a:rPr lang="en-US"/>
              <a:t>75-200 users with 2</a:t>
            </a:r>
            <a:r>
              <a:rPr lang="en-US" baseline="30000"/>
              <a:t>20</a:t>
            </a:r>
            <a:r>
              <a:rPr lang="en-US"/>
              <a:t> records</a:t>
            </a:r>
          </a:p>
          <a:p>
            <a:pPr marL="1200150" lvl="2" indent="-285750">
              <a:buFont typeface="Wingdings" panose="05000000000000000000" pitchFamily="2" charset="2"/>
              <a:buChar char="ü"/>
            </a:pPr>
            <a:r>
              <a:rPr lang="en-US"/>
              <a:t>search with cache enabled</a:t>
            </a:r>
          </a:p>
        </p:txBody>
      </p:sp>
      <p:sp>
        <p:nvSpPr>
          <p:cNvPr id="6" name="TextBox 5">
            <a:extLst>
              <a:ext uri="{FF2B5EF4-FFF2-40B4-BE49-F238E27FC236}">
                <a16:creationId xmlns:a16="http://schemas.microsoft.com/office/drawing/2014/main" id="{592AD983-AFC7-6CB6-E298-35791651E8CA}"/>
              </a:ext>
            </a:extLst>
          </p:cNvPr>
          <p:cNvSpPr txBox="1"/>
          <p:nvPr/>
        </p:nvSpPr>
        <p:spPr>
          <a:xfrm>
            <a:off x="6245772" y="1252124"/>
            <a:ext cx="5864671" cy="369332"/>
          </a:xfrm>
          <a:prstGeom prst="rect">
            <a:avLst/>
          </a:prstGeom>
          <a:noFill/>
          <a:ln>
            <a:solidFill>
              <a:schemeClr val="accent1">
                <a:lumMod val="60000"/>
                <a:lumOff val="40000"/>
              </a:schemeClr>
            </a:solidFill>
          </a:ln>
        </p:spPr>
        <p:txBody>
          <a:bodyPr wrap="square" rtlCol="0">
            <a:spAutoFit/>
          </a:bodyPr>
          <a:lstStyle/>
          <a:p>
            <a:r>
              <a:rPr lang="en-US" u="sng">
                <a:solidFill>
                  <a:srgbClr val="2117A5"/>
                </a:solidFill>
              </a:rPr>
              <a:t>https://github.com/jgharehchamani/DSE-with-IO-Locality</a:t>
            </a:r>
          </a:p>
        </p:txBody>
      </p:sp>
      <p:sp>
        <p:nvSpPr>
          <p:cNvPr id="7" name="TextBox 6">
            <a:extLst>
              <a:ext uri="{FF2B5EF4-FFF2-40B4-BE49-F238E27FC236}">
                <a16:creationId xmlns:a16="http://schemas.microsoft.com/office/drawing/2014/main" id="{1FAD48D7-4B15-9E6B-49DF-8CFD2476E13B}"/>
              </a:ext>
            </a:extLst>
          </p:cNvPr>
          <p:cNvSpPr txBox="1"/>
          <p:nvPr/>
        </p:nvSpPr>
        <p:spPr>
          <a:xfrm>
            <a:off x="6442658" y="4110968"/>
            <a:ext cx="5583382" cy="2308324"/>
          </a:xfrm>
          <a:prstGeom prst="rect">
            <a:avLst/>
          </a:prstGeom>
          <a:noFill/>
          <a:ln>
            <a:solidFill>
              <a:schemeClr val="accent1">
                <a:lumMod val="60000"/>
                <a:lumOff val="40000"/>
              </a:schemeClr>
            </a:solidFill>
          </a:ln>
        </p:spPr>
        <p:txBody>
          <a:bodyPr wrap="square" rtlCol="0">
            <a:spAutoFit/>
          </a:bodyPr>
          <a:lstStyle/>
          <a:p>
            <a:pPr marL="285750" indent="-285750">
              <a:buFont typeface="Wingdings" panose="05000000000000000000" pitchFamily="2" charset="2"/>
              <a:buChar char="ü"/>
            </a:pPr>
            <a:r>
              <a:rPr lang="en-US"/>
              <a:t>Update time</a:t>
            </a:r>
          </a:p>
          <a:p>
            <a:pPr marL="742950" lvl="1" indent="-285750">
              <a:buFont typeface="Wingdings" panose="05000000000000000000" pitchFamily="2" charset="2"/>
              <a:buChar char="ü"/>
            </a:pPr>
            <a:r>
              <a:rPr lang="en-US"/>
              <a:t>Variable size dataset in RAM &amp; HDD</a:t>
            </a:r>
          </a:p>
          <a:p>
            <a:pPr marL="742950" lvl="1" indent="-285750">
              <a:buFont typeface="Wingdings" panose="05000000000000000000" pitchFamily="2" charset="2"/>
              <a:buChar char="ü"/>
            </a:pPr>
            <a:r>
              <a:rPr lang="en-US"/>
              <a:t>L-SDd[1C] </a:t>
            </a:r>
            <a:r>
              <a:rPr lang="en-US" err="1"/>
              <a:t>upto</a:t>
            </a:r>
            <a:r>
              <a:rPr lang="en-US"/>
              <a:t> 2.5X faster than SDd for |DB| = 5M  in RAM</a:t>
            </a:r>
          </a:p>
          <a:p>
            <a:pPr marL="742950" lvl="1" indent="-285750">
              <a:buFont typeface="Wingdings" panose="05000000000000000000" pitchFamily="2" charset="2"/>
              <a:buChar char="ü"/>
            </a:pPr>
            <a:r>
              <a:rPr lang="en-US"/>
              <a:t>L-SDd[1C] and L-SDd[NlogN] are 123X and 5X faster than SDd for |DB| = 5M, on HDD</a:t>
            </a:r>
          </a:p>
          <a:p>
            <a:pPr marL="285750" indent="-285750">
              <a:buFont typeface="Wingdings" panose="05000000000000000000" pitchFamily="2" charset="2"/>
              <a:buChar char="ü"/>
            </a:pPr>
            <a:r>
              <a:rPr lang="en-US"/>
              <a:t>Disk based  experiments over WAN are similar to the single-machine case</a:t>
            </a:r>
          </a:p>
        </p:txBody>
      </p:sp>
    </p:spTree>
    <p:extLst>
      <p:ext uri="{BB962C8B-B14F-4D97-AF65-F5344CB8AC3E}">
        <p14:creationId xmlns:p14="http://schemas.microsoft.com/office/powerpoint/2010/main" val="337908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6A12DD3-58B5-302F-54D7-0E855C15D5BB}"/>
              </a:ext>
            </a:extLst>
          </p:cNvPr>
          <p:cNvGrpSpPr/>
          <p:nvPr/>
        </p:nvGrpSpPr>
        <p:grpSpPr>
          <a:xfrm>
            <a:off x="6337641" y="2770983"/>
            <a:ext cx="3087797" cy="2659986"/>
            <a:chOff x="6639485" y="1941906"/>
            <a:chExt cx="3761101" cy="3414737"/>
          </a:xfrm>
        </p:grpSpPr>
        <p:sp>
          <p:nvSpPr>
            <p:cNvPr id="48" name="Oval 47">
              <a:extLst>
                <a:ext uri="{FF2B5EF4-FFF2-40B4-BE49-F238E27FC236}">
                  <a16:creationId xmlns:a16="http://schemas.microsoft.com/office/drawing/2014/main" id="{CBD39C8B-14AA-12AF-E468-EA9BCA597604}"/>
                </a:ext>
              </a:extLst>
            </p:cNvPr>
            <p:cNvSpPr/>
            <p:nvPr/>
          </p:nvSpPr>
          <p:spPr>
            <a:xfrm>
              <a:off x="6639485" y="1941906"/>
              <a:ext cx="3761101" cy="3414737"/>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[Cash et. al NDSS 2014]</a:t>
              </a:r>
              <a:endParaRPr lang="en-US" sz="1100">
                <a:solidFill>
                  <a:schemeClr val="tx1"/>
                </a:solidFill>
              </a:endParaRPr>
            </a:p>
            <a:p>
              <a:pPr algn="ctr"/>
              <a:r>
                <a:rPr lang="en-US" sz="1100">
                  <a:solidFill>
                    <a:schemeClr val="tx1"/>
                  </a:solidFill>
                  <a:ea typeface="+mn-lt"/>
                  <a:cs typeface="+mn-lt"/>
                </a:rPr>
                <a:t>[Cash et. al. EUROCRYPT 2014]</a:t>
              </a:r>
              <a:endParaRPr lang="en-US" sz="1100"/>
            </a:p>
            <a:p>
              <a:pPr algn="ctr"/>
              <a:r>
                <a:rPr lang="en-US" sz="1100">
                  <a:solidFill>
                    <a:schemeClr val="tx1"/>
                  </a:solidFill>
                  <a:ea typeface="+mn-lt"/>
                  <a:cs typeface="+mn-lt"/>
                </a:rPr>
                <a:t>[Asharov et al. STOC 2016] </a:t>
              </a:r>
            </a:p>
            <a:p>
              <a:pPr algn="ctr"/>
              <a:r>
                <a:rPr lang="en-US" sz="1100">
                  <a:solidFill>
                    <a:schemeClr val="tx1"/>
                  </a:solidFill>
                  <a:ea typeface="+mn-lt"/>
                  <a:cs typeface="+mn-lt"/>
                </a:rPr>
                <a:t>  [Demertzis et. al. SIGMOD 2017]</a:t>
              </a:r>
            </a:p>
            <a:p>
              <a:pPr algn="ctr"/>
              <a:r>
                <a:rPr lang="en-US" sz="1100">
                  <a:solidFill>
                    <a:schemeClr val="tx1"/>
                  </a:solidFill>
                  <a:ea typeface="+mn-lt"/>
                  <a:cs typeface="+mn-lt"/>
                </a:rPr>
                <a:t> [Asharov et al. CRYPTO 2018]</a:t>
              </a:r>
            </a:p>
            <a:p>
              <a:pPr algn="ctr"/>
              <a:r>
                <a:rPr lang="en-US" sz="1100">
                  <a:solidFill>
                    <a:schemeClr val="tx1"/>
                  </a:solidFill>
                  <a:ea typeface="+mn-lt"/>
                  <a:cs typeface="+mn-lt"/>
                </a:rPr>
                <a:t>  [Demertzis et al. CRYPTO 2018]</a:t>
              </a:r>
              <a:endParaRPr lang="en-US" sz="1100">
                <a:ea typeface="+mn-lt"/>
                <a:cs typeface="+mn-lt"/>
              </a:endParaRPr>
            </a:p>
            <a:p>
              <a:pPr algn="ctr"/>
              <a:r>
                <a:rPr lang="en-US" sz="1100">
                  <a:solidFill>
                    <a:schemeClr val="tx1"/>
                  </a:solidFill>
                  <a:ea typeface="+mn-lt"/>
                  <a:cs typeface="+mn-lt"/>
                </a:rPr>
                <a:t>[Bossuat et al. CRYPTO 2021]</a:t>
              </a:r>
              <a:endParaRPr lang="en-US" sz="1100">
                <a:solidFill>
                  <a:schemeClr val="tx1"/>
                </a:solidFill>
              </a:endParaRPr>
            </a:p>
            <a:p>
              <a:pPr algn="ctr"/>
              <a:endParaRPr lang="en-US" sz="1100">
                <a:solidFill>
                  <a:schemeClr val="tx1"/>
                </a:solidFill>
                <a:ea typeface="+mn-lt"/>
                <a:cs typeface="+mn-lt"/>
              </a:endParaRPr>
            </a:p>
            <a:p>
              <a:pPr algn="ctr"/>
              <a:br>
                <a:rPr lang="en-US" sz="1100"/>
              </a:br>
              <a:endParaRPr lang="en-US" sz="1100"/>
            </a:p>
          </p:txBody>
        </p:sp>
        <p:sp>
          <p:nvSpPr>
            <p:cNvPr id="49" name="TextBox 48">
              <a:extLst>
                <a:ext uri="{FF2B5EF4-FFF2-40B4-BE49-F238E27FC236}">
                  <a16:creationId xmlns:a16="http://schemas.microsoft.com/office/drawing/2014/main" id="{F98FBF7F-2D15-97A1-985C-384D514A18D0}"/>
                </a:ext>
              </a:extLst>
            </p:cNvPr>
            <p:cNvSpPr txBox="1"/>
            <p:nvPr/>
          </p:nvSpPr>
          <p:spPr>
            <a:xfrm>
              <a:off x="7123313" y="2285287"/>
              <a:ext cx="2871151" cy="39452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u="sng"/>
                <a:t>I/O-efficient</a:t>
              </a:r>
            </a:p>
          </p:txBody>
        </p:sp>
        <p:sp>
          <p:nvSpPr>
            <p:cNvPr id="50" name="TextBox 49">
              <a:extLst>
                <a:ext uri="{FF2B5EF4-FFF2-40B4-BE49-F238E27FC236}">
                  <a16:creationId xmlns:a16="http://schemas.microsoft.com/office/drawing/2014/main" id="{CA99EBC3-761B-2091-E29B-24AE716E8444}"/>
                </a:ext>
              </a:extLst>
            </p:cNvPr>
            <p:cNvSpPr txBox="1"/>
            <p:nvPr/>
          </p:nvSpPr>
          <p:spPr>
            <a:xfrm>
              <a:off x="7216158" y="4344865"/>
              <a:ext cx="2831572" cy="3594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baseline="0">
                  <a:solidFill>
                    <a:schemeClr val="accent1">
                      <a:lumMod val="75000"/>
                    </a:schemeClr>
                  </a:solidFill>
                  <a:latin typeface="Aptos"/>
                </a:rPr>
                <a:t>[Minaud &amp; Reichle CRYPTO 2022]</a:t>
              </a:r>
              <a:endParaRPr lang="en-US" sz="1100" b="1">
                <a:solidFill>
                  <a:schemeClr val="accent1">
                    <a:lumMod val="75000"/>
                  </a:schemeClr>
                </a:solidFill>
              </a:endParaRPr>
            </a:p>
          </p:txBody>
        </p:sp>
      </p:grpSp>
      <p:grpSp>
        <p:nvGrpSpPr>
          <p:cNvPr id="44" name="Group 43">
            <a:extLst>
              <a:ext uri="{FF2B5EF4-FFF2-40B4-BE49-F238E27FC236}">
                <a16:creationId xmlns:a16="http://schemas.microsoft.com/office/drawing/2014/main" id="{34FC7661-894F-AFC5-06A5-3019BA994FF2}"/>
              </a:ext>
            </a:extLst>
          </p:cNvPr>
          <p:cNvGrpSpPr/>
          <p:nvPr/>
        </p:nvGrpSpPr>
        <p:grpSpPr>
          <a:xfrm>
            <a:off x="2397390" y="2766364"/>
            <a:ext cx="3087798" cy="2659986"/>
            <a:chOff x="1634544" y="4031433"/>
            <a:chExt cx="2934749" cy="2373843"/>
          </a:xfrm>
        </p:grpSpPr>
        <p:sp>
          <p:nvSpPr>
            <p:cNvPr id="45" name="Oval 44">
              <a:extLst>
                <a:ext uri="{FF2B5EF4-FFF2-40B4-BE49-F238E27FC236}">
                  <a16:creationId xmlns:a16="http://schemas.microsoft.com/office/drawing/2014/main" id="{94BB3E8E-85AA-9894-0145-78A7DA95EAA4}"/>
                </a:ext>
              </a:extLst>
            </p:cNvPr>
            <p:cNvSpPr/>
            <p:nvPr/>
          </p:nvSpPr>
          <p:spPr>
            <a:xfrm>
              <a:off x="1634544" y="4031433"/>
              <a:ext cx="2934749" cy="2373843"/>
            </a:xfrm>
            <a:prstGeom prst="ellipse">
              <a:avLst/>
            </a:prstGeom>
            <a:solidFill>
              <a:schemeClr val="accent1">
                <a:lumMod val="20000"/>
                <a:lumOff val="8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endParaRPr lang="en-US" sz="1100">
                <a:solidFill>
                  <a:schemeClr val="tx1"/>
                </a:solidFill>
                <a:ea typeface="+mn-lt"/>
                <a:cs typeface="+mn-lt"/>
              </a:endParaRPr>
            </a:p>
            <a:p>
              <a:pPr algn="ctr"/>
              <a:r>
                <a:rPr lang="en-US" sz="1100">
                  <a:solidFill>
                    <a:schemeClr val="tx1"/>
                  </a:solidFill>
                  <a:ea typeface="+mn-lt"/>
                  <a:cs typeface="+mn-lt"/>
                </a:rPr>
                <a:t>[...]</a:t>
              </a:r>
              <a:endParaRPr lang="en-US" sz="1100"/>
            </a:p>
            <a:p>
              <a:pPr algn="ctr"/>
              <a:r>
                <a:rPr lang="en-US" sz="1100">
                  <a:solidFill>
                    <a:schemeClr val="tx1"/>
                  </a:solidFill>
                  <a:ea typeface="+mn-lt"/>
                  <a:cs typeface="+mn-lt"/>
                </a:rPr>
                <a:t>[Bost et al. CCS 2017]</a:t>
              </a:r>
              <a:endParaRPr lang="en-US" sz="1100">
                <a:solidFill>
                  <a:schemeClr val="tx1"/>
                </a:solidFill>
              </a:endParaRPr>
            </a:p>
            <a:p>
              <a:pPr algn="ctr"/>
              <a:r>
                <a:rPr lang="en-US" sz="1100">
                  <a:solidFill>
                    <a:schemeClr val="tx1"/>
                  </a:solidFill>
                  <a:ea typeface="+mn-lt"/>
                  <a:cs typeface="+mn-lt"/>
                </a:rPr>
                <a:t>[Chamani et al. CCS 2018]</a:t>
              </a:r>
              <a:endParaRPr lang="en-US" sz="1100">
                <a:solidFill>
                  <a:schemeClr val="tx1"/>
                </a:solidFill>
              </a:endParaRPr>
            </a:p>
            <a:p>
              <a:pPr algn="ctr"/>
              <a:r>
                <a:rPr lang="en-US" sz="1100">
                  <a:solidFill>
                    <a:schemeClr val="tx1"/>
                  </a:solidFill>
                  <a:ea typeface="+mn-lt"/>
                  <a:cs typeface="+mn-lt"/>
                </a:rPr>
                <a:t>[Demertzis et al. NDSS 2020]</a:t>
              </a:r>
              <a:endParaRPr lang="en-US" sz="1100">
                <a:solidFill>
                  <a:schemeClr val="tx1"/>
                </a:solidFill>
              </a:endParaRPr>
            </a:p>
            <a:p>
              <a:pPr algn="ctr"/>
              <a:r>
                <a:rPr lang="en-US" sz="1100">
                  <a:solidFill>
                    <a:schemeClr val="tx1"/>
                  </a:solidFill>
                  <a:ea typeface="+mn-lt"/>
                  <a:cs typeface="+mn-lt"/>
                </a:rPr>
                <a:t>[Chamani et al. USENIX 2022]</a:t>
              </a:r>
              <a:endParaRPr lang="en-US" sz="1100">
                <a:solidFill>
                  <a:schemeClr val="tx1"/>
                </a:solidFill>
              </a:endParaRPr>
            </a:p>
            <a:p>
              <a:pPr algn="ctr"/>
              <a:r>
                <a:rPr lang="en-US" sz="1100">
                  <a:solidFill>
                    <a:schemeClr val="tx1"/>
                  </a:solidFill>
                </a:rPr>
                <a:t>[...]</a:t>
              </a:r>
            </a:p>
            <a:p>
              <a:pPr algn="ctr"/>
              <a:br>
                <a:rPr lang="en-US" sz="1100"/>
              </a:br>
              <a:endParaRPr lang="en-US" sz="1100"/>
            </a:p>
          </p:txBody>
        </p:sp>
        <p:sp>
          <p:nvSpPr>
            <p:cNvPr id="46" name="TextBox 45">
              <a:extLst>
                <a:ext uri="{FF2B5EF4-FFF2-40B4-BE49-F238E27FC236}">
                  <a16:creationId xmlns:a16="http://schemas.microsoft.com/office/drawing/2014/main" id="{35E47AE5-126C-0A01-5387-770FFD8B6044}"/>
                </a:ext>
              </a:extLst>
            </p:cNvPr>
            <p:cNvSpPr txBox="1"/>
            <p:nvPr/>
          </p:nvSpPr>
          <p:spPr>
            <a:xfrm>
              <a:off x="2663783" y="4273860"/>
              <a:ext cx="1124726" cy="274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latin typeface="Aptos"/>
                </a:rPr>
                <a:t>FP and BP</a:t>
              </a:r>
              <a:endParaRPr lang="en-US" u="sng">
                <a:latin typeface="Aptos"/>
              </a:endParaRPr>
            </a:p>
          </p:txBody>
        </p:sp>
      </p:grpSp>
      <p:sp>
        <p:nvSpPr>
          <p:cNvPr id="8" name="Freeform: Shape 7">
            <a:extLst>
              <a:ext uri="{FF2B5EF4-FFF2-40B4-BE49-F238E27FC236}">
                <a16:creationId xmlns:a16="http://schemas.microsoft.com/office/drawing/2014/main" id="{A6A0B137-ED80-2E75-623A-14F87E8E0E7F}"/>
              </a:ext>
            </a:extLst>
          </p:cNvPr>
          <p:cNvSpPr/>
          <p:nvPr/>
        </p:nvSpPr>
        <p:spPr>
          <a:xfrm>
            <a:off x="5804066" y="3319817"/>
            <a:ext cx="547428" cy="1543002"/>
          </a:xfrm>
          <a:custGeom>
            <a:avLst/>
            <a:gdLst>
              <a:gd name="connsiteX0" fmla="*/ 439366 w 878732"/>
              <a:gd name="connsiteY0" fmla="*/ 0 h 1713408"/>
              <a:gd name="connsiteX1" fmla="*/ 491106 w 878732"/>
              <a:gd name="connsiteY1" fmla="*/ 38513 h 1713408"/>
              <a:gd name="connsiteX2" fmla="*/ 878732 w 878732"/>
              <a:gd name="connsiteY2" fmla="*/ 856704 h 1713408"/>
              <a:gd name="connsiteX3" fmla="*/ 491106 w 878732"/>
              <a:gd name="connsiteY3" fmla="*/ 1674895 h 1713408"/>
              <a:gd name="connsiteX4" fmla="*/ 439366 w 878732"/>
              <a:gd name="connsiteY4" fmla="*/ 1713408 h 1713408"/>
              <a:gd name="connsiteX5" fmla="*/ 387627 w 878732"/>
              <a:gd name="connsiteY5" fmla="*/ 1674895 h 1713408"/>
              <a:gd name="connsiteX6" fmla="*/ 0 w 878732"/>
              <a:gd name="connsiteY6" fmla="*/ 856704 h 1713408"/>
              <a:gd name="connsiteX7" fmla="*/ 387627 w 878732"/>
              <a:gd name="connsiteY7" fmla="*/ 38513 h 171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732" h="1713408">
                <a:moveTo>
                  <a:pt x="439366" y="0"/>
                </a:moveTo>
                <a:lnTo>
                  <a:pt x="491106" y="38513"/>
                </a:lnTo>
                <a:cubicBezTo>
                  <a:pt x="727839" y="232991"/>
                  <a:pt x="878732" y="527306"/>
                  <a:pt x="878732" y="856704"/>
                </a:cubicBezTo>
                <a:cubicBezTo>
                  <a:pt x="878732" y="1186102"/>
                  <a:pt x="727839" y="1480417"/>
                  <a:pt x="491106" y="1674895"/>
                </a:cubicBezTo>
                <a:lnTo>
                  <a:pt x="439366" y="1713408"/>
                </a:lnTo>
                <a:lnTo>
                  <a:pt x="387627" y="1674895"/>
                </a:lnTo>
                <a:cubicBezTo>
                  <a:pt x="150893" y="1480417"/>
                  <a:pt x="0" y="1186102"/>
                  <a:pt x="0" y="856704"/>
                </a:cubicBezTo>
                <a:cubicBezTo>
                  <a:pt x="0" y="527306"/>
                  <a:pt x="150893" y="232991"/>
                  <a:pt x="387627" y="38513"/>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TextBox 57">
            <a:extLst>
              <a:ext uri="{FF2B5EF4-FFF2-40B4-BE49-F238E27FC236}">
                <a16:creationId xmlns:a16="http://schemas.microsoft.com/office/drawing/2014/main" id="{8892129A-AFED-0CB5-A3E7-A6FD3CB66247}"/>
              </a:ext>
            </a:extLst>
          </p:cNvPr>
          <p:cNvSpPr txBox="1"/>
          <p:nvPr/>
        </p:nvSpPr>
        <p:spPr>
          <a:xfrm>
            <a:off x="3217738" y="1151945"/>
            <a:ext cx="1904712" cy="523220"/>
          </a:xfrm>
          <a:prstGeom prst="rect">
            <a:avLst/>
          </a:prstGeom>
          <a:noFill/>
        </p:spPr>
        <p:txBody>
          <a:bodyPr wrap="square" rtlCol="0">
            <a:spAutoFit/>
          </a:bodyPr>
          <a:lstStyle/>
          <a:p>
            <a:r>
              <a:rPr lang="en-US" sz="2800" b="1" u="sng"/>
              <a:t>Privacy</a:t>
            </a:r>
          </a:p>
        </p:txBody>
      </p:sp>
      <p:sp>
        <p:nvSpPr>
          <p:cNvPr id="59" name="TextBox 58">
            <a:extLst>
              <a:ext uri="{FF2B5EF4-FFF2-40B4-BE49-F238E27FC236}">
                <a16:creationId xmlns:a16="http://schemas.microsoft.com/office/drawing/2014/main" id="{C48DC748-42AE-9A93-B48C-A64012006D48}"/>
              </a:ext>
            </a:extLst>
          </p:cNvPr>
          <p:cNvSpPr txBox="1"/>
          <p:nvPr/>
        </p:nvSpPr>
        <p:spPr>
          <a:xfrm>
            <a:off x="6772984" y="1125809"/>
            <a:ext cx="2501838" cy="523220"/>
          </a:xfrm>
          <a:prstGeom prst="rect">
            <a:avLst/>
          </a:prstGeom>
          <a:noFill/>
        </p:spPr>
        <p:txBody>
          <a:bodyPr wrap="square" rtlCol="0">
            <a:spAutoFit/>
          </a:bodyPr>
          <a:lstStyle/>
          <a:p>
            <a:r>
              <a:rPr lang="en-US" sz="2800" b="1" u="sng"/>
              <a:t>I/O-efficiency</a:t>
            </a:r>
          </a:p>
        </p:txBody>
      </p:sp>
      <p:sp>
        <p:nvSpPr>
          <p:cNvPr id="41" name="TextBox 40">
            <a:extLst>
              <a:ext uri="{FF2B5EF4-FFF2-40B4-BE49-F238E27FC236}">
                <a16:creationId xmlns:a16="http://schemas.microsoft.com/office/drawing/2014/main" id="{B76E13B9-481E-5C14-A02B-F4E34FA930F1}"/>
              </a:ext>
            </a:extLst>
          </p:cNvPr>
          <p:cNvSpPr txBox="1"/>
          <p:nvPr/>
        </p:nvSpPr>
        <p:spPr>
          <a:xfrm>
            <a:off x="2750984" y="1884303"/>
            <a:ext cx="2642024" cy="369332"/>
          </a:xfrm>
          <a:prstGeom prst="rect">
            <a:avLst/>
          </a:prstGeom>
          <a:noFill/>
        </p:spPr>
        <p:txBody>
          <a:bodyPr wrap="square" rtlCol="0">
            <a:spAutoFit/>
          </a:bodyPr>
          <a:lstStyle/>
          <a:p>
            <a:pPr algn="ctr"/>
            <a:r>
              <a:rPr lang="en-US" b="1">
                <a:solidFill>
                  <a:schemeClr val="accent2">
                    <a:lumMod val="75000"/>
                  </a:schemeClr>
                </a:solidFill>
              </a:rPr>
              <a:t>Backward Privacy (BP)</a:t>
            </a:r>
          </a:p>
        </p:txBody>
      </p:sp>
      <p:sp>
        <p:nvSpPr>
          <p:cNvPr id="40" name="TextBox 39">
            <a:extLst>
              <a:ext uri="{FF2B5EF4-FFF2-40B4-BE49-F238E27FC236}">
                <a16:creationId xmlns:a16="http://schemas.microsoft.com/office/drawing/2014/main" id="{552D901A-1842-F0C3-CC24-937FABC22BDA}"/>
              </a:ext>
            </a:extLst>
          </p:cNvPr>
          <p:cNvSpPr txBox="1"/>
          <p:nvPr/>
        </p:nvSpPr>
        <p:spPr>
          <a:xfrm>
            <a:off x="2847306" y="1594342"/>
            <a:ext cx="2449379" cy="369332"/>
          </a:xfrm>
          <a:prstGeom prst="rect">
            <a:avLst/>
          </a:prstGeom>
          <a:noFill/>
        </p:spPr>
        <p:txBody>
          <a:bodyPr wrap="square" rtlCol="0">
            <a:spAutoFit/>
          </a:bodyPr>
          <a:lstStyle/>
          <a:p>
            <a:pPr algn="ctr"/>
            <a:r>
              <a:rPr lang="en-US" b="1">
                <a:solidFill>
                  <a:schemeClr val="accent2">
                    <a:lumMod val="75000"/>
                  </a:schemeClr>
                </a:solidFill>
              </a:rPr>
              <a:t>Forward Privacy (FP)</a:t>
            </a:r>
          </a:p>
        </p:txBody>
      </p:sp>
      <p:sp>
        <p:nvSpPr>
          <p:cNvPr id="27" name="Title 1">
            <a:extLst>
              <a:ext uri="{FF2B5EF4-FFF2-40B4-BE49-F238E27FC236}">
                <a16:creationId xmlns:a16="http://schemas.microsoft.com/office/drawing/2014/main" id="{05F01B14-474F-B88B-9772-9144A903967E}"/>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This  work!</a:t>
            </a:r>
          </a:p>
        </p:txBody>
      </p:sp>
      <p:sp>
        <p:nvSpPr>
          <p:cNvPr id="32" name="TextBox 31">
            <a:extLst>
              <a:ext uri="{FF2B5EF4-FFF2-40B4-BE49-F238E27FC236}">
                <a16:creationId xmlns:a16="http://schemas.microsoft.com/office/drawing/2014/main" id="{629670B4-C907-FE2B-CA69-08016EB169F3}"/>
              </a:ext>
            </a:extLst>
          </p:cNvPr>
          <p:cNvSpPr txBox="1"/>
          <p:nvPr/>
        </p:nvSpPr>
        <p:spPr>
          <a:xfrm>
            <a:off x="2964413" y="678904"/>
            <a:ext cx="6885187" cy="523220"/>
          </a:xfrm>
          <a:prstGeom prst="rect">
            <a:avLst/>
          </a:prstGeom>
          <a:noFill/>
        </p:spPr>
        <p:txBody>
          <a:bodyPr wrap="square" rtlCol="0">
            <a:spAutoFit/>
          </a:bodyPr>
          <a:lstStyle/>
          <a:p>
            <a:r>
              <a:rPr lang="en-US" sz="2800" b="1"/>
              <a:t>Dynamic Searchable Encryption (DSE)</a:t>
            </a:r>
          </a:p>
        </p:txBody>
      </p:sp>
      <p:sp>
        <p:nvSpPr>
          <p:cNvPr id="42" name="TextBox 41">
            <a:extLst>
              <a:ext uri="{FF2B5EF4-FFF2-40B4-BE49-F238E27FC236}">
                <a16:creationId xmlns:a16="http://schemas.microsoft.com/office/drawing/2014/main" id="{44686851-96D7-CA52-2E08-3B99F9ADBD20}"/>
              </a:ext>
            </a:extLst>
          </p:cNvPr>
          <p:cNvSpPr txBox="1"/>
          <p:nvPr/>
        </p:nvSpPr>
        <p:spPr>
          <a:xfrm>
            <a:off x="5898162" y="1589632"/>
            <a:ext cx="4241918" cy="369332"/>
          </a:xfrm>
          <a:prstGeom prst="rect">
            <a:avLst/>
          </a:prstGeom>
          <a:noFill/>
        </p:spPr>
        <p:txBody>
          <a:bodyPr wrap="square" rtlCol="0">
            <a:spAutoFit/>
          </a:bodyPr>
          <a:lstStyle/>
          <a:p>
            <a:pPr algn="ctr"/>
            <a:r>
              <a:rPr lang="en-US" b="1">
                <a:solidFill>
                  <a:schemeClr val="accent2">
                    <a:lumMod val="75000"/>
                  </a:schemeClr>
                </a:solidFill>
              </a:rPr>
              <a:t>Locality/Read-efficiency (for HDD)</a:t>
            </a:r>
          </a:p>
        </p:txBody>
      </p:sp>
      <p:sp>
        <p:nvSpPr>
          <p:cNvPr id="43" name="TextBox 42">
            <a:extLst>
              <a:ext uri="{FF2B5EF4-FFF2-40B4-BE49-F238E27FC236}">
                <a16:creationId xmlns:a16="http://schemas.microsoft.com/office/drawing/2014/main" id="{B5FF4FEF-9CB9-5890-FBB6-DE1B1C1747FF}"/>
              </a:ext>
            </a:extLst>
          </p:cNvPr>
          <p:cNvSpPr txBox="1"/>
          <p:nvPr/>
        </p:nvSpPr>
        <p:spPr>
          <a:xfrm>
            <a:off x="6294104" y="1867455"/>
            <a:ext cx="3087798" cy="369332"/>
          </a:xfrm>
          <a:prstGeom prst="rect">
            <a:avLst/>
          </a:prstGeom>
          <a:noFill/>
        </p:spPr>
        <p:txBody>
          <a:bodyPr wrap="square" rtlCol="0">
            <a:spAutoFit/>
          </a:bodyPr>
          <a:lstStyle/>
          <a:p>
            <a:pPr algn="r"/>
            <a:r>
              <a:rPr lang="en-US" b="1">
                <a:solidFill>
                  <a:schemeClr val="accent2">
                    <a:lumMod val="75000"/>
                  </a:schemeClr>
                </a:solidFill>
              </a:rPr>
              <a:t>  Page-efficiency (for SSD)</a:t>
            </a:r>
          </a:p>
        </p:txBody>
      </p:sp>
      <p:grpSp>
        <p:nvGrpSpPr>
          <p:cNvPr id="51" name="Group 50">
            <a:extLst>
              <a:ext uri="{FF2B5EF4-FFF2-40B4-BE49-F238E27FC236}">
                <a16:creationId xmlns:a16="http://schemas.microsoft.com/office/drawing/2014/main" id="{08EDABB7-6D7F-B0A0-74A7-F6CA6877017E}"/>
              </a:ext>
            </a:extLst>
          </p:cNvPr>
          <p:cNvGrpSpPr/>
          <p:nvPr/>
        </p:nvGrpSpPr>
        <p:grpSpPr>
          <a:xfrm>
            <a:off x="4652597" y="4547868"/>
            <a:ext cx="2886259" cy="987594"/>
            <a:chOff x="5962133" y="4823261"/>
            <a:chExt cx="2886259" cy="987594"/>
          </a:xfrm>
        </p:grpSpPr>
        <p:sp>
          <p:nvSpPr>
            <p:cNvPr id="53" name="TextBox 52">
              <a:extLst>
                <a:ext uri="{FF2B5EF4-FFF2-40B4-BE49-F238E27FC236}">
                  <a16:creationId xmlns:a16="http://schemas.microsoft.com/office/drawing/2014/main" id="{7CB85583-55FE-E9F9-2A19-26073A3614C9}"/>
                </a:ext>
              </a:extLst>
            </p:cNvPr>
            <p:cNvSpPr txBox="1"/>
            <p:nvPr/>
          </p:nvSpPr>
          <p:spPr>
            <a:xfrm>
              <a:off x="5962133" y="5349190"/>
              <a:ext cx="2886259" cy="461665"/>
            </a:xfrm>
            <a:prstGeom prst="rect">
              <a:avLst/>
            </a:prstGeom>
            <a:noFill/>
          </p:spPr>
          <p:txBody>
            <a:bodyPr wrap="square" rtlCol="0">
              <a:spAutoFit/>
            </a:bodyPr>
            <a:lstStyle/>
            <a:p>
              <a:pPr algn="ctr"/>
              <a:r>
                <a:rPr lang="en-US" sz="2400" b="1"/>
                <a:t>Our work</a:t>
              </a:r>
            </a:p>
          </p:txBody>
        </p:sp>
        <p:sp>
          <p:nvSpPr>
            <p:cNvPr id="52" name="Arrow: Down 51">
              <a:extLst>
                <a:ext uri="{FF2B5EF4-FFF2-40B4-BE49-F238E27FC236}">
                  <a16:creationId xmlns:a16="http://schemas.microsoft.com/office/drawing/2014/main" id="{F2B2EB56-3FD1-A578-3385-FBA7F8EB7229}"/>
                </a:ext>
              </a:extLst>
            </p:cNvPr>
            <p:cNvSpPr/>
            <p:nvPr/>
          </p:nvSpPr>
          <p:spPr>
            <a:xfrm rot="10800000" flipH="1">
              <a:off x="7343485" y="4823261"/>
              <a:ext cx="124102" cy="49956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54" name="Google Shape;86;p14">
            <a:extLst>
              <a:ext uri="{FF2B5EF4-FFF2-40B4-BE49-F238E27FC236}">
                <a16:creationId xmlns:a16="http://schemas.microsoft.com/office/drawing/2014/main" id="{DC09BD9F-F22A-78A5-D72E-4A3CD8C732A0}"/>
              </a:ext>
            </a:extLst>
          </p:cNvPr>
          <p:cNvSpPr txBox="1"/>
          <p:nvPr/>
        </p:nvSpPr>
        <p:spPr>
          <a:xfrm>
            <a:off x="-51108" y="5687566"/>
            <a:ext cx="12178479" cy="1084195"/>
          </a:xfrm>
          <a:prstGeom prst="rect">
            <a:avLst/>
          </a:prstGeom>
          <a:noFill/>
          <a:ln>
            <a:noFill/>
          </a:ln>
        </p:spPr>
        <p:txBody>
          <a:bodyPr spcFirstLastPara="1" wrap="square" lIns="91425" tIns="91425" rIns="91425" bIns="91425" anchor="t" anchorCtr="0">
            <a:noAutofit/>
          </a:bodyPr>
          <a:lstStyle/>
          <a:p>
            <a:pPr lvl="0" algn="ctr"/>
            <a:r>
              <a:rPr lang="en" sz="2800">
                <a:ea typeface="Oswald"/>
                <a:cs typeface="Oswald"/>
                <a:sym typeface="Oswald"/>
              </a:rPr>
              <a:t> The </a:t>
            </a:r>
            <a:r>
              <a:rPr lang="en" sz="2800" b="1">
                <a:solidFill>
                  <a:schemeClr val="tx2">
                    <a:lumMod val="75000"/>
                    <a:lumOff val="25000"/>
                  </a:schemeClr>
                </a:solidFill>
                <a:ea typeface="Oswald"/>
                <a:cs typeface="Oswald"/>
                <a:sym typeface="Oswald"/>
              </a:rPr>
              <a:t>first practical</a:t>
            </a:r>
            <a:r>
              <a:rPr lang="en" sz="2800">
                <a:ea typeface="Oswald"/>
                <a:cs typeface="Oswald"/>
                <a:sym typeface="Oswald"/>
              </a:rPr>
              <a:t> DSE schemes to achieve </a:t>
            </a:r>
          </a:p>
          <a:p>
            <a:pPr lvl="0" algn="ctr"/>
            <a:r>
              <a:rPr lang="en" sz="2800" b="1">
                <a:solidFill>
                  <a:schemeClr val="tx2">
                    <a:lumMod val="75000"/>
                    <a:lumOff val="25000"/>
                  </a:schemeClr>
                </a:solidFill>
                <a:ea typeface="Oswald"/>
                <a:cs typeface="Oswald"/>
                <a:sym typeface="Oswald"/>
              </a:rPr>
              <a:t>Forward and Backward Privacy </a:t>
            </a:r>
            <a:r>
              <a:rPr lang="en" sz="2800">
                <a:ea typeface="Oswald"/>
                <a:cs typeface="Oswald"/>
                <a:sym typeface="Oswald"/>
              </a:rPr>
              <a:t>with</a:t>
            </a:r>
            <a:r>
              <a:rPr lang="en" sz="2800" b="1">
                <a:solidFill>
                  <a:schemeClr val="tx2">
                    <a:lumMod val="75000"/>
                    <a:lumOff val="25000"/>
                  </a:schemeClr>
                </a:solidFill>
                <a:ea typeface="Oswald"/>
                <a:cs typeface="Oswald"/>
                <a:sym typeface="Oswald"/>
              </a:rPr>
              <a:t> I/O efficiency </a:t>
            </a:r>
            <a:r>
              <a:rPr lang="en" sz="2800">
                <a:ea typeface="Oswald"/>
                <a:cs typeface="Oswald"/>
                <a:sym typeface="Oswald"/>
              </a:rPr>
              <a:t>for HDD/SSD !</a:t>
            </a:r>
            <a:endParaRPr sz="2800">
              <a:ea typeface="Oswald"/>
              <a:cs typeface="Oswald"/>
              <a:sym typeface="Oswald"/>
            </a:endParaRPr>
          </a:p>
        </p:txBody>
      </p:sp>
      <p:sp>
        <p:nvSpPr>
          <p:cNvPr id="10" name="TextBox 9">
            <a:extLst>
              <a:ext uri="{FF2B5EF4-FFF2-40B4-BE49-F238E27FC236}">
                <a16:creationId xmlns:a16="http://schemas.microsoft.com/office/drawing/2014/main" id="{A52549A5-7B75-0817-9E81-227D7C3EDF00}"/>
              </a:ext>
            </a:extLst>
          </p:cNvPr>
          <p:cNvSpPr txBox="1"/>
          <p:nvPr/>
        </p:nvSpPr>
        <p:spPr>
          <a:xfrm>
            <a:off x="4398562" y="2241497"/>
            <a:ext cx="3235594" cy="646331"/>
          </a:xfrm>
          <a:prstGeom prst="rect">
            <a:avLst/>
          </a:prstGeom>
          <a:noFill/>
        </p:spPr>
        <p:txBody>
          <a:bodyPr wrap="square" rtlCol="0">
            <a:spAutoFit/>
          </a:bodyPr>
          <a:lstStyle/>
          <a:p>
            <a:r>
              <a:rPr lang="en-US" sz="3600" b="1">
                <a:solidFill>
                  <a:srgbClr val="FF0000"/>
                </a:solidFill>
                <a:latin typeface="Aptos" panose="020B0004020202020204" pitchFamily="34" charset="0"/>
              </a:rPr>
              <a:t>Irreconcilable!</a:t>
            </a:r>
            <a:endParaRPr lang="en-US" sz="3600" b="1">
              <a:solidFill>
                <a:schemeClr val="tx1">
                  <a:lumMod val="95000"/>
                  <a:lumOff val="5000"/>
                </a:schemeClr>
              </a:solidFill>
              <a:latin typeface="Aptos" panose="020B0004020202020204" pitchFamily="34" charset="0"/>
            </a:endParaRPr>
          </a:p>
        </p:txBody>
      </p:sp>
      <p:cxnSp>
        <p:nvCxnSpPr>
          <p:cNvPr id="3" name="Straight Connector 2">
            <a:extLst>
              <a:ext uri="{FF2B5EF4-FFF2-40B4-BE49-F238E27FC236}">
                <a16:creationId xmlns:a16="http://schemas.microsoft.com/office/drawing/2014/main" id="{4AF25AB3-542F-226B-FA15-D4B2353F7AFE}"/>
              </a:ext>
            </a:extLst>
          </p:cNvPr>
          <p:cNvCxnSpPr>
            <a:cxnSpLocks/>
          </p:cNvCxnSpPr>
          <p:nvPr/>
        </p:nvCxnSpPr>
        <p:spPr>
          <a:xfrm>
            <a:off x="4384608" y="2564662"/>
            <a:ext cx="3235594" cy="0"/>
          </a:xfrm>
          <a:prstGeom prst="line">
            <a:avLst/>
          </a:prstGeom>
          <a:ln w="38100"/>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1BA6083F-A3DD-1D5B-01C0-312E1521C87F}"/>
              </a:ext>
            </a:extLst>
          </p:cNvPr>
          <p:cNvSpPr txBox="1"/>
          <p:nvPr/>
        </p:nvSpPr>
        <p:spPr>
          <a:xfrm>
            <a:off x="7429238" y="2252726"/>
            <a:ext cx="437744" cy="400110"/>
          </a:xfrm>
          <a:prstGeom prst="rect">
            <a:avLst/>
          </a:prstGeom>
          <a:noFill/>
        </p:spPr>
        <p:txBody>
          <a:bodyPr wrap="square" rtlCol="0">
            <a:spAutoFit/>
          </a:bodyPr>
          <a:lstStyle/>
          <a:p>
            <a:r>
              <a:rPr lang="en-US" sz="2000" b="1"/>
              <a:t>*</a:t>
            </a:r>
          </a:p>
        </p:txBody>
      </p:sp>
      <p:sp>
        <p:nvSpPr>
          <p:cNvPr id="21" name="TextBox 20">
            <a:extLst>
              <a:ext uri="{FF2B5EF4-FFF2-40B4-BE49-F238E27FC236}">
                <a16:creationId xmlns:a16="http://schemas.microsoft.com/office/drawing/2014/main" id="{0CCFCA90-C2FC-D082-B1CF-ADC7859BA747}"/>
              </a:ext>
            </a:extLst>
          </p:cNvPr>
          <p:cNvSpPr txBox="1"/>
          <p:nvPr/>
        </p:nvSpPr>
        <p:spPr>
          <a:xfrm>
            <a:off x="9894096" y="252934"/>
            <a:ext cx="2373549" cy="569387"/>
          </a:xfrm>
          <a:prstGeom prst="rect">
            <a:avLst/>
          </a:prstGeom>
          <a:noFill/>
        </p:spPr>
        <p:txBody>
          <a:bodyPr wrap="square" rtlCol="0">
            <a:spAutoFit/>
          </a:bodyPr>
          <a:lstStyle/>
          <a:p>
            <a:r>
              <a:rPr lang="en-US" sz="2000" b="1"/>
              <a:t> *</a:t>
            </a:r>
            <a:r>
              <a:rPr lang="fr-FR" sz="2000" b="1"/>
              <a:t> </a:t>
            </a:r>
            <a:r>
              <a:rPr lang="fr-FR" sz="1100" b="1"/>
              <a:t>[Minaud et. al. CRYPTO 2022]</a:t>
            </a:r>
            <a:endParaRPr lang="en-US" sz="1100" b="1"/>
          </a:p>
          <a:p>
            <a:r>
              <a:rPr lang="fr-FR" sz="1100" b="1"/>
              <a:t>               [Bost et. al. CCS 2016]</a:t>
            </a:r>
          </a:p>
        </p:txBody>
      </p:sp>
    </p:spTree>
    <p:custDataLst>
      <p:tags r:id="rId1"/>
    </p:custDataLst>
    <p:extLst>
      <p:ext uri="{BB962C8B-B14F-4D97-AF65-F5344CB8AC3E}">
        <p14:creationId xmlns:p14="http://schemas.microsoft.com/office/powerpoint/2010/main" val="267660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91667E-6 -2.22222E-6 L 0.07343 -0.00023 " pathEditMode="relative" rAng="0" ptsTypes="AA">
                                      <p:cBhvr>
                                        <p:cTn id="32" dur="2000" fill="hold"/>
                                        <p:tgtEl>
                                          <p:spTgt spid="44"/>
                                        </p:tgtEl>
                                        <p:attrNameLst>
                                          <p:attrName>ppt_x</p:attrName>
                                          <p:attrName>ppt_y</p:attrName>
                                        </p:attrNameLst>
                                      </p:cBhvr>
                                      <p:rCtr x="3672" y="-23"/>
                                    </p:animMotion>
                                  </p:childTnLst>
                                </p:cTn>
                              </p:par>
                              <p:par>
                                <p:cTn id="33" presetID="42" presetClass="path" presetSubtype="0" accel="50000" decel="50000" fill="hold" nodeType="withEffect">
                                  <p:stCondLst>
                                    <p:cond delay="0"/>
                                  </p:stCondLst>
                                  <p:childTnLst>
                                    <p:animMotion origin="layout" path="M -4.16667E-6 3.33333E-6 L -0.04726 0.00092 " pathEditMode="relative" rAng="0" ptsTypes="AA">
                                      <p:cBhvr>
                                        <p:cTn id="34" dur="2000" fill="hold"/>
                                        <p:tgtEl>
                                          <p:spTgt spid="47"/>
                                        </p:tgtEl>
                                        <p:attrNameLst>
                                          <p:attrName>ppt_x</p:attrName>
                                          <p:attrName>ppt_y</p:attrName>
                                        </p:attrNameLst>
                                      </p:cBhvr>
                                      <p:rCtr x="-2370" y="46"/>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8" grpId="0"/>
      <p:bldP spid="59" grpId="0"/>
      <p:bldP spid="41" grpId="0"/>
      <p:bldP spid="40" grpId="0"/>
      <p:bldP spid="42" grpId="0"/>
      <p:bldP spid="43" grpId="0"/>
      <p:bldP spid="10"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CF72E15-FE97-F810-2BBE-5A4E12FB3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106" y="1595437"/>
            <a:ext cx="7219950" cy="3667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799B52-0836-54DB-4862-F8E377DF4699}"/>
              </a:ext>
            </a:extLst>
          </p:cNvPr>
          <p:cNvSpPr txBox="1"/>
          <p:nvPr/>
        </p:nvSpPr>
        <p:spPr>
          <a:xfrm>
            <a:off x="953311" y="2519464"/>
            <a:ext cx="1750978" cy="31085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a:ln>
                  <a:noFill/>
                </a:ln>
                <a:solidFill>
                  <a:srgbClr val="424242"/>
                </a:solidFill>
                <a:effectLst/>
                <a:latin typeface="Oswald" panose="00000500000000000000" pitchFamily="2" charset="0"/>
              </a:rPr>
              <a:t>Search </a:t>
            </a:r>
            <a:r>
              <a:rPr kumimoji="0" lang="en-US" altLang="en-US" sz="2000" b="0" i="0" u="sng" strike="noStrike" cap="none" normalizeH="0" baseline="0" err="1">
                <a:ln>
                  <a:noFill/>
                </a:ln>
                <a:solidFill>
                  <a:srgbClr val="424242"/>
                </a:solidFill>
                <a:effectLst/>
                <a:latin typeface="Oswald" panose="00000500000000000000" pitchFamily="2" charset="0"/>
              </a:rPr>
              <a:t>computaion</a:t>
            </a:r>
            <a:r>
              <a:rPr kumimoji="0" lang="en-US" altLang="en-US" sz="2000" b="0" i="0" u="sng" strike="noStrike" cap="none" normalizeH="0" baseline="0">
                <a:ln>
                  <a:noFill/>
                </a:ln>
                <a:solidFill>
                  <a:srgbClr val="424242"/>
                </a:solidFill>
                <a:effectLst/>
                <a:latin typeface="Oswald" panose="00000500000000000000" pitchFamily="2" charset="0"/>
              </a:rPr>
              <a:t> time</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424242"/>
                </a:solidFill>
                <a:effectLst/>
                <a:latin typeface="Oswald" panose="00000500000000000000" pitchFamily="2" charset="0"/>
              </a:rPr>
              <a:t>|DB| = 6M</a:t>
            </a:r>
            <a:endParaRPr kumimoji="0" lang="en-US" altLang="en-US" sz="105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800" b="0" i="0" u="none" strike="noStrike" cap="none" normalizeH="0" baseline="0">
                <a:ln>
                  <a:noFill/>
                </a:ln>
                <a:solidFill>
                  <a:schemeClr val="tx1"/>
                </a:solidFill>
                <a:effectLst/>
                <a:latin typeface="Arial" panose="020B0604020202020204" pitchFamily="34" charset="0"/>
              </a:rPr>
            </a:b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424242"/>
                </a:solidFill>
                <a:effectLst/>
                <a:latin typeface="Oswald" panose="00000500000000000000" pitchFamily="2" charset="0"/>
              </a:rPr>
              <a:t>Chicago crime dataset since 2001</a:t>
            </a:r>
            <a:endParaRPr kumimoji="0" lang="en-US" altLang="en-US" sz="1050" b="0" i="0" u="none" strike="noStrike" cap="none" normalizeH="0" baseline="0">
              <a:ln>
                <a:noFill/>
              </a:ln>
              <a:solidFill>
                <a:schemeClr val="tx1"/>
              </a:solidFill>
              <a:effectLst/>
            </a:endParaRPr>
          </a:p>
          <a:p>
            <a:endParaRPr lang="en-US" sz="1100"/>
          </a:p>
        </p:txBody>
      </p:sp>
    </p:spTree>
    <p:extLst>
      <p:ext uri="{BB962C8B-B14F-4D97-AF65-F5344CB8AC3E}">
        <p14:creationId xmlns:p14="http://schemas.microsoft.com/office/powerpoint/2010/main" val="1089122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CA6DCE-3E9E-3A06-EF85-4011B5F87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1471613"/>
            <a:ext cx="690562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51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4EEF573-3285-3C0A-A5D6-5CAB83F81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903" y="1085020"/>
            <a:ext cx="9499866" cy="529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8E5005-BE2B-5225-64CF-FD8F8ED3191D}"/>
              </a:ext>
            </a:extLst>
          </p:cNvPr>
          <p:cNvSpPr txBox="1"/>
          <p:nvPr/>
        </p:nvSpPr>
        <p:spPr>
          <a:xfrm>
            <a:off x="134284" y="1737021"/>
            <a:ext cx="2693504" cy="2308324"/>
          </a:xfrm>
          <a:prstGeom prst="rect">
            <a:avLst/>
          </a:prstGeom>
          <a:noFill/>
        </p:spPr>
        <p:txBody>
          <a:bodyPr wrap="square" rtlCol="0">
            <a:spAutoFit/>
          </a:bodyPr>
          <a:lstStyle/>
          <a:p>
            <a:pPr rtl="0">
              <a:spcBef>
                <a:spcPts val="0"/>
              </a:spcBef>
              <a:spcAft>
                <a:spcPts val="0"/>
              </a:spcAft>
            </a:pPr>
            <a:r>
              <a:rPr lang="en-US" sz="1800" b="0" i="0" u="sng">
                <a:solidFill>
                  <a:srgbClr val="424242"/>
                </a:solidFill>
                <a:effectLst/>
                <a:latin typeface="Oswald" panose="00000500000000000000" pitchFamily="2" charset="0"/>
              </a:rPr>
              <a:t>Update computation time</a:t>
            </a:r>
            <a:endParaRPr lang="en-US" b="0">
              <a:effectLst/>
            </a:endParaRPr>
          </a:p>
          <a:p>
            <a:pPr rtl="0">
              <a:spcBef>
                <a:spcPts val="0"/>
              </a:spcBef>
              <a:spcAft>
                <a:spcPts val="0"/>
              </a:spcAft>
            </a:pPr>
            <a:r>
              <a:rPr lang="en-US" sz="1800" b="0" i="0" u="none" strike="noStrike">
                <a:solidFill>
                  <a:srgbClr val="424242"/>
                </a:solidFill>
                <a:effectLst/>
                <a:latin typeface="Oswald" panose="00000500000000000000" pitchFamily="2" charset="0"/>
              </a:rPr>
              <a:t>For variable DB sizes</a:t>
            </a:r>
            <a:endParaRPr lang="en-US" b="0">
              <a:effectLst/>
            </a:endParaRPr>
          </a:p>
          <a:p>
            <a:pPr rtl="0">
              <a:spcBef>
                <a:spcPts val="0"/>
              </a:spcBef>
              <a:spcAft>
                <a:spcPts val="0"/>
              </a:spcAft>
            </a:pPr>
            <a:r>
              <a:rPr lang="en-US" sz="1800" b="0" i="0" u="none" strike="noStrike">
                <a:solidFill>
                  <a:srgbClr val="424242"/>
                </a:solidFill>
                <a:effectLst/>
                <a:latin typeface="Oswald" panose="00000500000000000000" pitchFamily="2" charset="0"/>
              </a:rPr>
              <a:t>(a) over single machine</a:t>
            </a:r>
            <a:endParaRPr lang="en-US" b="0">
              <a:effectLst/>
            </a:endParaRPr>
          </a:p>
          <a:p>
            <a:pPr rtl="0">
              <a:spcBef>
                <a:spcPts val="0"/>
              </a:spcBef>
              <a:spcAft>
                <a:spcPts val="0"/>
              </a:spcAft>
            </a:pPr>
            <a:r>
              <a:rPr lang="en-US" sz="1800" b="0" i="0" u="none" strike="noStrike">
                <a:solidFill>
                  <a:srgbClr val="424242"/>
                </a:solidFill>
                <a:effectLst/>
                <a:latin typeface="Oswald" panose="00000500000000000000" pitchFamily="2" charset="0"/>
              </a:rPr>
              <a:t>(b) over WAN </a:t>
            </a:r>
            <a:endParaRPr lang="en-US" b="0">
              <a:effectLst/>
            </a:endParaRPr>
          </a:p>
          <a:p>
            <a:pPr rtl="0">
              <a:spcBef>
                <a:spcPts val="0"/>
              </a:spcBef>
              <a:spcAft>
                <a:spcPts val="0"/>
              </a:spcAft>
            </a:pPr>
            <a:r>
              <a:rPr lang="en-US" sz="1800" b="0" i="0" u="none" strike="noStrike">
                <a:solidFill>
                  <a:srgbClr val="424242"/>
                </a:solidFill>
                <a:effectLst/>
                <a:latin typeface="Oswald" panose="00000500000000000000" pitchFamily="2" charset="0"/>
              </a:rPr>
              <a:t>      24.7ms network delay</a:t>
            </a:r>
            <a:endParaRPr lang="en-US" b="0">
              <a:effectLst/>
            </a:endParaRPr>
          </a:p>
          <a:p>
            <a:pPr rtl="0">
              <a:spcBef>
                <a:spcPts val="0"/>
              </a:spcBef>
              <a:spcAft>
                <a:spcPts val="0"/>
              </a:spcAft>
            </a:pPr>
            <a:r>
              <a:rPr lang="en-US" sz="1800" b="0" i="0" u="none" strike="noStrike">
                <a:solidFill>
                  <a:srgbClr val="424242"/>
                </a:solidFill>
                <a:effectLst/>
                <a:latin typeface="Oswald" panose="00000500000000000000" pitchFamily="2" charset="0"/>
              </a:rPr>
              <a:t>      2.5Gbps bandwidth</a:t>
            </a:r>
            <a:endParaRPr lang="en-US" b="0">
              <a:effectLst/>
            </a:endParaRPr>
          </a:p>
          <a:p>
            <a:br>
              <a:rPr lang="en-US"/>
            </a:br>
            <a:endParaRPr lang="en-US"/>
          </a:p>
        </p:txBody>
      </p:sp>
    </p:spTree>
    <p:extLst>
      <p:ext uri="{BB962C8B-B14F-4D97-AF65-F5344CB8AC3E}">
        <p14:creationId xmlns:p14="http://schemas.microsoft.com/office/powerpoint/2010/main" val="3860963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426C6A11-63BE-319C-D82B-49FA172F2E04}"/>
              </a:ext>
            </a:extLst>
          </p:cNvPr>
          <p:cNvGraphicFramePr>
            <a:graphicFrameLocks noGrp="1"/>
          </p:cNvGraphicFramePr>
          <p:nvPr>
            <p:extLst>
              <p:ext uri="{D42A27DB-BD31-4B8C-83A1-F6EECF244321}">
                <p14:modId xmlns:p14="http://schemas.microsoft.com/office/powerpoint/2010/main" val="2367485481"/>
              </p:ext>
            </p:extLst>
          </p:nvPr>
        </p:nvGraphicFramePr>
        <p:xfrm>
          <a:off x="10541313" y="2286507"/>
          <a:ext cx="805912" cy="2926080"/>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886375049"/>
                    </a:ext>
                  </a:extLst>
                </a:gridCol>
                <a:gridCol w="402956">
                  <a:extLst>
                    <a:ext uri="{9D8B030D-6E8A-4147-A177-3AD203B41FA5}">
                      <a16:colId xmlns:a16="http://schemas.microsoft.com/office/drawing/2014/main" val="29179473"/>
                    </a:ext>
                  </a:extLst>
                </a:gridCol>
              </a:tblGrid>
              <a:tr h="194823">
                <a:tc gridSpan="2">
                  <a:txBody>
                    <a:bodyPr/>
                    <a:lstStyle/>
                    <a:p>
                      <a:r>
                        <a:rPr lang="en-US">
                          <a:solidFill>
                            <a:schemeClr val="tx1"/>
                          </a:solidFill>
                        </a:rPr>
                        <a:t>Index</a:t>
                      </a:r>
                    </a:p>
                  </a:txBody>
                  <a:tcPr>
                    <a:solidFill>
                      <a:schemeClr val="bg2"/>
                    </a:solidFill>
                  </a:tcPr>
                </a:tc>
                <a:tc hMerge="1">
                  <a:txBody>
                    <a:bodyPr/>
                    <a:lstStyle/>
                    <a:p>
                      <a:endParaRPr lang="en-US"/>
                    </a:p>
                  </a:txBody>
                  <a:tcPr/>
                </a:tc>
                <a:extLst>
                  <a:ext uri="{0D108BD9-81ED-4DB2-BD59-A6C34878D82A}">
                    <a16:rowId xmlns:a16="http://schemas.microsoft.com/office/drawing/2014/main" val="2456013961"/>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850171925"/>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4130563207"/>
                  </a:ext>
                </a:extLst>
              </a:tr>
              <a:tr h="194823">
                <a:tc>
                  <a:txBody>
                    <a:bodyPr/>
                    <a:lstStyle/>
                    <a:p>
                      <a:endParaRPr lang="en-US">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endParaRPr>
                    </a:p>
                  </a:txBody>
                  <a:tcPr>
                    <a:solidFill>
                      <a:schemeClr val="bg2"/>
                    </a:solidFill>
                  </a:tcPr>
                </a:tc>
                <a:extLst>
                  <a:ext uri="{0D108BD9-81ED-4DB2-BD59-A6C34878D82A}">
                    <a16:rowId xmlns:a16="http://schemas.microsoft.com/office/drawing/2014/main" val="1462075853"/>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149499454"/>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349017379"/>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40641992"/>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059187399"/>
                  </a:ext>
                </a:extLst>
              </a:tr>
            </a:tbl>
          </a:graphicData>
        </a:graphic>
      </p:graphicFrame>
      <p:sp>
        <p:nvSpPr>
          <p:cNvPr id="38" name="Graphic 1111" descr="Lock with solid fill">
            <a:extLst>
              <a:ext uri="{FF2B5EF4-FFF2-40B4-BE49-F238E27FC236}">
                <a16:creationId xmlns:a16="http://schemas.microsoft.com/office/drawing/2014/main" id="{27201CC8-663E-9DDD-B097-AD60A3B48F57}"/>
              </a:ext>
            </a:extLst>
          </p:cNvPr>
          <p:cNvSpPr/>
          <p:nvPr/>
        </p:nvSpPr>
        <p:spPr>
          <a:xfrm>
            <a:off x="11263635" y="2027489"/>
            <a:ext cx="336595" cy="44499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aphicFrame>
        <p:nvGraphicFramePr>
          <p:cNvPr id="45" name="Table 44">
            <a:extLst>
              <a:ext uri="{FF2B5EF4-FFF2-40B4-BE49-F238E27FC236}">
                <a16:creationId xmlns:a16="http://schemas.microsoft.com/office/drawing/2014/main" id="{D1CCFD2A-0DEF-C61D-C43A-8477D76EE7A7}"/>
              </a:ext>
            </a:extLst>
          </p:cNvPr>
          <p:cNvGraphicFramePr>
            <a:graphicFrameLocks noGrp="1"/>
          </p:cNvGraphicFramePr>
          <p:nvPr>
            <p:extLst>
              <p:ext uri="{D42A27DB-BD31-4B8C-83A1-F6EECF244321}">
                <p14:modId xmlns:p14="http://schemas.microsoft.com/office/powerpoint/2010/main" val="1826255463"/>
              </p:ext>
            </p:extLst>
          </p:nvPr>
        </p:nvGraphicFramePr>
        <p:xfrm>
          <a:off x="10541313" y="4482887"/>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46" name="Graphic 45" descr="Cat with solid fill">
            <a:extLst>
              <a:ext uri="{FF2B5EF4-FFF2-40B4-BE49-F238E27FC236}">
                <a16:creationId xmlns:a16="http://schemas.microsoft.com/office/drawing/2014/main" id="{8D6524AE-9928-75D5-334E-85B1CA3133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9306" y="4516579"/>
            <a:ext cx="387730" cy="298773"/>
          </a:xfrm>
          <a:prstGeom prst="rect">
            <a:avLst/>
          </a:prstGeom>
        </p:spPr>
      </p:pic>
      <p:graphicFrame>
        <p:nvGraphicFramePr>
          <p:cNvPr id="49" name="Table 48">
            <a:extLst>
              <a:ext uri="{FF2B5EF4-FFF2-40B4-BE49-F238E27FC236}">
                <a16:creationId xmlns:a16="http://schemas.microsoft.com/office/drawing/2014/main" id="{99A4AA0A-7F15-6D1E-D6A0-EB8E5EB09460}"/>
              </a:ext>
            </a:extLst>
          </p:cNvPr>
          <p:cNvGraphicFramePr>
            <a:graphicFrameLocks noGrp="1"/>
          </p:cNvGraphicFramePr>
          <p:nvPr>
            <p:extLst>
              <p:ext uri="{D42A27DB-BD31-4B8C-83A1-F6EECF244321}">
                <p14:modId xmlns:p14="http://schemas.microsoft.com/office/powerpoint/2010/main" val="603667655"/>
              </p:ext>
            </p:extLst>
          </p:nvPr>
        </p:nvGraphicFramePr>
        <p:xfrm>
          <a:off x="10554080" y="2667315"/>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50" name="Graphic 49" descr="Cat with solid fill">
            <a:extLst>
              <a:ext uri="{FF2B5EF4-FFF2-40B4-BE49-F238E27FC236}">
                <a16:creationId xmlns:a16="http://schemas.microsoft.com/office/drawing/2014/main" id="{A88EA200-B365-B9E1-2E84-B26203DD7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2073" y="2701007"/>
            <a:ext cx="387730" cy="298773"/>
          </a:xfrm>
          <a:prstGeom prst="rect">
            <a:avLst/>
          </a:prstGeom>
        </p:spPr>
      </p:pic>
      <p:sp>
        <p:nvSpPr>
          <p:cNvPr id="2" name="Title 1">
            <a:extLst>
              <a:ext uri="{FF2B5EF4-FFF2-40B4-BE49-F238E27FC236}">
                <a16:creationId xmlns:a16="http://schemas.microsoft.com/office/drawing/2014/main" id="{3A1754C8-87B8-6673-7ABF-DF8FB36B8F37}"/>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Forward Privacy (FP)</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34851" y="2012899"/>
            <a:ext cx="2363905" cy="2227576"/>
            <a:chOff x="9260381" y="1006305"/>
            <a:chExt cx="2363905" cy="2227576"/>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81" y="1160323"/>
              <a:ext cx="2363905" cy="2073558"/>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99368" y="1129361"/>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93882" y="1006305"/>
              <a:ext cx="715543" cy="715543"/>
            </a:xfrm>
            <a:prstGeom prst="rect">
              <a:avLst/>
            </a:prstGeom>
          </p:spPr>
        </p:pic>
      </p:grpSp>
      <p:sp>
        <p:nvSpPr>
          <p:cNvPr id="5" name="Arrow: Right 4">
            <a:extLst>
              <a:ext uri="{FF2B5EF4-FFF2-40B4-BE49-F238E27FC236}">
                <a16:creationId xmlns:a16="http://schemas.microsoft.com/office/drawing/2014/main" id="{849D65B4-01AD-5FC4-879D-104275B2A318}"/>
              </a:ext>
            </a:extLst>
          </p:cNvPr>
          <p:cNvSpPr/>
          <p:nvPr/>
        </p:nvSpPr>
        <p:spPr>
          <a:xfrm>
            <a:off x="4190137" y="2438370"/>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34" name="TextBox 33">
            <a:extLst>
              <a:ext uri="{FF2B5EF4-FFF2-40B4-BE49-F238E27FC236}">
                <a16:creationId xmlns:a16="http://schemas.microsoft.com/office/drawing/2014/main" id="{3DB49FF8-7749-418D-36B8-CA7B19AA718F}"/>
              </a:ext>
            </a:extLst>
          </p:cNvPr>
          <p:cNvSpPr txBox="1"/>
          <p:nvPr/>
        </p:nvSpPr>
        <p:spPr>
          <a:xfrm>
            <a:off x="4242983" y="2028339"/>
            <a:ext cx="1658698" cy="523220"/>
          </a:xfrm>
          <a:prstGeom prst="rect">
            <a:avLst/>
          </a:prstGeom>
          <a:noFill/>
        </p:spPr>
        <p:txBody>
          <a:bodyPr wrap="square" rtlCol="0">
            <a:spAutoFit/>
          </a:bodyPr>
          <a:lstStyle/>
          <a:p>
            <a:r>
              <a:rPr lang="en-US" sz="2800" b="1"/>
              <a:t>Add</a:t>
            </a:r>
          </a:p>
        </p:txBody>
      </p:sp>
      <p:sp>
        <p:nvSpPr>
          <p:cNvPr id="55" name="TextBox 54">
            <a:extLst>
              <a:ext uri="{FF2B5EF4-FFF2-40B4-BE49-F238E27FC236}">
                <a16:creationId xmlns:a16="http://schemas.microsoft.com/office/drawing/2014/main" id="{EB2E53E3-D34D-FBA9-C01C-6B3F81BC7D12}"/>
              </a:ext>
            </a:extLst>
          </p:cNvPr>
          <p:cNvSpPr txBox="1"/>
          <p:nvPr/>
        </p:nvSpPr>
        <p:spPr>
          <a:xfrm>
            <a:off x="4353020" y="4989360"/>
            <a:ext cx="1658698" cy="523220"/>
          </a:xfrm>
          <a:prstGeom prst="rect">
            <a:avLst/>
          </a:prstGeom>
          <a:noFill/>
        </p:spPr>
        <p:txBody>
          <a:bodyPr wrap="square" rtlCol="0">
            <a:spAutoFit/>
          </a:bodyPr>
          <a:lstStyle/>
          <a:p>
            <a:r>
              <a:rPr lang="en-US" sz="2800" b="1"/>
              <a:t>Add</a:t>
            </a:r>
          </a:p>
        </p:txBody>
      </p:sp>
      <p:sp>
        <p:nvSpPr>
          <p:cNvPr id="62" name="TextBox 61">
            <a:extLst>
              <a:ext uri="{FF2B5EF4-FFF2-40B4-BE49-F238E27FC236}">
                <a16:creationId xmlns:a16="http://schemas.microsoft.com/office/drawing/2014/main" id="{12292EFE-8CBF-20AB-2FD2-5EF61B035D64}"/>
              </a:ext>
            </a:extLst>
          </p:cNvPr>
          <p:cNvSpPr txBox="1"/>
          <p:nvPr/>
        </p:nvSpPr>
        <p:spPr>
          <a:xfrm>
            <a:off x="4201626" y="3254992"/>
            <a:ext cx="1658698" cy="523220"/>
          </a:xfrm>
          <a:prstGeom prst="rect">
            <a:avLst/>
          </a:prstGeom>
          <a:noFill/>
        </p:spPr>
        <p:txBody>
          <a:bodyPr wrap="square" rtlCol="0">
            <a:spAutoFit/>
          </a:bodyPr>
          <a:lstStyle/>
          <a:p>
            <a:r>
              <a:rPr lang="en-US" sz="2800" b="1"/>
              <a:t>Search</a:t>
            </a:r>
          </a:p>
        </p:txBody>
      </p:sp>
      <p:sp>
        <p:nvSpPr>
          <p:cNvPr id="63" name="Arrow: Right 62">
            <a:extLst>
              <a:ext uri="{FF2B5EF4-FFF2-40B4-BE49-F238E27FC236}">
                <a16:creationId xmlns:a16="http://schemas.microsoft.com/office/drawing/2014/main" id="{C65338AA-C0E9-A1B2-2768-34ED641739AF}"/>
              </a:ext>
            </a:extLst>
          </p:cNvPr>
          <p:cNvSpPr/>
          <p:nvPr/>
        </p:nvSpPr>
        <p:spPr>
          <a:xfrm>
            <a:off x="4201626" y="3662868"/>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64" name="Arrow: Right 63">
            <a:extLst>
              <a:ext uri="{FF2B5EF4-FFF2-40B4-BE49-F238E27FC236}">
                <a16:creationId xmlns:a16="http://schemas.microsoft.com/office/drawing/2014/main" id="{82A0E840-FF09-293C-A8DC-97BBB5288283}"/>
              </a:ext>
            </a:extLst>
          </p:cNvPr>
          <p:cNvSpPr/>
          <p:nvPr/>
        </p:nvSpPr>
        <p:spPr>
          <a:xfrm>
            <a:off x="4218841" y="5384392"/>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66" name="TextBox 65">
            <a:extLst>
              <a:ext uri="{FF2B5EF4-FFF2-40B4-BE49-F238E27FC236}">
                <a16:creationId xmlns:a16="http://schemas.microsoft.com/office/drawing/2014/main" id="{61651F49-49C3-48D2-0845-84E2FC984726}"/>
              </a:ext>
            </a:extLst>
          </p:cNvPr>
          <p:cNvSpPr txBox="1"/>
          <p:nvPr/>
        </p:nvSpPr>
        <p:spPr>
          <a:xfrm>
            <a:off x="3005505" y="1597974"/>
            <a:ext cx="1658698" cy="523220"/>
          </a:xfrm>
          <a:prstGeom prst="rect">
            <a:avLst/>
          </a:prstGeom>
          <a:noFill/>
        </p:spPr>
        <p:txBody>
          <a:bodyPr wrap="square" rtlCol="0">
            <a:spAutoFit/>
          </a:bodyPr>
          <a:lstStyle/>
          <a:p>
            <a:r>
              <a:rPr lang="en-US" sz="2800" b="1" u="sng"/>
              <a:t>Time</a:t>
            </a:r>
          </a:p>
        </p:txBody>
      </p:sp>
      <p:sp>
        <p:nvSpPr>
          <p:cNvPr id="67" name="TextBox 66">
            <a:extLst>
              <a:ext uri="{FF2B5EF4-FFF2-40B4-BE49-F238E27FC236}">
                <a16:creationId xmlns:a16="http://schemas.microsoft.com/office/drawing/2014/main" id="{EF6EAABA-BFC6-34C1-F4D4-8C2C8ABC6EBE}"/>
              </a:ext>
            </a:extLst>
          </p:cNvPr>
          <p:cNvSpPr txBox="1"/>
          <p:nvPr/>
        </p:nvSpPr>
        <p:spPr>
          <a:xfrm>
            <a:off x="3256490" y="2165598"/>
            <a:ext cx="411032" cy="523220"/>
          </a:xfrm>
          <a:prstGeom prst="rect">
            <a:avLst/>
          </a:prstGeom>
          <a:noFill/>
        </p:spPr>
        <p:txBody>
          <a:bodyPr wrap="square" rtlCol="0">
            <a:spAutoFit/>
          </a:bodyPr>
          <a:lstStyle/>
          <a:p>
            <a:r>
              <a:rPr lang="en-US" sz="2800" b="1">
                <a:solidFill>
                  <a:srgbClr val="FF0000"/>
                </a:solidFill>
              </a:rPr>
              <a:t>1</a:t>
            </a:r>
          </a:p>
        </p:txBody>
      </p:sp>
      <p:sp>
        <p:nvSpPr>
          <p:cNvPr id="68" name="TextBox 67">
            <a:extLst>
              <a:ext uri="{FF2B5EF4-FFF2-40B4-BE49-F238E27FC236}">
                <a16:creationId xmlns:a16="http://schemas.microsoft.com/office/drawing/2014/main" id="{6021FCFE-9563-2E91-A996-C1B8020F33C8}"/>
              </a:ext>
            </a:extLst>
          </p:cNvPr>
          <p:cNvSpPr txBox="1"/>
          <p:nvPr/>
        </p:nvSpPr>
        <p:spPr>
          <a:xfrm>
            <a:off x="3273275" y="3306453"/>
            <a:ext cx="411032" cy="523220"/>
          </a:xfrm>
          <a:prstGeom prst="rect">
            <a:avLst/>
          </a:prstGeom>
          <a:noFill/>
        </p:spPr>
        <p:txBody>
          <a:bodyPr wrap="square" rtlCol="0">
            <a:spAutoFit/>
          </a:bodyPr>
          <a:lstStyle/>
          <a:p>
            <a:r>
              <a:rPr lang="en-US" sz="2800" b="1">
                <a:solidFill>
                  <a:srgbClr val="FF0000"/>
                </a:solidFill>
              </a:rPr>
              <a:t>2</a:t>
            </a:r>
          </a:p>
        </p:txBody>
      </p:sp>
      <p:sp>
        <p:nvSpPr>
          <p:cNvPr id="69" name="TextBox 68">
            <a:extLst>
              <a:ext uri="{FF2B5EF4-FFF2-40B4-BE49-F238E27FC236}">
                <a16:creationId xmlns:a16="http://schemas.microsoft.com/office/drawing/2014/main" id="{339A6745-9BB9-7319-7839-CB6ADFA235B5}"/>
              </a:ext>
            </a:extLst>
          </p:cNvPr>
          <p:cNvSpPr txBox="1"/>
          <p:nvPr/>
        </p:nvSpPr>
        <p:spPr>
          <a:xfrm>
            <a:off x="3315809" y="5068992"/>
            <a:ext cx="411032" cy="523220"/>
          </a:xfrm>
          <a:prstGeom prst="rect">
            <a:avLst/>
          </a:prstGeom>
          <a:noFill/>
        </p:spPr>
        <p:txBody>
          <a:bodyPr wrap="square" rtlCol="0">
            <a:spAutoFit/>
          </a:bodyPr>
          <a:lstStyle/>
          <a:p>
            <a:r>
              <a:rPr lang="en-US" sz="2800" b="1">
                <a:solidFill>
                  <a:srgbClr val="FF0000"/>
                </a:solidFill>
              </a:rPr>
              <a:t>3</a:t>
            </a:r>
          </a:p>
        </p:txBody>
      </p:sp>
      <p:sp>
        <p:nvSpPr>
          <p:cNvPr id="71" name="TextBox 70">
            <a:extLst>
              <a:ext uri="{FF2B5EF4-FFF2-40B4-BE49-F238E27FC236}">
                <a16:creationId xmlns:a16="http://schemas.microsoft.com/office/drawing/2014/main" id="{C9B14474-B5B9-ECB4-044C-0D18B8A54D31}"/>
              </a:ext>
            </a:extLst>
          </p:cNvPr>
          <p:cNvSpPr txBox="1"/>
          <p:nvPr/>
        </p:nvSpPr>
        <p:spPr>
          <a:xfrm>
            <a:off x="3192921" y="5710375"/>
            <a:ext cx="5166779" cy="707886"/>
          </a:xfrm>
          <a:prstGeom prst="rect">
            <a:avLst/>
          </a:prstGeom>
          <a:noFill/>
        </p:spPr>
        <p:txBody>
          <a:bodyPr wrap="square" rtlCol="0">
            <a:spAutoFit/>
          </a:bodyPr>
          <a:lstStyle/>
          <a:p>
            <a:pPr algn="ctr"/>
            <a:r>
              <a:rPr lang="en-US" sz="2000"/>
              <a:t>Server should not learn that update in timestamp</a:t>
            </a:r>
            <a:r>
              <a:rPr lang="en-US" sz="2000" b="1">
                <a:solidFill>
                  <a:srgbClr val="FF0000"/>
                </a:solidFill>
              </a:rPr>
              <a:t> 3 </a:t>
            </a:r>
            <a:r>
              <a:rPr lang="en-US" sz="2000"/>
              <a:t>is for the same keyword</a:t>
            </a:r>
          </a:p>
        </p:txBody>
      </p:sp>
      <p:grpSp>
        <p:nvGrpSpPr>
          <p:cNvPr id="35" name="Group 34">
            <a:extLst>
              <a:ext uri="{FF2B5EF4-FFF2-40B4-BE49-F238E27FC236}">
                <a16:creationId xmlns:a16="http://schemas.microsoft.com/office/drawing/2014/main" id="{1C32131A-5E85-79D2-95A4-A13D8E0D288B}"/>
              </a:ext>
            </a:extLst>
          </p:cNvPr>
          <p:cNvGrpSpPr/>
          <p:nvPr/>
        </p:nvGrpSpPr>
        <p:grpSpPr>
          <a:xfrm>
            <a:off x="5230354" y="1122925"/>
            <a:ext cx="1077277" cy="1293733"/>
            <a:chOff x="5085072" y="1362438"/>
            <a:chExt cx="1077277" cy="1293733"/>
          </a:xfrm>
        </p:grpSpPr>
        <p:grpSp>
          <p:nvGrpSpPr>
            <p:cNvPr id="26" name="Group 25">
              <a:extLst>
                <a:ext uri="{FF2B5EF4-FFF2-40B4-BE49-F238E27FC236}">
                  <a16:creationId xmlns:a16="http://schemas.microsoft.com/office/drawing/2014/main" id="{B5CEDFBF-9DF7-E175-082D-FCF3F2A184A3}"/>
                </a:ext>
              </a:extLst>
            </p:cNvPr>
            <p:cNvGrpSpPr/>
            <p:nvPr/>
          </p:nvGrpSpPr>
          <p:grpSpPr>
            <a:xfrm>
              <a:off x="5085072" y="1645714"/>
              <a:ext cx="841652" cy="1010457"/>
              <a:chOff x="1145416" y="873129"/>
              <a:chExt cx="1235284" cy="1570950"/>
            </a:xfrm>
          </p:grpSpPr>
          <p:sp>
            <p:nvSpPr>
              <p:cNvPr id="28" name="Rectangle: Folded Corner 27">
                <a:extLst>
                  <a:ext uri="{FF2B5EF4-FFF2-40B4-BE49-F238E27FC236}">
                    <a16:creationId xmlns:a16="http://schemas.microsoft.com/office/drawing/2014/main" id="{592489A2-0B4E-322C-A482-478719035EFD}"/>
                  </a:ext>
                </a:extLst>
              </p:cNvPr>
              <p:cNvSpPr/>
              <p:nvPr/>
            </p:nvSpPr>
            <p:spPr>
              <a:xfrm rot="10800000">
                <a:off x="1145416" y="873129"/>
                <a:ext cx="1235284" cy="157095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Graphic 29" descr="Cat with solid fill">
                <a:extLst>
                  <a:ext uri="{FF2B5EF4-FFF2-40B4-BE49-F238E27FC236}">
                    <a16:creationId xmlns:a16="http://schemas.microsoft.com/office/drawing/2014/main" id="{7942DC70-24FB-C96F-EA1F-144BB5EB3AA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396287" y="1536941"/>
                <a:ext cx="626981" cy="483133"/>
              </a:xfrm>
              <a:prstGeom prst="rect">
                <a:avLst/>
              </a:prstGeom>
            </p:spPr>
          </p:pic>
        </p:grpSp>
        <p:sp>
          <p:nvSpPr>
            <p:cNvPr id="72" name="TextBox 71">
              <a:extLst>
                <a:ext uri="{FF2B5EF4-FFF2-40B4-BE49-F238E27FC236}">
                  <a16:creationId xmlns:a16="http://schemas.microsoft.com/office/drawing/2014/main" id="{FAEB3A33-C054-DCD1-52BF-BD3392ADD168}"/>
                </a:ext>
              </a:extLst>
            </p:cNvPr>
            <p:cNvSpPr txBox="1"/>
            <p:nvPr/>
          </p:nvSpPr>
          <p:spPr>
            <a:xfrm>
              <a:off x="5325271" y="1602028"/>
              <a:ext cx="640092" cy="338554"/>
            </a:xfrm>
            <a:prstGeom prst="rect">
              <a:avLst/>
            </a:prstGeom>
            <a:noFill/>
          </p:spPr>
          <p:txBody>
            <a:bodyPr wrap="square" rtlCol="0">
              <a:spAutoFit/>
            </a:bodyPr>
            <a:lstStyle/>
            <a:p>
              <a:r>
                <a:rPr lang="en-US" sz="1600"/>
                <a:t>F1</a:t>
              </a:r>
            </a:p>
          </p:txBody>
        </p:sp>
        <p:pic>
          <p:nvPicPr>
            <p:cNvPr id="74" name="Graphic 73" descr="Lock with solid fill">
              <a:extLst>
                <a:ext uri="{FF2B5EF4-FFF2-40B4-BE49-F238E27FC236}">
                  <a16:creationId xmlns:a16="http://schemas.microsoft.com/office/drawing/2014/main" id="{CCD26960-0C0F-8322-DFDC-B47F01CD619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13616" y="1362438"/>
              <a:ext cx="448733" cy="448733"/>
            </a:xfrm>
            <a:prstGeom prst="rect">
              <a:avLst/>
            </a:prstGeom>
          </p:spPr>
        </p:pic>
      </p:grpSp>
      <p:grpSp>
        <p:nvGrpSpPr>
          <p:cNvPr id="18" name="Group 17">
            <a:extLst>
              <a:ext uri="{FF2B5EF4-FFF2-40B4-BE49-F238E27FC236}">
                <a16:creationId xmlns:a16="http://schemas.microsoft.com/office/drawing/2014/main" id="{8145D70F-2519-685E-53B1-5B3922747127}"/>
              </a:ext>
            </a:extLst>
          </p:cNvPr>
          <p:cNvGrpSpPr/>
          <p:nvPr/>
        </p:nvGrpSpPr>
        <p:grpSpPr>
          <a:xfrm>
            <a:off x="5275125" y="4266725"/>
            <a:ext cx="956791" cy="1091225"/>
            <a:chOff x="1097574" y="4496993"/>
            <a:chExt cx="1495066" cy="1676801"/>
          </a:xfrm>
        </p:grpSpPr>
        <p:sp>
          <p:nvSpPr>
            <p:cNvPr id="21" name="Rectangle: Folded Corner 20">
              <a:extLst>
                <a:ext uri="{FF2B5EF4-FFF2-40B4-BE49-F238E27FC236}">
                  <a16:creationId xmlns:a16="http://schemas.microsoft.com/office/drawing/2014/main" id="{42B2633F-1F18-F5B2-04F9-B4B7B1E8E50C}"/>
                </a:ext>
              </a:extLst>
            </p:cNvPr>
            <p:cNvSpPr/>
            <p:nvPr/>
          </p:nvSpPr>
          <p:spPr>
            <a:xfrm rot="10800000">
              <a:off x="1097574" y="4668483"/>
              <a:ext cx="1250643"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Graphic 1111" descr="Lock with solid fill">
              <a:extLst>
                <a:ext uri="{FF2B5EF4-FFF2-40B4-BE49-F238E27FC236}">
                  <a16:creationId xmlns:a16="http://schemas.microsoft.com/office/drawing/2014/main" id="{7C40A5B9-ECDA-FCE6-CD6B-DE336A8899D6}"/>
                </a:ext>
              </a:extLst>
            </p:cNvPr>
            <p:cNvSpPr/>
            <p:nvPr/>
          </p:nvSpPr>
          <p:spPr>
            <a:xfrm>
              <a:off x="2162164" y="4496993"/>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24" name="TextBox 23">
              <a:extLst>
                <a:ext uri="{FF2B5EF4-FFF2-40B4-BE49-F238E27FC236}">
                  <a16:creationId xmlns:a16="http://schemas.microsoft.com/office/drawing/2014/main" id="{4F5451F9-A988-197F-1E1B-099C474F5921}"/>
                </a:ext>
              </a:extLst>
            </p:cNvPr>
            <p:cNvSpPr txBox="1"/>
            <p:nvPr/>
          </p:nvSpPr>
          <p:spPr>
            <a:xfrm>
              <a:off x="1469644" y="4656502"/>
              <a:ext cx="640092" cy="520230"/>
            </a:xfrm>
            <a:prstGeom prst="rect">
              <a:avLst/>
            </a:prstGeom>
            <a:noFill/>
          </p:spPr>
          <p:txBody>
            <a:bodyPr wrap="square" rtlCol="0">
              <a:spAutoFit/>
            </a:bodyPr>
            <a:lstStyle/>
            <a:p>
              <a:r>
                <a:rPr lang="en-US" sz="1600"/>
                <a:t>F2</a:t>
              </a:r>
            </a:p>
          </p:txBody>
        </p:sp>
        <p:pic>
          <p:nvPicPr>
            <p:cNvPr id="25" name="Graphic 24" descr="Cat with solid fill">
              <a:extLst>
                <a:ext uri="{FF2B5EF4-FFF2-40B4-BE49-F238E27FC236}">
                  <a16:creationId xmlns:a16="http://schemas.microsoft.com/office/drawing/2014/main" id="{9B188C44-EBF2-5A8F-64C1-7F0703CF8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4157" y="5297409"/>
              <a:ext cx="640092" cy="493236"/>
            </a:xfrm>
            <a:prstGeom prst="rect">
              <a:avLst/>
            </a:prstGeom>
          </p:spPr>
        </p:pic>
      </p:grpSp>
      <p:grpSp>
        <p:nvGrpSpPr>
          <p:cNvPr id="27" name="Group 26">
            <a:extLst>
              <a:ext uri="{FF2B5EF4-FFF2-40B4-BE49-F238E27FC236}">
                <a16:creationId xmlns:a16="http://schemas.microsoft.com/office/drawing/2014/main" id="{B001C547-EC0A-F499-6BDD-D4547C1068BD}"/>
              </a:ext>
            </a:extLst>
          </p:cNvPr>
          <p:cNvGrpSpPr/>
          <p:nvPr/>
        </p:nvGrpSpPr>
        <p:grpSpPr>
          <a:xfrm>
            <a:off x="5607805" y="2969680"/>
            <a:ext cx="658790" cy="662596"/>
            <a:chOff x="3860295" y="1243644"/>
            <a:chExt cx="1022469" cy="917283"/>
          </a:xfrm>
        </p:grpSpPr>
        <p:sp>
          <p:nvSpPr>
            <p:cNvPr id="29" name="Rectangle: Rounded Corners 28">
              <a:extLst>
                <a:ext uri="{FF2B5EF4-FFF2-40B4-BE49-F238E27FC236}">
                  <a16:creationId xmlns:a16="http://schemas.microsoft.com/office/drawing/2014/main" id="{2A57153A-0566-8573-3C4C-F3EE793651FB}"/>
                </a:ext>
              </a:extLst>
            </p:cNvPr>
            <p:cNvSpPr/>
            <p:nvPr/>
          </p:nvSpPr>
          <p:spPr>
            <a:xfrm>
              <a:off x="3860295" y="1485191"/>
              <a:ext cx="737960" cy="6757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at with solid fill">
              <a:extLst>
                <a:ext uri="{FF2B5EF4-FFF2-40B4-BE49-F238E27FC236}">
                  <a16:creationId xmlns:a16="http://schemas.microsoft.com/office/drawing/2014/main" id="{D7008E7A-5C60-78D9-38A1-D3D5E4E1E5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7913" y="1574164"/>
              <a:ext cx="640092" cy="493236"/>
            </a:xfrm>
            <a:prstGeom prst="rect">
              <a:avLst/>
            </a:prstGeom>
          </p:spPr>
        </p:pic>
        <p:sp>
          <p:nvSpPr>
            <p:cNvPr id="33" name="Graphic 1111" descr="Lock with solid fill">
              <a:extLst>
                <a:ext uri="{FF2B5EF4-FFF2-40B4-BE49-F238E27FC236}">
                  <a16:creationId xmlns:a16="http://schemas.microsoft.com/office/drawing/2014/main" id="{48EC00BD-CE7E-76A2-3EAE-866B4D41FF3C}"/>
                </a:ext>
              </a:extLst>
            </p:cNvPr>
            <p:cNvSpPr/>
            <p:nvPr/>
          </p:nvSpPr>
          <p:spPr>
            <a:xfrm>
              <a:off x="4451332" y="1243644"/>
              <a:ext cx="431432" cy="47504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graphicFrame>
        <p:nvGraphicFramePr>
          <p:cNvPr id="3" name="Table 2">
            <a:extLst>
              <a:ext uri="{FF2B5EF4-FFF2-40B4-BE49-F238E27FC236}">
                <a16:creationId xmlns:a16="http://schemas.microsoft.com/office/drawing/2014/main" id="{25878001-CB89-029A-2E35-AE3AA099AEFC}"/>
              </a:ext>
            </a:extLst>
          </p:cNvPr>
          <p:cNvGraphicFramePr>
            <a:graphicFrameLocks noGrp="1"/>
          </p:cNvGraphicFramePr>
          <p:nvPr>
            <p:extLst>
              <p:ext uri="{D42A27DB-BD31-4B8C-83A1-F6EECF244321}">
                <p14:modId xmlns:p14="http://schemas.microsoft.com/office/powerpoint/2010/main" val="1787944831"/>
              </p:ext>
            </p:extLst>
          </p:nvPr>
        </p:nvGraphicFramePr>
        <p:xfrm>
          <a:off x="6178270" y="2011499"/>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4" name="Graphic 3" descr="Cat with solid fill">
            <a:extLst>
              <a:ext uri="{FF2B5EF4-FFF2-40B4-BE49-F238E27FC236}">
                <a16:creationId xmlns:a16="http://schemas.microsoft.com/office/drawing/2014/main" id="{2E42F13A-BF47-A47D-E17F-A201C167F1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6263" y="2034433"/>
            <a:ext cx="387730" cy="298773"/>
          </a:xfrm>
          <a:prstGeom prst="rect">
            <a:avLst/>
          </a:prstGeom>
        </p:spPr>
      </p:pic>
      <p:pic>
        <p:nvPicPr>
          <p:cNvPr id="14" name="Graphic 13" descr="Lock with solid fill">
            <a:extLst>
              <a:ext uri="{FF2B5EF4-FFF2-40B4-BE49-F238E27FC236}">
                <a16:creationId xmlns:a16="http://schemas.microsoft.com/office/drawing/2014/main" id="{D0BD9249-24B5-5ECB-9E8D-520C5242A89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80124" y="1705285"/>
            <a:ext cx="448733" cy="448733"/>
          </a:xfrm>
          <a:prstGeom prst="rect">
            <a:avLst/>
          </a:prstGeom>
        </p:spPr>
      </p:pic>
      <p:graphicFrame>
        <p:nvGraphicFramePr>
          <p:cNvPr id="37" name="Table 36">
            <a:extLst>
              <a:ext uri="{FF2B5EF4-FFF2-40B4-BE49-F238E27FC236}">
                <a16:creationId xmlns:a16="http://schemas.microsoft.com/office/drawing/2014/main" id="{FAE112C3-3E2D-B3D2-2C3E-C8B337D23908}"/>
              </a:ext>
            </a:extLst>
          </p:cNvPr>
          <p:cNvGraphicFramePr>
            <a:graphicFrameLocks noGrp="1"/>
          </p:cNvGraphicFramePr>
          <p:nvPr>
            <p:extLst>
              <p:ext uri="{D42A27DB-BD31-4B8C-83A1-F6EECF244321}">
                <p14:modId xmlns:p14="http://schemas.microsoft.com/office/powerpoint/2010/main" val="3902484486"/>
              </p:ext>
            </p:extLst>
          </p:nvPr>
        </p:nvGraphicFramePr>
        <p:xfrm>
          <a:off x="6179532" y="4928065"/>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39" name="Graphic 38" descr="Cat with solid fill">
            <a:extLst>
              <a:ext uri="{FF2B5EF4-FFF2-40B4-BE49-F238E27FC236}">
                <a16:creationId xmlns:a16="http://schemas.microsoft.com/office/drawing/2014/main" id="{0DFB8F54-8BAA-0A58-4303-7F9E2897C7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7525" y="4961757"/>
            <a:ext cx="387730" cy="298773"/>
          </a:xfrm>
          <a:prstGeom prst="rect">
            <a:avLst/>
          </a:prstGeom>
        </p:spPr>
      </p:pic>
      <p:pic>
        <p:nvPicPr>
          <p:cNvPr id="40" name="Graphic 39" descr="Lock with solid fill">
            <a:extLst>
              <a:ext uri="{FF2B5EF4-FFF2-40B4-BE49-F238E27FC236}">
                <a16:creationId xmlns:a16="http://schemas.microsoft.com/office/drawing/2014/main" id="{E1C85A02-1D8D-806B-5D4B-39AEF297B6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81386" y="4621851"/>
            <a:ext cx="448733" cy="448733"/>
          </a:xfrm>
          <a:prstGeom prst="rect">
            <a:avLst/>
          </a:prstGeom>
        </p:spPr>
      </p:pic>
      <p:sp>
        <p:nvSpPr>
          <p:cNvPr id="43" name="TextBox 42">
            <a:extLst>
              <a:ext uri="{FF2B5EF4-FFF2-40B4-BE49-F238E27FC236}">
                <a16:creationId xmlns:a16="http://schemas.microsoft.com/office/drawing/2014/main" id="{02421877-FECC-CB22-2B20-98F8D20ABD17}"/>
              </a:ext>
            </a:extLst>
          </p:cNvPr>
          <p:cNvSpPr txBox="1"/>
          <p:nvPr/>
        </p:nvSpPr>
        <p:spPr>
          <a:xfrm>
            <a:off x="588137" y="801440"/>
            <a:ext cx="11894819" cy="461665"/>
          </a:xfrm>
          <a:prstGeom prst="rect">
            <a:avLst/>
          </a:prstGeom>
          <a:noFill/>
        </p:spPr>
        <p:txBody>
          <a:bodyPr wrap="square" rtlCol="0">
            <a:spAutoFit/>
          </a:bodyPr>
          <a:lstStyle/>
          <a:p>
            <a:r>
              <a:rPr lang="en-US" sz="2400" b="1" u="sng"/>
              <a:t>High-level idea: </a:t>
            </a:r>
            <a:r>
              <a:rPr lang="en-US" sz="2000"/>
              <a:t>The server should </a:t>
            </a:r>
            <a:r>
              <a:rPr lang="en-US" sz="2000" b="1">
                <a:solidFill>
                  <a:srgbClr val="FF0000"/>
                </a:solidFill>
              </a:rPr>
              <a:t>not</a:t>
            </a:r>
            <a:r>
              <a:rPr lang="en-US" sz="2000"/>
              <a:t> be able to relate an update with previous queries</a:t>
            </a:r>
          </a:p>
        </p:txBody>
      </p:sp>
    </p:spTree>
    <p:custDataLst>
      <p:tags r:id="rId1"/>
    </p:custDataLst>
    <p:extLst>
      <p:ext uri="{BB962C8B-B14F-4D97-AF65-F5344CB8AC3E}">
        <p14:creationId xmlns:p14="http://schemas.microsoft.com/office/powerpoint/2010/main" val="107383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P spid="55" grpId="0"/>
      <p:bldP spid="62" grpId="0"/>
      <p:bldP spid="63" grpId="0" animBg="1"/>
      <p:bldP spid="64" grpId="0" animBg="1"/>
      <p:bldP spid="66" grpId="0"/>
      <p:bldP spid="67" grpId="0"/>
      <p:bldP spid="68" grpId="0"/>
      <p:bldP spid="69"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4C8-87B8-6673-7ABF-DF8FB36B8F37}"/>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Backward Privacy (BP)</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05116" y="2039859"/>
            <a:ext cx="2363904" cy="2227573"/>
            <a:chOff x="9260373" y="1006305"/>
            <a:chExt cx="2363904" cy="2227573"/>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73" y="1160321"/>
              <a:ext cx="2363904" cy="2073557"/>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04824" y="1086310"/>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3882" y="1006305"/>
              <a:ext cx="715543" cy="715543"/>
            </a:xfrm>
            <a:prstGeom prst="rect">
              <a:avLst/>
            </a:prstGeom>
          </p:spPr>
        </p:pic>
      </p:grpSp>
      <p:sp>
        <p:nvSpPr>
          <p:cNvPr id="70" name="TextBox 69">
            <a:extLst>
              <a:ext uri="{FF2B5EF4-FFF2-40B4-BE49-F238E27FC236}">
                <a16:creationId xmlns:a16="http://schemas.microsoft.com/office/drawing/2014/main" id="{384BB674-DC68-9499-DB44-6927BD638AFB}"/>
              </a:ext>
            </a:extLst>
          </p:cNvPr>
          <p:cNvSpPr txBox="1"/>
          <p:nvPr/>
        </p:nvSpPr>
        <p:spPr>
          <a:xfrm>
            <a:off x="588137" y="801440"/>
            <a:ext cx="11894819" cy="461665"/>
          </a:xfrm>
          <a:prstGeom prst="rect">
            <a:avLst/>
          </a:prstGeom>
          <a:noFill/>
        </p:spPr>
        <p:txBody>
          <a:bodyPr wrap="square" rtlCol="0">
            <a:spAutoFit/>
          </a:bodyPr>
          <a:lstStyle/>
          <a:p>
            <a:r>
              <a:rPr lang="en-US" sz="2400" b="1" u="sng"/>
              <a:t>High-level idea: </a:t>
            </a:r>
            <a:r>
              <a:rPr lang="en-US" sz="2000"/>
              <a:t>The server should learn </a:t>
            </a:r>
            <a:r>
              <a:rPr lang="en-US" sz="2000" b="1">
                <a:solidFill>
                  <a:srgbClr val="FF0000"/>
                </a:solidFill>
              </a:rPr>
              <a:t>controlled</a:t>
            </a:r>
            <a:r>
              <a:rPr lang="en-US" sz="2000"/>
              <a:t> information about </a:t>
            </a:r>
            <a:r>
              <a:rPr lang="en-US" sz="2000" b="1">
                <a:solidFill>
                  <a:srgbClr val="FF0000"/>
                </a:solidFill>
              </a:rPr>
              <a:t>deleted </a:t>
            </a:r>
            <a:r>
              <a:rPr lang="en-US" sz="2000"/>
              <a:t>entries during search</a:t>
            </a:r>
          </a:p>
        </p:txBody>
      </p:sp>
      <p:sp>
        <p:nvSpPr>
          <p:cNvPr id="33" name="Arrow: Right 32">
            <a:extLst>
              <a:ext uri="{FF2B5EF4-FFF2-40B4-BE49-F238E27FC236}">
                <a16:creationId xmlns:a16="http://schemas.microsoft.com/office/drawing/2014/main" id="{6CD607BB-3B0B-217C-E921-56934A9A4011}"/>
              </a:ext>
            </a:extLst>
          </p:cNvPr>
          <p:cNvSpPr/>
          <p:nvPr/>
        </p:nvSpPr>
        <p:spPr>
          <a:xfrm>
            <a:off x="4220907" y="2461319"/>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36" name="TextBox 35">
            <a:extLst>
              <a:ext uri="{FF2B5EF4-FFF2-40B4-BE49-F238E27FC236}">
                <a16:creationId xmlns:a16="http://schemas.microsoft.com/office/drawing/2014/main" id="{3845E5BF-BCD0-BDA0-6EEE-4E0C2AE5F1DF}"/>
              </a:ext>
            </a:extLst>
          </p:cNvPr>
          <p:cNvSpPr txBox="1"/>
          <p:nvPr/>
        </p:nvSpPr>
        <p:spPr>
          <a:xfrm>
            <a:off x="4209472" y="2049185"/>
            <a:ext cx="1658698" cy="523220"/>
          </a:xfrm>
          <a:prstGeom prst="rect">
            <a:avLst/>
          </a:prstGeom>
          <a:noFill/>
        </p:spPr>
        <p:txBody>
          <a:bodyPr wrap="square" rtlCol="0">
            <a:spAutoFit/>
          </a:bodyPr>
          <a:lstStyle/>
          <a:p>
            <a:r>
              <a:rPr lang="en-US" sz="2800" b="1"/>
              <a:t>Add</a:t>
            </a:r>
          </a:p>
        </p:txBody>
      </p:sp>
      <p:sp>
        <p:nvSpPr>
          <p:cNvPr id="37" name="TextBox 36">
            <a:extLst>
              <a:ext uri="{FF2B5EF4-FFF2-40B4-BE49-F238E27FC236}">
                <a16:creationId xmlns:a16="http://schemas.microsoft.com/office/drawing/2014/main" id="{63B174A3-3927-3845-9340-D76D1CED3297}"/>
              </a:ext>
            </a:extLst>
          </p:cNvPr>
          <p:cNvSpPr txBox="1"/>
          <p:nvPr/>
        </p:nvSpPr>
        <p:spPr>
          <a:xfrm>
            <a:off x="4245296" y="3278240"/>
            <a:ext cx="1658698" cy="523220"/>
          </a:xfrm>
          <a:prstGeom prst="rect">
            <a:avLst/>
          </a:prstGeom>
          <a:noFill/>
        </p:spPr>
        <p:txBody>
          <a:bodyPr wrap="square" rtlCol="0">
            <a:spAutoFit/>
          </a:bodyPr>
          <a:lstStyle/>
          <a:p>
            <a:r>
              <a:rPr lang="en-US" sz="2800" b="1"/>
              <a:t>Add</a:t>
            </a:r>
          </a:p>
        </p:txBody>
      </p:sp>
      <p:sp>
        <p:nvSpPr>
          <p:cNvPr id="38" name="TextBox 37">
            <a:extLst>
              <a:ext uri="{FF2B5EF4-FFF2-40B4-BE49-F238E27FC236}">
                <a16:creationId xmlns:a16="http://schemas.microsoft.com/office/drawing/2014/main" id="{C2AF2533-DEB3-6A19-017D-F92B24D959B4}"/>
              </a:ext>
            </a:extLst>
          </p:cNvPr>
          <p:cNvSpPr txBox="1"/>
          <p:nvPr/>
        </p:nvSpPr>
        <p:spPr>
          <a:xfrm>
            <a:off x="4213143" y="4598848"/>
            <a:ext cx="1658698" cy="523220"/>
          </a:xfrm>
          <a:prstGeom prst="rect">
            <a:avLst/>
          </a:prstGeom>
          <a:noFill/>
        </p:spPr>
        <p:txBody>
          <a:bodyPr wrap="square" rtlCol="0">
            <a:spAutoFit/>
          </a:bodyPr>
          <a:lstStyle/>
          <a:p>
            <a:r>
              <a:rPr lang="en-US" sz="2800" b="1"/>
              <a:t>Search</a:t>
            </a:r>
          </a:p>
        </p:txBody>
      </p:sp>
      <p:sp>
        <p:nvSpPr>
          <p:cNvPr id="40" name="Arrow: Right 39">
            <a:extLst>
              <a:ext uri="{FF2B5EF4-FFF2-40B4-BE49-F238E27FC236}">
                <a16:creationId xmlns:a16="http://schemas.microsoft.com/office/drawing/2014/main" id="{BAC9103F-759D-0C53-2717-10709FCA87EB}"/>
              </a:ext>
            </a:extLst>
          </p:cNvPr>
          <p:cNvSpPr/>
          <p:nvPr/>
        </p:nvSpPr>
        <p:spPr>
          <a:xfrm>
            <a:off x="4216790" y="4987837"/>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41" name="Arrow: Right 40">
            <a:extLst>
              <a:ext uri="{FF2B5EF4-FFF2-40B4-BE49-F238E27FC236}">
                <a16:creationId xmlns:a16="http://schemas.microsoft.com/office/drawing/2014/main" id="{AC239978-8F0C-C4CB-73D3-04BEEAF66F68}"/>
              </a:ext>
            </a:extLst>
          </p:cNvPr>
          <p:cNvSpPr/>
          <p:nvPr/>
        </p:nvSpPr>
        <p:spPr>
          <a:xfrm>
            <a:off x="4216790" y="3697133"/>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42" name="TextBox 41">
            <a:extLst>
              <a:ext uri="{FF2B5EF4-FFF2-40B4-BE49-F238E27FC236}">
                <a16:creationId xmlns:a16="http://schemas.microsoft.com/office/drawing/2014/main" id="{31B90F90-BF71-35BF-30DF-F6AE1A8B0350}"/>
              </a:ext>
            </a:extLst>
          </p:cNvPr>
          <p:cNvSpPr txBox="1"/>
          <p:nvPr/>
        </p:nvSpPr>
        <p:spPr>
          <a:xfrm>
            <a:off x="2971994" y="1600192"/>
            <a:ext cx="1658698" cy="523220"/>
          </a:xfrm>
          <a:prstGeom prst="rect">
            <a:avLst/>
          </a:prstGeom>
          <a:noFill/>
        </p:spPr>
        <p:txBody>
          <a:bodyPr wrap="square" rtlCol="0">
            <a:spAutoFit/>
          </a:bodyPr>
          <a:lstStyle/>
          <a:p>
            <a:r>
              <a:rPr lang="en-US" sz="2800" b="1" u="sng"/>
              <a:t>Time</a:t>
            </a:r>
          </a:p>
        </p:txBody>
      </p:sp>
      <p:sp>
        <p:nvSpPr>
          <p:cNvPr id="43" name="TextBox 42">
            <a:extLst>
              <a:ext uri="{FF2B5EF4-FFF2-40B4-BE49-F238E27FC236}">
                <a16:creationId xmlns:a16="http://schemas.microsoft.com/office/drawing/2014/main" id="{32B66781-B70A-FCBD-B550-3BD289270E03}"/>
              </a:ext>
            </a:extLst>
          </p:cNvPr>
          <p:cNvSpPr txBox="1"/>
          <p:nvPr/>
        </p:nvSpPr>
        <p:spPr>
          <a:xfrm>
            <a:off x="3222979" y="2232369"/>
            <a:ext cx="411032" cy="523220"/>
          </a:xfrm>
          <a:prstGeom prst="rect">
            <a:avLst/>
          </a:prstGeom>
          <a:noFill/>
        </p:spPr>
        <p:txBody>
          <a:bodyPr wrap="square" rtlCol="0">
            <a:spAutoFit/>
          </a:bodyPr>
          <a:lstStyle/>
          <a:p>
            <a:r>
              <a:rPr lang="en-US" sz="2800" b="1">
                <a:solidFill>
                  <a:srgbClr val="FF0000"/>
                </a:solidFill>
              </a:rPr>
              <a:t>1</a:t>
            </a:r>
          </a:p>
        </p:txBody>
      </p:sp>
      <p:sp>
        <p:nvSpPr>
          <p:cNvPr id="44" name="TextBox 43">
            <a:extLst>
              <a:ext uri="{FF2B5EF4-FFF2-40B4-BE49-F238E27FC236}">
                <a16:creationId xmlns:a16="http://schemas.microsoft.com/office/drawing/2014/main" id="{223A3657-1815-A798-CE52-4B14A050B48B}"/>
              </a:ext>
            </a:extLst>
          </p:cNvPr>
          <p:cNvSpPr txBox="1"/>
          <p:nvPr/>
        </p:nvSpPr>
        <p:spPr>
          <a:xfrm>
            <a:off x="3246073" y="2659441"/>
            <a:ext cx="411032" cy="523220"/>
          </a:xfrm>
          <a:prstGeom prst="rect">
            <a:avLst/>
          </a:prstGeom>
          <a:noFill/>
        </p:spPr>
        <p:txBody>
          <a:bodyPr wrap="square" rtlCol="0">
            <a:spAutoFit/>
          </a:bodyPr>
          <a:lstStyle/>
          <a:p>
            <a:r>
              <a:rPr lang="en-US" sz="2800" b="1">
                <a:solidFill>
                  <a:srgbClr val="FF0000"/>
                </a:solidFill>
              </a:rPr>
              <a:t>2</a:t>
            </a:r>
          </a:p>
        </p:txBody>
      </p:sp>
      <p:sp>
        <p:nvSpPr>
          <p:cNvPr id="45" name="TextBox 44">
            <a:extLst>
              <a:ext uri="{FF2B5EF4-FFF2-40B4-BE49-F238E27FC236}">
                <a16:creationId xmlns:a16="http://schemas.microsoft.com/office/drawing/2014/main" id="{265F3D1A-A7B3-C3B1-CE44-D9D5E17C714F}"/>
              </a:ext>
            </a:extLst>
          </p:cNvPr>
          <p:cNvSpPr txBox="1"/>
          <p:nvPr/>
        </p:nvSpPr>
        <p:spPr>
          <a:xfrm>
            <a:off x="3246073" y="3948461"/>
            <a:ext cx="411032" cy="523220"/>
          </a:xfrm>
          <a:prstGeom prst="rect">
            <a:avLst/>
          </a:prstGeom>
          <a:noFill/>
        </p:spPr>
        <p:txBody>
          <a:bodyPr wrap="square" rtlCol="0">
            <a:spAutoFit/>
          </a:bodyPr>
          <a:lstStyle/>
          <a:p>
            <a:r>
              <a:rPr lang="en-US" sz="2800" b="1">
                <a:solidFill>
                  <a:srgbClr val="FF0000"/>
                </a:solidFill>
              </a:rPr>
              <a:t>3</a:t>
            </a:r>
          </a:p>
        </p:txBody>
      </p:sp>
      <p:grpSp>
        <p:nvGrpSpPr>
          <p:cNvPr id="46" name="Group 45">
            <a:extLst>
              <a:ext uri="{FF2B5EF4-FFF2-40B4-BE49-F238E27FC236}">
                <a16:creationId xmlns:a16="http://schemas.microsoft.com/office/drawing/2014/main" id="{021D964C-AC1B-B4D4-F34B-D70060EF4672}"/>
              </a:ext>
            </a:extLst>
          </p:cNvPr>
          <p:cNvGrpSpPr/>
          <p:nvPr/>
        </p:nvGrpSpPr>
        <p:grpSpPr>
          <a:xfrm>
            <a:off x="5196843" y="1112915"/>
            <a:ext cx="1077277" cy="1293733"/>
            <a:chOff x="5085072" y="1362438"/>
            <a:chExt cx="1077277" cy="1293733"/>
          </a:xfrm>
        </p:grpSpPr>
        <p:grpSp>
          <p:nvGrpSpPr>
            <p:cNvPr id="47" name="Group 46">
              <a:extLst>
                <a:ext uri="{FF2B5EF4-FFF2-40B4-BE49-F238E27FC236}">
                  <a16:creationId xmlns:a16="http://schemas.microsoft.com/office/drawing/2014/main" id="{BDAE6AD1-15AC-B7F4-3A4D-5E73CB41B993}"/>
                </a:ext>
              </a:extLst>
            </p:cNvPr>
            <p:cNvGrpSpPr/>
            <p:nvPr/>
          </p:nvGrpSpPr>
          <p:grpSpPr>
            <a:xfrm>
              <a:off x="5085072" y="1645714"/>
              <a:ext cx="841652" cy="1010457"/>
              <a:chOff x="1145416" y="873129"/>
              <a:chExt cx="1235284" cy="1570950"/>
            </a:xfrm>
          </p:grpSpPr>
          <p:sp>
            <p:nvSpPr>
              <p:cNvPr id="50" name="Rectangle: Folded Corner 49">
                <a:extLst>
                  <a:ext uri="{FF2B5EF4-FFF2-40B4-BE49-F238E27FC236}">
                    <a16:creationId xmlns:a16="http://schemas.microsoft.com/office/drawing/2014/main" id="{69200493-9B42-357D-EEA1-15B13C1F4258}"/>
                  </a:ext>
                </a:extLst>
              </p:cNvPr>
              <p:cNvSpPr/>
              <p:nvPr/>
            </p:nvSpPr>
            <p:spPr>
              <a:xfrm rot="10800000">
                <a:off x="1145416" y="873129"/>
                <a:ext cx="1235284" cy="157095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 name="Graphic 50" descr="Cat with solid fill">
                <a:extLst>
                  <a:ext uri="{FF2B5EF4-FFF2-40B4-BE49-F238E27FC236}">
                    <a16:creationId xmlns:a16="http://schemas.microsoft.com/office/drawing/2014/main" id="{8970EC68-4679-348E-42BD-B8E0253D2D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96287" y="1486765"/>
                <a:ext cx="658601" cy="507498"/>
              </a:xfrm>
              <a:prstGeom prst="rect">
                <a:avLst/>
              </a:prstGeom>
            </p:spPr>
          </p:pic>
        </p:grpSp>
        <p:sp>
          <p:nvSpPr>
            <p:cNvPr id="48" name="TextBox 47">
              <a:extLst>
                <a:ext uri="{FF2B5EF4-FFF2-40B4-BE49-F238E27FC236}">
                  <a16:creationId xmlns:a16="http://schemas.microsoft.com/office/drawing/2014/main" id="{E031C59F-947D-489F-31E8-A6CFB952911A}"/>
                </a:ext>
              </a:extLst>
            </p:cNvPr>
            <p:cNvSpPr txBox="1"/>
            <p:nvPr/>
          </p:nvSpPr>
          <p:spPr>
            <a:xfrm>
              <a:off x="5325271" y="1602028"/>
              <a:ext cx="640092" cy="338554"/>
            </a:xfrm>
            <a:prstGeom prst="rect">
              <a:avLst/>
            </a:prstGeom>
            <a:noFill/>
          </p:spPr>
          <p:txBody>
            <a:bodyPr wrap="square" rtlCol="0">
              <a:spAutoFit/>
            </a:bodyPr>
            <a:lstStyle/>
            <a:p>
              <a:r>
                <a:rPr lang="en-US" sz="1600"/>
                <a:t>F1</a:t>
              </a:r>
            </a:p>
          </p:txBody>
        </p:sp>
        <p:pic>
          <p:nvPicPr>
            <p:cNvPr id="49" name="Graphic 48" descr="Lock with solid fill">
              <a:extLst>
                <a:ext uri="{FF2B5EF4-FFF2-40B4-BE49-F238E27FC236}">
                  <a16:creationId xmlns:a16="http://schemas.microsoft.com/office/drawing/2014/main" id="{23CEDBC0-F298-DF95-B9B8-A690C9CE09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3616" y="1362438"/>
              <a:ext cx="448733" cy="448733"/>
            </a:xfrm>
            <a:prstGeom prst="rect">
              <a:avLst/>
            </a:prstGeom>
          </p:spPr>
        </p:pic>
      </p:grpSp>
      <p:grpSp>
        <p:nvGrpSpPr>
          <p:cNvPr id="53" name="Group 52">
            <a:extLst>
              <a:ext uri="{FF2B5EF4-FFF2-40B4-BE49-F238E27FC236}">
                <a16:creationId xmlns:a16="http://schemas.microsoft.com/office/drawing/2014/main" id="{97106323-5F0A-E009-7AB1-08AE5E207802}"/>
              </a:ext>
            </a:extLst>
          </p:cNvPr>
          <p:cNvGrpSpPr/>
          <p:nvPr/>
        </p:nvGrpSpPr>
        <p:grpSpPr>
          <a:xfrm>
            <a:off x="5273074" y="2576474"/>
            <a:ext cx="956791" cy="1091225"/>
            <a:chOff x="1097574" y="4496993"/>
            <a:chExt cx="1495066" cy="1676801"/>
          </a:xfrm>
        </p:grpSpPr>
        <p:sp>
          <p:nvSpPr>
            <p:cNvPr id="54" name="Rectangle: Folded Corner 53">
              <a:extLst>
                <a:ext uri="{FF2B5EF4-FFF2-40B4-BE49-F238E27FC236}">
                  <a16:creationId xmlns:a16="http://schemas.microsoft.com/office/drawing/2014/main" id="{850312A4-F1E6-E266-7DDF-11A2F038184A}"/>
                </a:ext>
              </a:extLst>
            </p:cNvPr>
            <p:cNvSpPr/>
            <p:nvPr/>
          </p:nvSpPr>
          <p:spPr>
            <a:xfrm rot="10800000">
              <a:off x="1097574" y="4668483"/>
              <a:ext cx="1250643"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Graphic 1111" descr="Lock with solid fill">
              <a:extLst>
                <a:ext uri="{FF2B5EF4-FFF2-40B4-BE49-F238E27FC236}">
                  <a16:creationId xmlns:a16="http://schemas.microsoft.com/office/drawing/2014/main" id="{023239CF-F556-8A3B-B778-50862D080FC2}"/>
                </a:ext>
              </a:extLst>
            </p:cNvPr>
            <p:cNvSpPr/>
            <p:nvPr/>
          </p:nvSpPr>
          <p:spPr>
            <a:xfrm>
              <a:off x="2162164" y="4496993"/>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58" name="TextBox 57">
              <a:extLst>
                <a:ext uri="{FF2B5EF4-FFF2-40B4-BE49-F238E27FC236}">
                  <a16:creationId xmlns:a16="http://schemas.microsoft.com/office/drawing/2014/main" id="{E8AB4A29-B91A-4C21-1555-109A3ECE5884}"/>
                </a:ext>
              </a:extLst>
            </p:cNvPr>
            <p:cNvSpPr txBox="1"/>
            <p:nvPr/>
          </p:nvSpPr>
          <p:spPr>
            <a:xfrm>
              <a:off x="1469644" y="4656502"/>
              <a:ext cx="640092" cy="520230"/>
            </a:xfrm>
            <a:prstGeom prst="rect">
              <a:avLst/>
            </a:prstGeom>
            <a:noFill/>
          </p:spPr>
          <p:txBody>
            <a:bodyPr wrap="square" rtlCol="0">
              <a:spAutoFit/>
            </a:bodyPr>
            <a:lstStyle/>
            <a:p>
              <a:r>
                <a:rPr lang="en-US" sz="1600"/>
                <a:t>F2</a:t>
              </a:r>
            </a:p>
          </p:txBody>
        </p:sp>
        <p:pic>
          <p:nvPicPr>
            <p:cNvPr id="59" name="Graphic 58" descr="Cat with solid fill">
              <a:extLst>
                <a:ext uri="{FF2B5EF4-FFF2-40B4-BE49-F238E27FC236}">
                  <a16:creationId xmlns:a16="http://schemas.microsoft.com/office/drawing/2014/main" id="{8679CAE0-3F3E-F740-66EF-121AF2463F7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14157" y="5264347"/>
              <a:ext cx="640092" cy="493236"/>
            </a:xfrm>
            <a:prstGeom prst="rect">
              <a:avLst/>
            </a:prstGeom>
          </p:spPr>
        </p:pic>
      </p:grpSp>
      <p:grpSp>
        <p:nvGrpSpPr>
          <p:cNvPr id="60" name="Group 59">
            <a:extLst>
              <a:ext uri="{FF2B5EF4-FFF2-40B4-BE49-F238E27FC236}">
                <a16:creationId xmlns:a16="http://schemas.microsoft.com/office/drawing/2014/main" id="{6891390F-61D8-060E-23F8-B40D3FC73DA0}"/>
              </a:ext>
            </a:extLst>
          </p:cNvPr>
          <p:cNvGrpSpPr/>
          <p:nvPr/>
        </p:nvGrpSpPr>
        <p:grpSpPr>
          <a:xfrm>
            <a:off x="5526801" y="4340819"/>
            <a:ext cx="658790" cy="662596"/>
            <a:chOff x="3860295" y="1243644"/>
            <a:chExt cx="1022469" cy="917283"/>
          </a:xfrm>
        </p:grpSpPr>
        <p:sp>
          <p:nvSpPr>
            <p:cNvPr id="61" name="Rectangle: Rounded Corners 60">
              <a:extLst>
                <a:ext uri="{FF2B5EF4-FFF2-40B4-BE49-F238E27FC236}">
                  <a16:creationId xmlns:a16="http://schemas.microsoft.com/office/drawing/2014/main" id="{BEF0DFFE-7FA5-A979-0B70-2415AE8D30B3}"/>
                </a:ext>
              </a:extLst>
            </p:cNvPr>
            <p:cNvSpPr/>
            <p:nvPr/>
          </p:nvSpPr>
          <p:spPr>
            <a:xfrm>
              <a:off x="3860295" y="1485191"/>
              <a:ext cx="737960" cy="6757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Cat with solid fill">
              <a:extLst>
                <a:ext uri="{FF2B5EF4-FFF2-40B4-BE49-F238E27FC236}">
                  <a16:creationId xmlns:a16="http://schemas.microsoft.com/office/drawing/2014/main" id="{A7139BB1-17E7-A290-8F51-BA2A674D50B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77913" y="1574164"/>
              <a:ext cx="640092" cy="493236"/>
            </a:xfrm>
            <a:prstGeom prst="rect">
              <a:avLst/>
            </a:prstGeom>
          </p:spPr>
        </p:pic>
        <p:sp>
          <p:nvSpPr>
            <p:cNvPr id="71" name="Graphic 1111" descr="Lock with solid fill">
              <a:extLst>
                <a:ext uri="{FF2B5EF4-FFF2-40B4-BE49-F238E27FC236}">
                  <a16:creationId xmlns:a16="http://schemas.microsoft.com/office/drawing/2014/main" id="{1A0C1630-6B2A-46F4-9110-BF96161A409F}"/>
                </a:ext>
              </a:extLst>
            </p:cNvPr>
            <p:cNvSpPr/>
            <p:nvPr/>
          </p:nvSpPr>
          <p:spPr>
            <a:xfrm>
              <a:off x="4451332" y="1243644"/>
              <a:ext cx="431432" cy="47504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72" name="Arrow: Right 71">
            <a:extLst>
              <a:ext uri="{FF2B5EF4-FFF2-40B4-BE49-F238E27FC236}">
                <a16:creationId xmlns:a16="http://schemas.microsoft.com/office/drawing/2014/main" id="{84558D44-AD03-4717-2CED-3D0E6FE7552F}"/>
              </a:ext>
            </a:extLst>
          </p:cNvPr>
          <p:cNvSpPr/>
          <p:nvPr/>
        </p:nvSpPr>
        <p:spPr>
          <a:xfrm>
            <a:off x="4209472" y="4220387"/>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73" name="TextBox 72">
            <a:extLst>
              <a:ext uri="{FF2B5EF4-FFF2-40B4-BE49-F238E27FC236}">
                <a16:creationId xmlns:a16="http://schemas.microsoft.com/office/drawing/2014/main" id="{685D0FF2-15DB-A981-86BE-5B3591FCA537}"/>
              </a:ext>
            </a:extLst>
          </p:cNvPr>
          <p:cNvSpPr txBox="1"/>
          <p:nvPr/>
        </p:nvSpPr>
        <p:spPr>
          <a:xfrm>
            <a:off x="4209472" y="3836131"/>
            <a:ext cx="1658698" cy="523220"/>
          </a:xfrm>
          <a:prstGeom prst="rect">
            <a:avLst/>
          </a:prstGeom>
          <a:noFill/>
        </p:spPr>
        <p:txBody>
          <a:bodyPr wrap="square" rtlCol="0">
            <a:spAutoFit/>
          </a:bodyPr>
          <a:lstStyle/>
          <a:p>
            <a:r>
              <a:rPr lang="en-US" sz="2800" b="1"/>
              <a:t>Del </a:t>
            </a:r>
            <a:r>
              <a:rPr lang="en-US" sz="2800"/>
              <a:t>F2</a:t>
            </a:r>
          </a:p>
        </p:txBody>
      </p:sp>
      <p:sp>
        <p:nvSpPr>
          <p:cNvPr id="74" name="TextBox 73">
            <a:extLst>
              <a:ext uri="{FF2B5EF4-FFF2-40B4-BE49-F238E27FC236}">
                <a16:creationId xmlns:a16="http://schemas.microsoft.com/office/drawing/2014/main" id="{5F9B226B-00C1-FF43-C9FE-5A4A7352AE05}"/>
              </a:ext>
            </a:extLst>
          </p:cNvPr>
          <p:cNvSpPr txBox="1"/>
          <p:nvPr/>
        </p:nvSpPr>
        <p:spPr>
          <a:xfrm>
            <a:off x="3246073" y="4623807"/>
            <a:ext cx="411032" cy="523220"/>
          </a:xfrm>
          <a:prstGeom prst="rect">
            <a:avLst/>
          </a:prstGeom>
          <a:noFill/>
        </p:spPr>
        <p:txBody>
          <a:bodyPr wrap="square" rtlCol="0">
            <a:spAutoFit/>
          </a:bodyPr>
          <a:lstStyle/>
          <a:p>
            <a:r>
              <a:rPr lang="en-US" sz="2800" b="1">
                <a:solidFill>
                  <a:srgbClr val="FF0000"/>
                </a:solidFill>
              </a:rPr>
              <a:t>4</a:t>
            </a:r>
          </a:p>
        </p:txBody>
      </p:sp>
      <p:graphicFrame>
        <p:nvGraphicFramePr>
          <p:cNvPr id="3" name="Table 2">
            <a:extLst>
              <a:ext uri="{FF2B5EF4-FFF2-40B4-BE49-F238E27FC236}">
                <a16:creationId xmlns:a16="http://schemas.microsoft.com/office/drawing/2014/main" id="{F10B28D1-88F8-8B06-C092-3FFCC849D4F1}"/>
              </a:ext>
            </a:extLst>
          </p:cNvPr>
          <p:cNvGraphicFramePr>
            <a:graphicFrameLocks noGrp="1"/>
          </p:cNvGraphicFramePr>
          <p:nvPr>
            <p:extLst>
              <p:ext uri="{D42A27DB-BD31-4B8C-83A1-F6EECF244321}">
                <p14:modId xmlns:p14="http://schemas.microsoft.com/office/powerpoint/2010/main" val="1669619220"/>
              </p:ext>
            </p:extLst>
          </p:nvPr>
        </p:nvGraphicFramePr>
        <p:xfrm>
          <a:off x="10542455" y="2288906"/>
          <a:ext cx="805912" cy="2926080"/>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886375049"/>
                    </a:ext>
                  </a:extLst>
                </a:gridCol>
                <a:gridCol w="402956">
                  <a:extLst>
                    <a:ext uri="{9D8B030D-6E8A-4147-A177-3AD203B41FA5}">
                      <a16:colId xmlns:a16="http://schemas.microsoft.com/office/drawing/2014/main" val="29179473"/>
                    </a:ext>
                  </a:extLst>
                </a:gridCol>
              </a:tblGrid>
              <a:tr h="194823">
                <a:tc gridSpan="2">
                  <a:txBody>
                    <a:bodyPr/>
                    <a:lstStyle/>
                    <a:p>
                      <a:r>
                        <a:rPr lang="en-US">
                          <a:solidFill>
                            <a:schemeClr val="tx1"/>
                          </a:solidFill>
                        </a:rPr>
                        <a:t>Index</a:t>
                      </a:r>
                    </a:p>
                  </a:txBody>
                  <a:tcPr>
                    <a:solidFill>
                      <a:schemeClr val="bg2"/>
                    </a:solidFill>
                  </a:tcPr>
                </a:tc>
                <a:tc hMerge="1">
                  <a:txBody>
                    <a:bodyPr/>
                    <a:lstStyle/>
                    <a:p>
                      <a:endParaRPr lang="en-US"/>
                    </a:p>
                  </a:txBody>
                  <a:tcPr/>
                </a:tc>
                <a:extLst>
                  <a:ext uri="{0D108BD9-81ED-4DB2-BD59-A6C34878D82A}">
                    <a16:rowId xmlns:a16="http://schemas.microsoft.com/office/drawing/2014/main" val="2456013961"/>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850171925"/>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4130563207"/>
                  </a:ext>
                </a:extLst>
              </a:tr>
              <a:tr h="194823">
                <a:tc>
                  <a:txBody>
                    <a:bodyPr/>
                    <a:lstStyle/>
                    <a:p>
                      <a:endParaRPr lang="en-US">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endParaRPr>
                    </a:p>
                  </a:txBody>
                  <a:tcPr>
                    <a:solidFill>
                      <a:schemeClr val="bg2"/>
                    </a:solidFill>
                  </a:tcPr>
                </a:tc>
                <a:extLst>
                  <a:ext uri="{0D108BD9-81ED-4DB2-BD59-A6C34878D82A}">
                    <a16:rowId xmlns:a16="http://schemas.microsoft.com/office/drawing/2014/main" val="1462075853"/>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149499454"/>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349017379"/>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40641992"/>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059187399"/>
                  </a:ext>
                </a:extLst>
              </a:tr>
            </a:tbl>
          </a:graphicData>
        </a:graphic>
      </p:graphicFrame>
      <p:sp>
        <p:nvSpPr>
          <p:cNvPr id="4" name="Graphic 1111" descr="Lock with solid fill">
            <a:extLst>
              <a:ext uri="{FF2B5EF4-FFF2-40B4-BE49-F238E27FC236}">
                <a16:creationId xmlns:a16="http://schemas.microsoft.com/office/drawing/2014/main" id="{503EB693-E220-0DD7-E599-5B587CEE5738}"/>
              </a:ext>
            </a:extLst>
          </p:cNvPr>
          <p:cNvSpPr/>
          <p:nvPr/>
        </p:nvSpPr>
        <p:spPr>
          <a:xfrm>
            <a:off x="11264777" y="2029888"/>
            <a:ext cx="336595" cy="44499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aphicFrame>
        <p:nvGraphicFramePr>
          <p:cNvPr id="5" name="Table 4">
            <a:extLst>
              <a:ext uri="{FF2B5EF4-FFF2-40B4-BE49-F238E27FC236}">
                <a16:creationId xmlns:a16="http://schemas.microsoft.com/office/drawing/2014/main" id="{40074FE2-3D16-3550-1FEF-184CA9E71A17}"/>
              </a:ext>
            </a:extLst>
          </p:cNvPr>
          <p:cNvGraphicFramePr>
            <a:graphicFrameLocks noGrp="1"/>
          </p:cNvGraphicFramePr>
          <p:nvPr>
            <p:extLst>
              <p:ext uri="{D42A27DB-BD31-4B8C-83A1-F6EECF244321}">
                <p14:modId xmlns:p14="http://schemas.microsoft.com/office/powerpoint/2010/main" val="2708227592"/>
              </p:ext>
            </p:extLst>
          </p:nvPr>
        </p:nvGraphicFramePr>
        <p:xfrm>
          <a:off x="10542455" y="4485286"/>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14" name="Graphic 13" descr="Cat with solid fill">
            <a:extLst>
              <a:ext uri="{FF2B5EF4-FFF2-40B4-BE49-F238E27FC236}">
                <a16:creationId xmlns:a16="http://schemas.microsoft.com/office/drawing/2014/main" id="{AC5BA15F-31B2-F248-DD90-4483D95279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70448" y="4518978"/>
            <a:ext cx="387730" cy="298773"/>
          </a:xfrm>
          <a:prstGeom prst="rect">
            <a:avLst/>
          </a:prstGeom>
        </p:spPr>
      </p:pic>
      <p:graphicFrame>
        <p:nvGraphicFramePr>
          <p:cNvPr id="15" name="Table 14">
            <a:extLst>
              <a:ext uri="{FF2B5EF4-FFF2-40B4-BE49-F238E27FC236}">
                <a16:creationId xmlns:a16="http://schemas.microsoft.com/office/drawing/2014/main" id="{9BE02824-2950-EF69-6823-9B1DC7993ACE}"/>
              </a:ext>
            </a:extLst>
          </p:cNvPr>
          <p:cNvGraphicFramePr>
            <a:graphicFrameLocks noGrp="1"/>
          </p:cNvGraphicFramePr>
          <p:nvPr>
            <p:extLst>
              <p:ext uri="{D42A27DB-BD31-4B8C-83A1-F6EECF244321}">
                <p14:modId xmlns:p14="http://schemas.microsoft.com/office/powerpoint/2010/main" val="3063881481"/>
              </p:ext>
            </p:extLst>
          </p:nvPr>
        </p:nvGraphicFramePr>
        <p:xfrm>
          <a:off x="10555222" y="2669714"/>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16" name="Graphic 15" descr="Cat with solid fill">
            <a:extLst>
              <a:ext uri="{FF2B5EF4-FFF2-40B4-BE49-F238E27FC236}">
                <a16:creationId xmlns:a16="http://schemas.microsoft.com/office/drawing/2014/main" id="{A4402B29-8682-08F6-FCAA-CDD2CCA538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83215" y="2703406"/>
            <a:ext cx="387730" cy="298773"/>
          </a:xfrm>
          <a:prstGeom prst="rect">
            <a:avLst/>
          </a:prstGeom>
        </p:spPr>
      </p:pic>
      <p:grpSp>
        <p:nvGrpSpPr>
          <p:cNvPr id="29" name="Group 28">
            <a:extLst>
              <a:ext uri="{FF2B5EF4-FFF2-40B4-BE49-F238E27FC236}">
                <a16:creationId xmlns:a16="http://schemas.microsoft.com/office/drawing/2014/main" id="{79DB2F6F-00DB-8026-6E01-3BA572DFA45C}"/>
              </a:ext>
            </a:extLst>
          </p:cNvPr>
          <p:cNvGrpSpPr/>
          <p:nvPr/>
        </p:nvGrpSpPr>
        <p:grpSpPr>
          <a:xfrm>
            <a:off x="1415509" y="5375690"/>
            <a:ext cx="8393395" cy="1274626"/>
            <a:chOff x="1415509" y="5375690"/>
            <a:chExt cx="9023891" cy="1274626"/>
          </a:xfrm>
        </p:grpSpPr>
        <p:grpSp>
          <p:nvGrpSpPr>
            <p:cNvPr id="75" name="Group 74">
              <a:extLst>
                <a:ext uri="{FF2B5EF4-FFF2-40B4-BE49-F238E27FC236}">
                  <a16:creationId xmlns:a16="http://schemas.microsoft.com/office/drawing/2014/main" id="{5055A6BF-002C-2BA1-AD0F-481C9945C13F}"/>
                </a:ext>
              </a:extLst>
            </p:cNvPr>
            <p:cNvGrpSpPr/>
            <p:nvPr/>
          </p:nvGrpSpPr>
          <p:grpSpPr>
            <a:xfrm>
              <a:off x="1415509" y="5375690"/>
              <a:ext cx="9023891" cy="1274626"/>
              <a:chOff x="348343" y="4351271"/>
              <a:chExt cx="11419114" cy="2411825"/>
            </a:xfrm>
          </p:grpSpPr>
          <p:sp>
            <p:nvSpPr>
              <p:cNvPr id="76" name="Rectangle: Rounded Corners 75">
                <a:extLst>
                  <a:ext uri="{FF2B5EF4-FFF2-40B4-BE49-F238E27FC236}">
                    <a16:creationId xmlns:a16="http://schemas.microsoft.com/office/drawing/2014/main" id="{680E6DF3-C049-CAAB-4E56-8ADB439130E7}"/>
                  </a:ext>
                </a:extLst>
              </p:cNvPr>
              <p:cNvSpPr/>
              <p:nvPr/>
            </p:nvSpPr>
            <p:spPr>
              <a:xfrm>
                <a:off x="348343" y="4351271"/>
                <a:ext cx="11419114" cy="241182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BAC6FE58-6F23-800D-57DF-D7F17A6A5E10}"/>
                  </a:ext>
                </a:extLst>
              </p:cNvPr>
              <p:cNvSpPr txBox="1"/>
              <p:nvPr/>
            </p:nvSpPr>
            <p:spPr>
              <a:xfrm>
                <a:off x="546369" y="4583315"/>
                <a:ext cx="11036032" cy="1747109"/>
              </a:xfrm>
              <a:prstGeom prst="rect">
                <a:avLst/>
              </a:prstGeom>
              <a:noFill/>
            </p:spPr>
            <p:txBody>
              <a:bodyPr wrap="square" rtlCol="0">
                <a:spAutoFit/>
              </a:bodyPr>
              <a:lstStyle/>
              <a:p>
                <a:r>
                  <a:rPr lang="en-US" b="1" i="1" err="1"/>
                  <a:t>TimeDB</a:t>
                </a:r>
                <a:r>
                  <a:rPr lang="en-US" b="1" i="1"/>
                  <a:t>(      )</a:t>
                </a:r>
                <a:r>
                  <a:rPr lang="en-US" i="1"/>
                  <a:t>:</a:t>
                </a:r>
                <a:r>
                  <a:rPr lang="en-US"/>
                  <a:t> files containing the keyword and when they were stored    </a:t>
                </a:r>
                <a:r>
                  <a:rPr lang="en-US" b="1">
                    <a:solidFill>
                      <a:srgbClr val="FF0000"/>
                    </a:solidFill>
                  </a:rPr>
                  <a:t>{ (F1, 1) }</a:t>
                </a:r>
              </a:p>
              <a:p>
                <a:r>
                  <a:rPr lang="en-US" b="1" i="1"/>
                  <a:t>Updates(       )</a:t>
                </a:r>
                <a:r>
                  <a:rPr lang="en-US" i="1"/>
                  <a:t>:</a:t>
                </a:r>
                <a:r>
                  <a:rPr lang="en-US"/>
                  <a:t> timestamp of each update for the keyword     </a:t>
                </a:r>
                <a:r>
                  <a:rPr lang="en-US" b="1">
                    <a:solidFill>
                      <a:srgbClr val="FF0000"/>
                    </a:solidFill>
                  </a:rPr>
                  <a:t>{ 1, 2, 3 }</a:t>
                </a:r>
              </a:p>
              <a:p>
                <a:r>
                  <a:rPr lang="en-US" b="1" i="1" err="1"/>
                  <a:t>DelHist</a:t>
                </a:r>
                <a:r>
                  <a:rPr lang="en-US" b="1" i="1"/>
                  <a:t>(       )</a:t>
                </a:r>
                <a:r>
                  <a:rPr lang="en-US" i="1"/>
                  <a:t>:</a:t>
                </a:r>
                <a:r>
                  <a:rPr lang="en-US"/>
                  <a:t> exactly which deletion cancels which addition      </a:t>
                </a:r>
                <a:r>
                  <a:rPr lang="en-US" b="1">
                    <a:solidFill>
                      <a:srgbClr val="FF0000"/>
                    </a:solidFill>
                  </a:rPr>
                  <a:t>{ (1, 3) }</a:t>
                </a:r>
              </a:p>
            </p:txBody>
          </p:sp>
        </p:grpSp>
        <p:pic>
          <p:nvPicPr>
            <p:cNvPr id="19" name="Graphic 18" descr="Cat with solid fill">
              <a:extLst>
                <a:ext uri="{FF2B5EF4-FFF2-40B4-BE49-F238E27FC236}">
                  <a16:creationId xmlns:a16="http://schemas.microsoft.com/office/drawing/2014/main" id="{3BA40558-70BE-F1F5-AA46-3928BFBB849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53642" y="5483488"/>
              <a:ext cx="412420" cy="356287"/>
            </a:xfrm>
            <a:prstGeom prst="rect">
              <a:avLst/>
            </a:prstGeom>
          </p:spPr>
        </p:pic>
        <p:pic>
          <p:nvPicPr>
            <p:cNvPr id="21" name="Graphic 20" descr="Cat with solid fill">
              <a:extLst>
                <a:ext uri="{FF2B5EF4-FFF2-40B4-BE49-F238E27FC236}">
                  <a16:creationId xmlns:a16="http://schemas.microsoft.com/office/drawing/2014/main" id="{3126BB55-1C31-E68A-E6C0-33CF0330110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50770" y="5781844"/>
              <a:ext cx="412420" cy="356287"/>
            </a:xfrm>
            <a:prstGeom prst="rect">
              <a:avLst/>
            </a:prstGeom>
          </p:spPr>
        </p:pic>
        <p:pic>
          <p:nvPicPr>
            <p:cNvPr id="22" name="Graphic 21" descr="Cat with solid fill">
              <a:extLst>
                <a:ext uri="{FF2B5EF4-FFF2-40B4-BE49-F238E27FC236}">
                  <a16:creationId xmlns:a16="http://schemas.microsoft.com/office/drawing/2014/main" id="{60D570A1-63AB-E600-FF4C-25380A59D58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24708" y="6063784"/>
              <a:ext cx="412420" cy="356287"/>
            </a:xfrm>
            <a:prstGeom prst="rect">
              <a:avLst/>
            </a:prstGeom>
          </p:spPr>
        </p:pic>
      </p:grpSp>
      <p:graphicFrame>
        <p:nvGraphicFramePr>
          <p:cNvPr id="23" name="Table 22">
            <a:extLst>
              <a:ext uri="{FF2B5EF4-FFF2-40B4-BE49-F238E27FC236}">
                <a16:creationId xmlns:a16="http://schemas.microsoft.com/office/drawing/2014/main" id="{1D35479B-8114-E6EC-B7C8-8E5946B9702E}"/>
              </a:ext>
            </a:extLst>
          </p:cNvPr>
          <p:cNvGraphicFramePr>
            <a:graphicFrameLocks noGrp="1"/>
          </p:cNvGraphicFramePr>
          <p:nvPr>
            <p:extLst>
              <p:ext uri="{D42A27DB-BD31-4B8C-83A1-F6EECF244321}">
                <p14:modId xmlns:p14="http://schemas.microsoft.com/office/powerpoint/2010/main" val="1908140471"/>
              </p:ext>
            </p:extLst>
          </p:nvPr>
        </p:nvGraphicFramePr>
        <p:xfrm>
          <a:off x="6135233" y="2000760"/>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24" name="Graphic 23" descr="Cat with solid fill">
            <a:extLst>
              <a:ext uri="{FF2B5EF4-FFF2-40B4-BE49-F238E27FC236}">
                <a16:creationId xmlns:a16="http://schemas.microsoft.com/office/drawing/2014/main" id="{9895A8BC-4015-C3D6-75BB-207D3689FE9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63226" y="2023694"/>
            <a:ext cx="387730" cy="298773"/>
          </a:xfrm>
          <a:prstGeom prst="rect">
            <a:avLst/>
          </a:prstGeom>
        </p:spPr>
      </p:pic>
      <p:pic>
        <p:nvPicPr>
          <p:cNvPr id="25" name="Graphic 24" descr="Lock with solid fill">
            <a:extLst>
              <a:ext uri="{FF2B5EF4-FFF2-40B4-BE49-F238E27FC236}">
                <a16:creationId xmlns:a16="http://schemas.microsoft.com/office/drawing/2014/main" id="{FAD6C6EA-9DDD-78D0-4730-E1000CFF31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37087" y="1694546"/>
            <a:ext cx="448733" cy="448733"/>
          </a:xfrm>
          <a:prstGeom prst="rect">
            <a:avLst/>
          </a:prstGeom>
        </p:spPr>
      </p:pic>
      <p:graphicFrame>
        <p:nvGraphicFramePr>
          <p:cNvPr id="26" name="Table 25">
            <a:extLst>
              <a:ext uri="{FF2B5EF4-FFF2-40B4-BE49-F238E27FC236}">
                <a16:creationId xmlns:a16="http://schemas.microsoft.com/office/drawing/2014/main" id="{CA88F71E-FEBC-7F73-5FC5-0CEB513E8E32}"/>
              </a:ext>
            </a:extLst>
          </p:cNvPr>
          <p:cNvGraphicFramePr>
            <a:graphicFrameLocks noGrp="1"/>
          </p:cNvGraphicFramePr>
          <p:nvPr>
            <p:extLst>
              <p:ext uri="{D42A27DB-BD31-4B8C-83A1-F6EECF244321}">
                <p14:modId xmlns:p14="http://schemas.microsoft.com/office/powerpoint/2010/main" val="553680112"/>
              </p:ext>
            </p:extLst>
          </p:nvPr>
        </p:nvGraphicFramePr>
        <p:xfrm>
          <a:off x="6166303" y="3250359"/>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27" name="Graphic 26" descr="Cat with solid fill">
            <a:extLst>
              <a:ext uri="{FF2B5EF4-FFF2-40B4-BE49-F238E27FC236}">
                <a16:creationId xmlns:a16="http://schemas.microsoft.com/office/drawing/2014/main" id="{67798CE8-23DB-8A66-68BE-11564013D5A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94296" y="3273293"/>
            <a:ext cx="387730" cy="298773"/>
          </a:xfrm>
          <a:prstGeom prst="rect">
            <a:avLst/>
          </a:prstGeom>
        </p:spPr>
      </p:pic>
      <p:pic>
        <p:nvPicPr>
          <p:cNvPr id="28" name="Graphic 27" descr="Lock with solid fill">
            <a:extLst>
              <a:ext uri="{FF2B5EF4-FFF2-40B4-BE49-F238E27FC236}">
                <a16:creationId xmlns:a16="http://schemas.microsoft.com/office/drawing/2014/main" id="{4B13CA8B-8D6C-3DFF-2E30-CCF07E1A9D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8157" y="2944145"/>
            <a:ext cx="448733" cy="448733"/>
          </a:xfrm>
          <a:prstGeom prst="rect">
            <a:avLst/>
          </a:prstGeom>
        </p:spPr>
      </p:pic>
    </p:spTree>
    <p:extLst>
      <p:ext uri="{BB962C8B-B14F-4D97-AF65-F5344CB8AC3E}">
        <p14:creationId xmlns:p14="http://schemas.microsoft.com/office/powerpoint/2010/main" val="2885734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54C8-87B8-6673-7ABF-DF8FB36B8F37}"/>
              </a:ext>
            </a:extLst>
          </p:cNvPr>
          <p:cNvSpPr txBox="1">
            <a:spLocks/>
          </p:cNvSpPr>
          <p:nvPr/>
        </p:nvSpPr>
        <p:spPr>
          <a:xfrm>
            <a:off x="546368" y="199760"/>
            <a:ext cx="10515600" cy="67573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Backward Privacy (BP)</a:t>
            </a:r>
          </a:p>
        </p:txBody>
      </p:sp>
      <p:grpSp>
        <p:nvGrpSpPr>
          <p:cNvPr id="6" name="Group 5">
            <a:extLst>
              <a:ext uri="{FF2B5EF4-FFF2-40B4-BE49-F238E27FC236}">
                <a16:creationId xmlns:a16="http://schemas.microsoft.com/office/drawing/2014/main" id="{6FFB5D3F-581C-0656-AFFB-D1202FB59280}"/>
              </a:ext>
            </a:extLst>
          </p:cNvPr>
          <p:cNvGrpSpPr/>
          <p:nvPr/>
        </p:nvGrpSpPr>
        <p:grpSpPr>
          <a:xfrm>
            <a:off x="843633" y="2530575"/>
            <a:ext cx="1442038" cy="1562477"/>
            <a:chOff x="546368" y="2429639"/>
            <a:chExt cx="1442038" cy="1562477"/>
          </a:xfrm>
        </p:grpSpPr>
        <p:pic>
          <p:nvPicPr>
            <p:cNvPr id="8" name="Graphic 7" descr="User with solid fill">
              <a:extLst>
                <a:ext uri="{FF2B5EF4-FFF2-40B4-BE49-F238E27FC236}">
                  <a16:creationId xmlns:a16="http://schemas.microsoft.com/office/drawing/2014/main" id="{927444C4-7D64-A5B5-0161-69153CF24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368" y="2429639"/>
              <a:ext cx="1442038" cy="1442038"/>
            </a:xfrm>
            <a:prstGeom prst="rect">
              <a:avLst/>
            </a:prstGeom>
          </p:spPr>
        </p:pic>
        <p:pic>
          <p:nvPicPr>
            <p:cNvPr id="12" name="Graphic 11" descr="Key with solid fill">
              <a:extLst>
                <a:ext uri="{FF2B5EF4-FFF2-40B4-BE49-F238E27FC236}">
                  <a16:creationId xmlns:a16="http://schemas.microsoft.com/office/drawing/2014/main" id="{80189AB4-9740-4D98-1CD8-C9EB991DEC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611133">
              <a:off x="909770" y="3387242"/>
              <a:ext cx="715234" cy="604874"/>
            </a:xfrm>
            <a:prstGeom prst="rect">
              <a:avLst/>
            </a:prstGeom>
          </p:spPr>
        </p:pic>
      </p:grpSp>
      <p:grpSp>
        <p:nvGrpSpPr>
          <p:cNvPr id="7" name="Group 6">
            <a:extLst>
              <a:ext uri="{FF2B5EF4-FFF2-40B4-BE49-F238E27FC236}">
                <a16:creationId xmlns:a16="http://schemas.microsoft.com/office/drawing/2014/main" id="{D37EBCD5-E968-8E42-F705-7939FE88D9C3}"/>
              </a:ext>
            </a:extLst>
          </p:cNvPr>
          <p:cNvGrpSpPr/>
          <p:nvPr/>
        </p:nvGrpSpPr>
        <p:grpSpPr>
          <a:xfrm>
            <a:off x="7805116" y="2039859"/>
            <a:ext cx="2363904" cy="2227573"/>
            <a:chOff x="9260373" y="1006305"/>
            <a:chExt cx="2363904" cy="2227573"/>
          </a:xfrm>
        </p:grpSpPr>
        <p:grpSp>
          <p:nvGrpSpPr>
            <p:cNvPr id="9" name="Group 8">
              <a:extLst>
                <a:ext uri="{FF2B5EF4-FFF2-40B4-BE49-F238E27FC236}">
                  <a16:creationId xmlns:a16="http://schemas.microsoft.com/office/drawing/2014/main" id="{B7BCB6EC-C598-8337-8251-B443F9A3C707}"/>
                </a:ext>
              </a:extLst>
            </p:cNvPr>
            <p:cNvGrpSpPr/>
            <p:nvPr/>
          </p:nvGrpSpPr>
          <p:grpSpPr>
            <a:xfrm>
              <a:off x="9260373" y="1160321"/>
              <a:ext cx="2363904" cy="2073557"/>
              <a:chOff x="8260476" y="2138228"/>
              <a:chExt cx="1078734" cy="1105406"/>
            </a:xfrm>
          </p:grpSpPr>
          <p:pic>
            <p:nvPicPr>
              <p:cNvPr id="10" name="Graphic 9" descr="Database with solid fill">
                <a:extLst>
                  <a:ext uri="{FF2B5EF4-FFF2-40B4-BE49-F238E27FC236}">
                    <a16:creationId xmlns:a16="http://schemas.microsoft.com/office/drawing/2014/main" id="{44CC2E6E-32D1-C544-56DB-E364483462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0476" y="2138228"/>
                <a:ext cx="914400" cy="914400"/>
              </a:xfrm>
              <a:prstGeom prst="rect">
                <a:avLst/>
              </a:prstGeom>
            </p:spPr>
          </p:pic>
          <p:pic>
            <p:nvPicPr>
              <p:cNvPr id="11" name="Graphic 10" descr="Cloud with solid fill">
                <a:extLst>
                  <a:ext uri="{FF2B5EF4-FFF2-40B4-BE49-F238E27FC236}">
                    <a16:creationId xmlns:a16="http://schemas.microsoft.com/office/drawing/2014/main" id="{FA30A575-BCC9-3258-0170-4A2570AA92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502502" y="2437575"/>
                <a:ext cx="836708" cy="806059"/>
              </a:xfrm>
              <a:prstGeom prst="rect">
                <a:avLst/>
              </a:prstGeom>
            </p:spPr>
          </p:pic>
        </p:grpSp>
        <p:pic>
          <p:nvPicPr>
            <p:cNvPr id="13" name="Graphic 12" descr="Devil face with solid fill with solid fill">
              <a:extLst>
                <a:ext uri="{FF2B5EF4-FFF2-40B4-BE49-F238E27FC236}">
                  <a16:creationId xmlns:a16="http://schemas.microsoft.com/office/drawing/2014/main" id="{B434483D-69F0-FB5C-40F0-47AE29211A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04824" y="1086310"/>
              <a:ext cx="554483" cy="554483"/>
            </a:xfrm>
            <a:prstGeom prst="rect">
              <a:avLst/>
            </a:prstGeom>
          </p:spPr>
        </p:pic>
        <p:pic>
          <p:nvPicPr>
            <p:cNvPr id="20" name="Graphic 19" descr="Lock with solid fill">
              <a:extLst>
                <a:ext uri="{FF2B5EF4-FFF2-40B4-BE49-F238E27FC236}">
                  <a16:creationId xmlns:a16="http://schemas.microsoft.com/office/drawing/2014/main" id="{AC578C13-1D4C-44AF-9555-000E54711C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3882" y="1006305"/>
              <a:ext cx="715543" cy="715543"/>
            </a:xfrm>
            <a:prstGeom prst="rect">
              <a:avLst/>
            </a:prstGeom>
          </p:spPr>
        </p:pic>
      </p:grpSp>
      <p:sp>
        <p:nvSpPr>
          <p:cNvPr id="70" name="TextBox 69">
            <a:extLst>
              <a:ext uri="{FF2B5EF4-FFF2-40B4-BE49-F238E27FC236}">
                <a16:creationId xmlns:a16="http://schemas.microsoft.com/office/drawing/2014/main" id="{384BB674-DC68-9499-DB44-6927BD638AFB}"/>
              </a:ext>
            </a:extLst>
          </p:cNvPr>
          <p:cNvSpPr txBox="1"/>
          <p:nvPr/>
        </p:nvSpPr>
        <p:spPr>
          <a:xfrm>
            <a:off x="588137" y="801440"/>
            <a:ext cx="11894819" cy="461665"/>
          </a:xfrm>
          <a:prstGeom prst="rect">
            <a:avLst/>
          </a:prstGeom>
          <a:noFill/>
        </p:spPr>
        <p:txBody>
          <a:bodyPr wrap="square" rtlCol="0">
            <a:spAutoFit/>
          </a:bodyPr>
          <a:lstStyle/>
          <a:p>
            <a:r>
              <a:rPr lang="en-US" sz="2400" b="1" u="sng"/>
              <a:t>High-level idea: </a:t>
            </a:r>
            <a:r>
              <a:rPr lang="en-US" sz="2000"/>
              <a:t>The server should learn </a:t>
            </a:r>
            <a:r>
              <a:rPr lang="en-US" sz="2000" b="1">
                <a:solidFill>
                  <a:srgbClr val="FF0000"/>
                </a:solidFill>
              </a:rPr>
              <a:t>controlled</a:t>
            </a:r>
            <a:r>
              <a:rPr lang="en-US" sz="2000"/>
              <a:t> information about </a:t>
            </a:r>
            <a:r>
              <a:rPr lang="en-US" sz="2000" b="1">
                <a:solidFill>
                  <a:srgbClr val="FF0000"/>
                </a:solidFill>
              </a:rPr>
              <a:t>deleted</a:t>
            </a:r>
            <a:r>
              <a:rPr lang="en-US" sz="2000"/>
              <a:t> entries during search</a:t>
            </a:r>
          </a:p>
        </p:txBody>
      </p:sp>
      <p:sp>
        <p:nvSpPr>
          <p:cNvPr id="33" name="Arrow: Right 32">
            <a:extLst>
              <a:ext uri="{FF2B5EF4-FFF2-40B4-BE49-F238E27FC236}">
                <a16:creationId xmlns:a16="http://schemas.microsoft.com/office/drawing/2014/main" id="{6CD607BB-3B0B-217C-E921-56934A9A4011}"/>
              </a:ext>
            </a:extLst>
          </p:cNvPr>
          <p:cNvSpPr/>
          <p:nvPr/>
        </p:nvSpPr>
        <p:spPr>
          <a:xfrm>
            <a:off x="4220907" y="2461319"/>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36" name="TextBox 35">
            <a:extLst>
              <a:ext uri="{FF2B5EF4-FFF2-40B4-BE49-F238E27FC236}">
                <a16:creationId xmlns:a16="http://schemas.microsoft.com/office/drawing/2014/main" id="{3845E5BF-BCD0-BDA0-6EEE-4E0C2AE5F1DF}"/>
              </a:ext>
            </a:extLst>
          </p:cNvPr>
          <p:cNvSpPr txBox="1"/>
          <p:nvPr/>
        </p:nvSpPr>
        <p:spPr>
          <a:xfrm>
            <a:off x="4209472" y="2049185"/>
            <a:ext cx="1658698" cy="523220"/>
          </a:xfrm>
          <a:prstGeom prst="rect">
            <a:avLst/>
          </a:prstGeom>
          <a:noFill/>
        </p:spPr>
        <p:txBody>
          <a:bodyPr wrap="square" rtlCol="0">
            <a:spAutoFit/>
          </a:bodyPr>
          <a:lstStyle/>
          <a:p>
            <a:r>
              <a:rPr lang="en-US" sz="2800" b="1"/>
              <a:t>Add</a:t>
            </a:r>
          </a:p>
        </p:txBody>
      </p:sp>
      <p:sp>
        <p:nvSpPr>
          <p:cNvPr id="37" name="TextBox 36">
            <a:extLst>
              <a:ext uri="{FF2B5EF4-FFF2-40B4-BE49-F238E27FC236}">
                <a16:creationId xmlns:a16="http://schemas.microsoft.com/office/drawing/2014/main" id="{63B174A3-3927-3845-9340-D76D1CED3297}"/>
              </a:ext>
            </a:extLst>
          </p:cNvPr>
          <p:cNvSpPr txBox="1"/>
          <p:nvPr/>
        </p:nvSpPr>
        <p:spPr>
          <a:xfrm>
            <a:off x="4245296" y="3278240"/>
            <a:ext cx="1658698" cy="523220"/>
          </a:xfrm>
          <a:prstGeom prst="rect">
            <a:avLst/>
          </a:prstGeom>
          <a:noFill/>
        </p:spPr>
        <p:txBody>
          <a:bodyPr wrap="square" rtlCol="0">
            <a:spAutoFit/>
          </a:bodyPr>
          <a:lstStyle/>
          <a:p>
            <a:r>
              <a:rPr lang="en-US" sz="2800" b="1"/>
              <a:t>Add</a:t>
            </a:r>
          </a:p>
        </p:txBody>
      </p:sp>
      <p:sp>
        <p:nvSpPr>
          <p:cNvPr id="38" name="TextBox 37">
            <a:extLst>
              <a:ext uri="{FF2B5EF4-FFF2-40B4-BE49-F238E27FC236}">
                <a16:creationId xmlns:a16="http://schemas.microsoft.com/office/drawing/2014/main" id="{C2AF2533-DEB3-6A19-017D-F92B24D959B4}"/>
              </a:ext>
            </a:extLst>
          </p:cNvPr>
          <p:cNvSpPr txBox="1"/>
          <p:nvPr/>
        </p:nvSpPr>
        <p:spPr>
          <a:xfrm>
            <a:off x="4213143" y="4598848"/>
            <a:ext cx="1658698" cy="523220"/>
          </a:xfrm>
          <a:prstGeom prst="rect">
            <a:avLst/>
          </a:prstGeom>
          <a:noFill/>
        </p:spPr>
        <p:txBody>
          <a:bodyPr wrap="square" rtlCol="0">
            <a:spAutoFit/>
          </a:bodyPr>
          <a:lstStyle/>
          <a:p>
            <a:r>
              <a:rPr lang="en-US" sz="2800" b="1"/>
              <a:t>Search</a:t>
            </a:r>
          </a:p>
        </p:txBody>
      </p:sp>
      <p:sp>
        <p:nvSpPr>
          <p:cNvPr id="40" name="Arrow: Right 39">
            <a:extLst>
              <a:ext uri="{FF2B5EF4-FFF2-40B4-BE49-F238E27FC236}">
                <a16:creationId xmlns:a16="http://schemas.microsoft.com/office/drawing/2014/main" id="{BAC9103F-759D-0C53-2717-10709FCA87EB}"/>
              </a:ext>
            </a:extLst>
          </p:cNvPr>
          <p:cNvSpPr/>
          <p:nvPr/>
        </p:nvSpPr>
        <p:spPr>
          <a:xfrm>
            <a:off x="4216790" y="4987837"/>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41" name="Arrow: Right 40">
            <a:extLst>
              <a:ext uri="{FF2B5EF4-FFF2-40B4-BE49-F238E27FC236}">
                <a16:creationId xmlns:a16="http://schemas.microsoft.com/office/drawing/2014/main" id="{AC239978-8F0C-C4CB-73D3-04BEEAF66F68}"/>
              </a:ext>
            </a:extLst>
          </p:cNvPr>
          <p:cNvSpPr/>
          <p:nvPr/>
        </p:nvSpPr>
        <p:spPr>
          <a:xfrm>
            <a:off x="4216790" y="3697133"/>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42" name="TextBox 41">
            <a:extLst>
              <a:ext uri="{FF2B5EF4-FFF2-40B4-BE49-F238E27FC236}">
                <a16:creationId xmlns:a16="http://schemas.microsoft.com/office/drawing/2014/main" id="{31B90F90-BF71-35BF-30DF-F6AE1A8B0350}"/>
              </a:ext>
            </a:extLst>
          </p:cNvPr>
          <p:cNvSpPr txBox="1"/>
          <p:nvPr/>
        </p:nvSpPr>
        <p:spPr>
          <a:xfrm>
            <a:off x="2971994" y="1600192"/>
            <a:ext cx="1658698" cy="523220"/>
          </a:xfrm>
          <a:prstGeom prst="rect">
            <a:avLst/>
          </a:prstGeom>
          <a:noFill/>
        </p:spPr>
        <p:txBody>
          <a:bodyPr wrap="square" rtlCol="0">
            <a:spAutoFit/>
          </a:bodyPr>
          <a:lstStyle/>
          <a:p>
            <a:r>
              <a:rPr lang="en-US" sz="2800" b="1" u="sng"/>
              <a:t>Time</a:t>
            </a:r>
          </a:p>
        </p:txBody>
      </p:sp>
      <p:sp>
        <p:nvSpPr>
          <p:cNvPr id="43" name="TextBox 42">
            <a:extLst>
              <a:ext uri="{FF2B5EF4-FFF2-40B4-BE49-F238E27FC236}">
                <a16:creationId xmlns:a16="http://schemas.microsoft.com/office/drawing/2014/main" id="{32B66781-B70A-FCBD-B550-3BD289270E03}"/>
              </a:ext>
            </a:extLst>
          </p:cNvPr>
          <p:cNvSpPr txBox="1"/>
          <p:nvPr/>
        </p:nvSpPr>
        <p:spPr>
          <a:xfrm>
            <a:off x="3222979" y="2232369"/>
            <a:ext cx="411032" cy="523220"/>
          </a:xfrm>
          <a:prstGeom prst="rect">
            <a:avLst/>
          </a:prstGeom>
          <a:noFill/>
        </p:spPr>
        <p:txBody>
          <a:bodyPr wrap="square" rtlCol="0">
            <a:spAutoFit/>
          </a:bodyPr>
          <a:lstStyle/>
          <a:p>
            <a:r>
              <a:rPr lang="en-US" sz="2800" b="1">
                <a:solidFill>
                  <a:srgbClr val="FF0000"/>
                </a:solidFill>
              </a:rPr>
              <a:t>1</a:t>
            </a:r>
          </a:p>
        </p:txBody>
      </p:sp>
      <p:sp>
        <p:nvSpPr>
          <p:cNvPr id="44" name="TextBox 43">
            <a:extLst>
              <a:ext uri="{FF2B5EF4-FFF2-40B4-BE49-F238E27FC236}">
                <a16:creationId xmlns:a16="http://schemas.microsoft.com/office/drawing/2014/main" id="{223A3657-1815-A798-CE52-4B14A050B48B}"/>
              </a:ext>
            </a:extLst>
          </p:cNvPr>
          <p:cNvSpPr txBox="1"/>
          <p:nvPr/>
        </p:nvSpPr>
        <p:spPr>
          <a:xfrm>
            <a:off x="3246073" y="2659441"/>
            <a:ext cx="411032" cy="523220"/>
          </a:xfrm>
          <a:prstGeom prst="rect">
            <a:avLst/>
          </a:prstGeom>
          <a:noFill/>
        </p:spPr>
        <p:txBody>
          <a:bodyPr wrap="square" rtlCol="0">
            <a:spAutoFit/>
          </a:bodyPr>
          <a:lstStyle/>
          <a:p>
            <a:r>
              <a:rPr lang="en-US" sz="2800" b="1">
                <a:solidFill>
                  <a:srgbClr val="FF0000"/>
                </a:solidFill>
              </a:rPr>
              <a:t>2</a:t>
            </a:r>
          </a:p>
        </p:txBody>
      </p:sp>
      <p:sp>
        <p:nvSpPr>
          <p:cNvPr id="45" name="TextBox 44">
            <a:extLst>
              <a:ext uri="{FF2B5EF4-FFF2-40B4-BE49-F238E27FC236}">
                <a16:creationId xmlns:a16="http://schemas.microsoft.com/office/drawing/2014/main" id="{265F3D1A-A7B3-C3B1-CE44-D9D5E17C714F}"/>
              </a:ext>
            </a:extLst>
          </p:cNvPr>
          <p:cNvSpPr txBox="1"/>
          <p:nvPr/>
        </p:nvSpPr>
        <p:spPr>
          <a:xfrm>
            <a:off x="3246073" y="3948461"/>
            <a:ext cx="411032" cy="523220"/>
          </a:xfrm>
          <a:prstGeom prst="rect">
            <a:avLst/>
          </a:prstGeom>
          <a:noFill/>
        </p:spPr>
        <p:txBody>
          <a:bodyPr wrap="square" rtlCol="0">
            <a:spAutoFit/>
          </a:bodyPr>
          <a:lstStyle/>
          <a:p>
            <a:r>
              <a:rPr lang="en-US" sz="2800" b="1">
                <a:solidFill>
                  <a:srgbClr val="FF0000"/>
                </a:solidFill>
              </a:rPr>
              <a:t>3</a:t>
            </a:r>
          </a:p>
        </p:txBody>
      </p:sp>
      <p:grpSp>
        <p:nvGrpSpPr>
          <p:cNvPr id="46" name="Group 45">
            <a:extLst>
              <a:ext uri="{FF2B5EF4-FFF2-40B4-BE49-F238E27FC236}">
                <a16:creationId xmlns:a16="http://schemas.microsoft.com/office/drawing/2014/main" id="{021D964C-AC1B-B4D4-F34B-D70060EF4672}"/>
              </a:ext>
            </a:extLst>
          </p:cNvPr>
          <p:cNvGrpSpPr/>
          <p:nvPr/>
        </p:nvGrpSpPr>
        <p:grpSpPr>
          <a:xfrm>
            <a:off x="5196843" y="1112915"/>
            <a:ext cx="1077277" cy="1293733"/>
            <a:chOff x="5085072" y="1362438"/>
            <a:chExt cx="1077277" cy="1293733"/>
          </a:xfrm>
        </p:grpSpPr>
        <p:grpSp>
          <p:nvGrpSpPr>
            <p:cNvPr id="47" name="Group 46">
              <a:extLst>
                <a:ext uri="{FF2B5EF4-FFF2-40B4-BE49-F238E27FC236}">
                  <a16:creationId xmlns:a16="http://schemas.microsoft.com/office/drawing/2014/main" id="{BDAE6AD1-15AC-B7F4-3A4D-5E73CB41B993}"/>
                </a:ext>
              </a:extLst>
            </p:cNvPr>
            <p:cNvGrpSpPr/>
            <p:nvPr/>
          </p:nvGrpSpPr>
          <p:grpSpPr>
            <a:xfrm>
              <a:off x="5085072" y="1645714"/>
              <a:ext cx="841652" cy="1010457"/>
              <a:chOff x="1145416" y="873129"/>
              <a:chExt cx="1235284" cy="1570950"/>
            </a:xfrm>
          </p:grpSpPr>
          <p:sp>
            <p:nvSpPr>
              <p:cNvPr id="50" name="Rectangle: Folded Corner 49">
                <a:extLst>
                  <a:ext uri="{FF2B5EF4-FFF2-40B4-BE49-F238E27FC236}">
                    <a16:creationId xmlns:a16="http://schemas.microsoft.com/office/drawing/2014/main" id="{69200493-9B42-357D-EEA1-15B13C1F4258}"/>
                  </a:ext>
                </a:extLst>
              </p:cNvPr>
              <p:cNvSpPr/>
              <p:nvPr/>
            </p:nvSpPr>
            <p:spPr>
              <a:xfrm rot="10800000">
                <a:off x="1145416" y="873129"/>
                <a:ext cx="1235284" cy="1570950"/>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 name="Graphic 50" descr="Cat with solid fill">
                <a:extLst>
                  <a:ext uri="{FF2B5EF4-FFF2-40B4-BE49-F238E27FC236}">
                    <a16:creationId xmlns:a16="http://schemas.microsoft.com/office/drawing/2014/main" id="{8970EC68-4679-348E-42BD-B8E0253D2D8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96287" y="1486765"/>
                <a:ext cx="658601" cy="507498"/>
              </a:xfrm>
              <a:prstGeom prst="rect">
                <a:avLst/>
              </a:prstGeom>
            </p:spPr>
          </p:pic>
        </p:grpSp>
        <p:sp>
          <p:nvSpPr>
            <p:cNvPr id="48" name="TextBox 47">
              <a:extLst>
                <a:ext uri="{FF2B5EF4-FFF2-40B4-BE49-F238E27FC236}">
                  <a16:creationId xmlns:a16="http://schemas.microsoft.com/office/drawing/2014/main" id="{E031C59F-947D-489F-31E8-A6CFB952911A}"/>
                </a:ext>
              </a:extLst>
            </p:cNvPr>
            <p:cNvSpPr txBox="1"/>
            <p:nvPr/>
          </p:nvSpPr>
          <p:spPr>
            <a:xfrm>
              <a:off x="5325271" y="1602028"/>
              <a:ext cx="640092" cy="338554"/>
            </a:xfrm>
            <a:prstGeom prst="rect">
              <a:avLst/>
            </a:prstGeom>
            <a:noFill/>
          </p:spPr>
          <p:txBody>
            <a:bodyPr wrap="square" rtlCol="0">
              <a:spAutoFit/>
            </a:bodyPr>
            <a:lstStyle/>
            <a:p>
              <a:r>
                <a:rPr lang="en-US" sz="1600"/>
                <a:t>F1</a:t>
              </a:r>
            </a:p>
          </p:txBody>
        </p:sp>
        <p:pic>
          <p:nvPicPr>
            <p:cNvPr id="49" name="Graphic 48" descr="Lock with solid fill">
              <a:extLst>
                <a:ext uri="{FF2B5EF4-FFF2-40B4-BE49-F238E27FC236}">
                  <a16:creationId xmlns:a16="http://schemas.microsoft.com/office/drawing/2014/main" id="{23CEDBC0-F298-DF95-B9B8-A690C9CE092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3616" y="1362438"/>
              <a:ext cx="448733" cy="448733"/>
            </a:xfrm>
            <a:prstGeom prst="rect">
              <a:avLst/>
            </a:prstGeom>
          </p:spPr>
        </p:pic>
      </p:grpSp>
      <p:grpSp>
        <p:nvGrpSpPr>
          <p:cNvPr id="53" name="Group 52">
            <a:extLst>
              <a:ext uri="{FF2B5EF4-FFF2-40B4-BE49-F238E27FC236}">
                <a16:creationId xmlns:a16="http://schemas.microsoft.com/office/drawing/2014/main" id="{97106323-5F0A-E009-7AB1-08AE5E207802}"/>
              </a:ext>
            </a:extLst>
          </p:cNvPr>
          <p:cNvGrpSpPr/>
          <p:nvPr/>
        </p:nvGrpSpPr>
        <p:grpSpPr>
          <a:xfrm>
            <a:off x="5273074" y="2576474"/>
            <a:ext cx="956791" cy="1091225"/>
            <a:chOff x="1097574" y="4496993"/>
            <a:chExt cx="1495066" cy="1676801"/>
          </a:xfrm>
        </p:grpSpPr>
        <p:sp>
          <p:nvSpPr>
            <p:cNvPr id="54" name="Rectangle: Folded Corner 53">
              <a:extLst>
                <a:ext uri="{FF2B5EF4-FFF2-40B4-BE49-F238E27FC236}">
                  <a16:creationId xmlns:a16="http://schemas.microsoft.com/office/drawing/2014/main" id="{850312A4-F1E6-E266-7DDF-11A2F038184A}"/>
                </a:ext>
              </a:extLst>
            </p:cNvPr>
            <p:cNvSpPr/>
            <p:nvPr/>
          </p:nvSpPr>
          <p:spPr>
            <a:xfrm rot="10800000">
              <a:off x="1097574" y="4668483"/>
              <a:ext cx="1250643" cy="1505311"/>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Graphic 1111" descr="Lock with solid fill">
              <a:extLst>
                <a:ext uri="{FF2B5EF4-FFF2-40B4-BE49-F238E27FC236}">
                  <a16:creationId xmlns:a16="http://schemas.microsoft.com/office/drawing/2014/main" id="{023239CF-F556-8A3B-B778-50862D080FC2}"/>
                </a:ext>
              </a:extLst>
            </p:cNvPr>
            <p:cNvSpPr/>
            <p:nvPr/>
          </p:nvSpPr>
          <p:spPr>
            <a:xfrm>
              <a:off x="2162164" y="4496993"/>
              <a:ext cx="430476" cy="561156"/>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sp>
          <p:nvSpPr>
            <p:cNvPr id="58" name="TextBox 57">
              <a:extLst>
                <a:ext uri="{FF2B5EF4-FFF2-40B4-BE49-F238E27FC236}">
                  <a16:creationId xmlns:a16="http://schemas.microsoft.com/office/drawing/2014/main" id="{E8AB4A29-B91A-4C21-1555-109A3ECE5884}"/>
                </a:ext>
              </a:extLst>
            </p:cNvPr>
            <p:cNvSpPr txBox="1"/>
            <p:nvPr/>
          </p:nvSpPr>
          <p:spPr>
            <a:xfrm>
              <a:off x="1469644" y="4656502"/>
              <a:ext cx="640092" cy="520230"/>
            </a:xfrm>
            <a:prstGeom prst="rect">
              <a:avLst/>
            </a:prstGeom>
            <a:noFill/>
          </p:spPr>
          <p:txBody>
            <a:bodyPr wrap="square" rtlCol="0">
              <a:spAutoFit/>
            </a:bodyPr>
            <a:lstStyle/>
            <a:p>
              <a:r>
                <a:rPr lang="en-US" sz="1600"/>
                <a:t>F2</a:t>
              </a:r>
            </a:p>
          </p:txBody>
        </p:sp>
        <p:pic>
          <p:nvPicPr>
            <p:cNvPr id="59" name="Graphic 58" descr="Cat with solid fill">
              <a:extLst>
                <a:ext uri="{FF2B5EF4-FFF2-40B4-BE49-F238E27FC236}">
                  <a16:creationId xmlns:a16="http://schemas.microsoft.com/office/drawing/2014/main" id="{8679CAE0-3F3E-F740-66EF-121AF2463F7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414157" y="5264347"/>
              <a:ext cx="640092" cy="493236"/>
            </a:xfrm>
            <a:prstGeom prst="rect">
              <a:avLst/>
            </a:prstGeom>
          </p:spPr>
        </p:pic>
      </p:grpSp>
      <p:grpSp>
        <p:nvGrpSpPr>
          <p:cNvPr id="60" name="Group 59">
            <a:extLst>
              <a:ext uri="{FF2B5EF4-FFF2-40B4-BE49-F238E27FC236}">
                <a16:creationId xmlns:a16="http://schemas.microsoft.com/office/drawing/2014/main" id="{6891390F-61D8-060E-23F8-B40D3FC73DA0}"/>
              </a:ext>
            </a:extLst>
          </p:cNvPr>
          <p:cNvGrpSpPr/>
          <p:nvPr/>
        </p:nvGrpSpPr>
        <p:grpSpPr>
          <a:xfrm>
            <a:off x="5526801" y="4340819"/>
            <a:ext cx="658790" cy="662596"/>
            <a:chOff x="3860295" y="1243644"/>
            <a:chExt cx="1022469" cy="917283"/>
          </a:xfrm>
        </p:grpSpPr>
        <p:sp>
          <p:nvSpPr>
            <p:cNvPr id="61" name="Rectangle: Rounded Corners 60">
              <a:extLst>
                <a:ext uri="{FF2B5EF4-FFF2-40B4-BE49-F238E27FC236}">
                  <a16:creationId xmlns:a16="http://schemas.microsoft.com/office/drawing/2014/main" id="{BEF0DFFE-7FA5-A979-0B70-2415AE8D30B3}"/>
                </a:ext>
              </a:extLst>
            </p:cNvPr>
            <p:cNvSpPr/>
            <p:nvPr/>
          </p:nvSpPr>
          <p:spPr>
            <a:xfrm>
              <a:off x="3860295" y="1485191"/>
              <a:ext cx="737960" cy="67573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Cat with solid fill">
              <a:extLst>
                <a:ext uri="{FF2B5EF4-FFF2-40B4-BE49-F238E27FC236}">
                  <a16:creationId xmlns:a16="http://schemas.microsoft.com/office/drawing/2014/main" id="{A7139BB1-17E7-A290-8F51-BA2A674D50B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77913" y="1574164"/>
              <a:ext cx="640092" cy="493236"/>
            </a:xfrm>
            <a:prstGeom prst="rect">
              <a:avLst/>
            </a:prstGeom>
          </p:spPr>
        </p:pic>
        <p:sp>
          <p:nvSpPr>
            <p:cNvPr id="71" name="Graphic 1111" descr="Lock with solid fill">
              <a:extLst>
                <a:ext uri="{FF2B5EF4-FFF2-40B4-BE49-F238E27FC236}">
                  <a16:creationId xmlns:a16="http://schemas.microsoft.com/office/drawing/2014/main" id="{1A0C1630-6B2A-46F4-9110-BF96161A409F}"/>
                </a:ext>
              </a:extLst>
            </p:cNvPr>
            <p:cNvSpPr/>
            <p:nvPr/>
          </p:nvSpPr>
          <p:spPr>
            <a:xfrm>
              <a:off x="4451332" y="1243644"/>
              <a:ext cx="431432" cy="47504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chemeClr val="accent2"/>
            </a:solidFill>
            <a:ln w="7640" cap="flat">
              <a:noFill/>
              <a:prstDash val="solid"/>
              <a:miter/>
            </a:ln>
          </p:spPr>
          <p:txBody>
            <a:bodyPr rtlCol="0" anchor="ctr"/>
            <a:lstStyle/>
            <a:p>
              <a:endParaRPr lang="en-US"/>
            </a:p>
          </p:txBody>
        </p:sp>
      </p:grpSp>
      <p:sp>
        <p:nvSpPr>
          <p:cNvPr id="72" name="Arrow: Right 71">
            <a:extLst>
              <a:ext uri="{FF2B5EF4-FFF2-40B4-BE49-F238E27FC236}">
                <a16:creationId xmlns:a16="http://schemas.microsoft.com/office/drawing/2014/main" id="{84558D44-AD03-4717-2CED-3D0E6FE7552F}"/>
              </a:ext>
            </a:extLst>
          </p:cNvPr>
          <p:cNvSpPr/>
          <p:nvPr/>
        </p:nvSpPr>
        <p:spPr>
          <a:xfrm>
            <a:off x="4209472" y="4220387"/>
            <a:ext cx="2191618" cy="15860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73" name="TextBox 72">
            <a:extLst>
              <a:ext uri="{FF2B5EF4-FFF2-40B4-BE49-F238E27FC236}">
                <a16:creationId xmlns:a16="http://schemas.microsoft.com/office/drawing/2014/main" id="{685D0FF2-15DB-A981-86BE-5B3591FCA537}"/>
              </a:ext>
            </a:extLst>
          </p:cNvPr>
          <p:cNvSpPr txBox="1"/>
          <p:nvPr/>
        </p:nvSpPr>
        <p:spPr>
          <a:xfrm>
            <a:off x="4209472" y="3836131"/>
            <a:ext cx="1658698" cy="523220"/>
          </a:xfrm>
          <a:prstGeom prst="rect">
            <a:avLst/>
          </a:prstGeom>
          <a:noFill/>
        </p:spPr>
        <p:txBody>
          <a:bodyPr wrap="square" rtlCol="0">
            <a:spAutoFit/>
          </a:bodyPr>
          <a:lstStyle/>
          <a:p>
            <a:r>
              <a:rPr lang="en-US" sz="2800" b="1"/>
              <a:t>Del </a:t>
            </a:r>
            <a:r>
              <a:rPr lang="en-US" sz="2800"/>
              <a:t>F2</a:t>
            </a:r>
          </a:p>
        </p:txBody>
      </p:sp>
      <p:sp>
        <p:nvSpPr>
          <p:cNvPr id="74" name="TextBox 73">
            <a:extLst>
              <a:ext uri="{FF2B5EF4-FFF2-40B4-BE49-F238E27FC236}">
                <a16:creationId xmlns:a16="http://schemas.microsoft.com/office/drawing/2014/main" id="{5F9B226B-00C1-FF43-C9FE-5A4A7352AE05}"/>
              </a:ext>
            </a:extLst>
          </p:cNvPr>
          <p:cNvSpPr txBox="1"/>
          <p:nvPr/>
        </p:nvSpPr>
        <p:spPr>
          <a:xfrm>
            <a:off x="3246073" y="4623807"/>
            <a:ext cx="411032" cy="523220"/>
          </a:xfrm>
          <a:prstGeom prst="rect">
            <a:avLst/>
          </a:prstGeom>
          <a:noFill/>
        </p:spPr>
        <p:txBody>
          <a:bodyPr wrap="square" rtlCol="0">
            <a:spAutoFit/>
          </a:bodyPr>
          <a:lstStyle/>
          <a:p>
            <a:r>
              <a:rPr lang="en-US" sz="2800" b="1">
                <a:solidFill>
                  <a:srgbClr val="FF0000"/>
                </a:solidFill>
              </a:rPr>
              <a:t>4</a:t>
            </a:r>
          </a:p>
        </p:txBody>
      </p:sp>
      <p:graphicFrame>
        <p:nvGraphicFramePr>
          <p:cNvPr id="3" name="Table 2">
            <a:extLst>
              <a:ext uri="{FF2B5EF4-FFF2-40B4-BE49-F238E27FC236}">
                <a16:creationId xmlns:a16="http://schemas.microsoft.com/office/drawing/2014/main" id="{F10B28D1-88F8-8B06-C092-3FFCC849D4F1}"/>
              </a:ext>
            </a:extLst>
          </p:cNvPr>
          <p:cNvGraphicFramePr>
            <a:graphicFrameLocks noGrp="1"/>
          </p:cNvGraphicFramePr>
          <p:nvPr/>
        </p:nvGraphicFramePr>
        <p:xfrm>
          <a:off x="10542455" y="2288906"/>
          <a:ext cx="805912" cy="2926080"/>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886375049"/>
                    </a:ext>
                  </a:extLst>
                </a:gridCol>
                <a:gridCol w="402956">
                  <a:extLst>
                    <a:ext uri="{9D8B030D-6E8A-4147-A177-3AD203B41FA5}">
                      <a16:colId xmlns:a16="http://schemas.microsoft.com/office/drawing/2014/main" val="29179473"/>
                    </a:ext>
                  </a:extLst>
                </a:gridCol>
              </a:tblGrid>
              <a:tr h="194823">
                <a:tc gridSpan="2">
                  <a:txBody>
                    <a:bodyPr/>
                    <a:lstStyle/>
                    <a:p>
                      <a:r>
                        <a:rPr lang="en-US">
                          <a:solidFill>
                            <a:schemeClr val="tx1"/>
                          </a:solidFill>
                        </a:rPr>
                        <a:t>Index</a:t>
                      </a:r>
                    </a:p>
                  </a:txBody>
                  <a:tcPr>
                    <a:solidFill>
                      <a:schemeClr val="bg2"/>
                    </a:solidFill>
                  </a:tcPr>
                </a:tc>
                <a:tc hMerge="1">
                  <a:txBody>
                    <a:bodyPr/>
                    <a:lstStyle/>
                    <a:p>
                      <a:endParaRPr lang="en-US"/>
                    </a:p>
                  </a:txBody>
                  <a:tcPr/>
                </a:tc>
                <a:extLst>
                  <a:ext uri="{0D108BD9-81ED-4DB2-BD59-A6C34878D82A}">
                    <a16:rowId xmlns:a16="http://schemas.microsoft.com/office/drawing/2014/main" val="2456013961"/>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850171925"/>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4130563207"/>
                  </a:ext>
                </a:extLst>
              </a:tr>
              <a:tr h="194823">
                <a:tc>
                  <a:txBody>
                    <a:bodyPr/>
                    <a:lstStyle/>
                    <a:p>
                      <a:endParaRPr lang="en-US">
                        <a:solidFill>
                          <a:schemeClr val="tx1"/>
                        </a:solidFill>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solidFill>
                      </a:endParaRPr>
                    </a:p>
                  </a:txBody>
                  <a:tcPr>
                    <a:solidFill>
                      <a:schemeClr val="bg2"/>
                    </a:solidFill>
                  </a:tcPr>
                </a:tc>
                <a:extLst>
                  <a:ext uri="{0D108BD9-81ED-4DB2-BD59-A6C34878D82A}">
                    <a16:rowId xmlns:a16="http://schemas.microsoft.com/office/drawing/2014/main" val="1462075853"/>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149499454"/>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349017379"/>
                  </a:ext>
                </a:extLst>
              </a:tr>
              <a:tr h="194823">
                <a:tc>
                  <a:txBody>
                    <a:bodyPr/>
                    <a:lstStyle/>
                    <a:p>
                      <a:endParaRPr lang="en-US">
                        <a:solidFill>
                          <a:schemeClr val="tx1"/>
                        </a:solidFill>
                      </a:endParaRPr>
                    </a:p>
                  </a:txBody>
                  <a:tcPr>
                    <a:solidFill>
                      <a:schemeClr val="bg2"/>
                    </a:solidFill>
                  </a:tcPr>
                </a:tc>
                <a:tc>
                  <a:txBody>
                    <a:bodyPr/>
                    <a:lstStyle/>
                    <a:p>
                      <a:endParaRPr lang="en-US">
                        <a:solidFill>
                          <a:schemeClr val="tx1"/>
                        </a:solidFill>
                      </a:endParaRPr>
                    </a:p>
                  </a:txBody>
                  <a:tcPr>
                    <a:solidFill>
                      <a:schemeClr val="bg2"/>
                    </a:solidFill>
                  </a:tcPr>
                </a:tc>
                <a:extLst>
                  <a:ext uri="{0D108BD9-81ED-4DB2-BD59-A6C34878D82A}">
                    <a16:rowId xmlns:a16="http://schemas.microsoft.com/office/drawing/2014/main" val="140641992"/>
                  </a:ext>
                </a:extLst>
              </a:tr>
              <a:tr h="194823">
                <a:tc>
                  <a:txBody>
                    <a:bodyPr/>
                    <a:lstStyle/>
                    <a:p>
                      <a:endParaRPr lang="en-US">
                        <a:solidFill>
                          <a:schemeClr val="tx1"/>
                        </a:solidFill>
                      </a:endParaRPr>
                    </a:p>
                  </a:txBody>
                  <a:tcPr>
                    <a:solidFill>
                      <a:schemeClr val="bg2"/>
                    </a:solidFill>
                  </a:tcPr>
                </a:tc>
                <a:tc>
                  <a:txBody>
                    <a:bodyPr/>
                    <a:lstStyle/>
                    <a:p>
                      <a:endParaRPr lang="en-US" sz="1600">
                        <a:solidFill>
                          <a:schemeClr val="tx1"/>
                        </a:solidFill>
                      </a:endParaRPr>
                    </a:p>
                  </a:txBody>
                  <a:tcPr>
                    <a:solidFill>
                      <a:schemeClr val="bg2"/>
                    </a:solidFill>
                  </a:tcPr>
                </a:tc>
                <a:extLst>
                  <a:ext uri="{0D108BD9-81ED-4DB2-BD59-A6C34878D82A}">
                    <a16:rowId xmlns:a16="http://schemas.microsoft.com/office/drawing/2014/main" val="3059187399"/>
                  </a:ext>
                </a:extLst>
              </a:tr>
            </a:tbl>
          </a:graphicData>
        </a:graphic>
      </p:graphicFrame>
      <p:sp>
        <p:nvSpPr>
          <p:cNvPr id="4" name="Graphic 1111" descr="Lock with solid fill">
            <a:extLst>
              <a:ext uri="{FF2B5EF4-FFF2-40B4-BE49-F238E27FC236}">
                <a16:creationId xmlns:a16="http://schemas.microsoft.com/office/drawing/2014/main" id="{503EB693-E220-0DD7-E599-5B587CEE5738}"/>
              </a:ext>
            </a:extLst>
          </p:cNvPr>
          <p:cNvSpPr/>
          <p:nvPr/>
        </p:nvSpPr>
        <p:spPr>
          <a:xfrm>
            <a:off x="11264777" y="2029888"/>
            <a:ext cx="336595" cy="444995"/>
          </a:xfrm>
          <a:custGeom>
            <a:avLst/>
            <a:gdLst>
              <a:gd name="connsiteX0" fmla="*/ 230612 w 430476"/>
              <a:gd name="connsiteY0" fmla="*/ 443544 h 561156"/>
              <a:gd name="connsiteX1" fmla="*/ 230612 w 430476"/>
              <a:gd name="connsiteY1" fmla="*/ 484286 h 561156"/>
              <a:gd name="connsiteX2" fmla="*/ 199864 w 430476"/>
              <a:gd name="connsiteY2" fmla="*/ 484286 h 561156"/>
              <a:gd name="connsiteX3" fmla="*/ 199864 w 430476"/>
              <a:gd name="connsiteY3" fmla="*/ 443544 h 561156"/>
              <a:gd name="connsiteX4" fmla="*/ 169116 w 430476"/>
              <a:gd name="connsiteY4" fmla="*/ 399728 h 561156"/>
              <a:gd name="connsiteX5" fmla="*/ 215238 w 430476"/>
              <a:gd name="connsiteY5" fmla="*/ 353605 h 561156"/>
              <a:gd name="connsiteX6" fmla="*/ 261360 w 430476"/>
              <a:gd name="connsiteY6" fmla="*/ 399728 h 561156"/>
              <a:gd name="connsiteX7" fmla="*/ 230612 w 430476"/>
              <a:gd name="connsiteY7" fmla="*/ 443544 h 561156"/>
              <a:gd name="connsiteX8" fmla="*/ 99932 w 430476"/>
              <a:gd name="connsiteY8" fmla="*/ 161429 h 561156"/>
              <a:gd name="connsiteX9" fmla="*/ 215238 w 430476"/>
              <a:gd name="connsiteY9" fmla="*/ 46122 h 561156"/>
              <a:gd name="connsiteX10" fmla="*/ 330544 w 430476"/>
              <a:gd name="connsiteY10" fmla="*/ 161429 h 561156"/>
              <a:gd name="connsiteX11" fmla="*/ 330544 w 430476"/>
              <a:gd name="connsiteY11" fmla="*/ 246755 h 561156"/>
              <a:gd name="connsiteX12" fmla="*/ 215238 w 430476"/>
              <a:gd name="connsiteY12" fmla="*/ 238299 h 561156"/>
              <a:gd name="connsiteX13" fmla="*/ 99932 w 430476"/>
              <a:gd name="connsiteY13" fmla="*/ 246755 h 561156"/>
              <a:gd name="connsiteX14" fmla="*/ 99932 w 430476"/>
              <a:gd name="connsiteY14" fmla="*/ 161429 h 561156"/>
              <a:gd name="connsiteX15" fmla="*/ 376667 w 430476"/>
              <a:gd name="connsiteY15" fmla="*/ 249830 h 561156"/>
              <a:gd name="connsiteX16" fmla="*/ 376667 w 430476"/>
              <a:gd name="connsiteY16" fmla="*/ 161429 h 561156"/>
              <a:gd name="connsiteX17" fmla="*/ 215238 w 430476"/>
              <a:gd name="connsiteY17" fmla="*/ 0 h 561156"/>
              <a:gd name="connsiteX18" fmla="*/ 53810 w 430476"/>
              <a:gd name="connsiteY18" fmla="*/ 161429 h 561156"/>
              <a:gd name="connsiteX19" fmla="*/ 53810 w 430476"/>
              <a:gd name="connsiteY19" fmla="*/ 249830 h 561156"/>
              <a:gd name="connsiteX20" fmla="*/ 0 w 430476"/>
              <a:gd name="connsiteY20" fmla="*/ 253673 h 561156"/>
              <a:gd name="connsiteX21" fmla="*/ 0 w 430476"/>
              <a:gd name="connsiteY21" fmla="*/ 545782 h 561156"/>
              <a:gd name="connsiteX22" fmla="*/ 215238 w 430476"/>
              <a:gd name="connsiteY22" fmla="*/ 561156 h 561156"/>
              <a:gd name="connsiteX23" fmla="*/ 430476 w 430476"/>
              <a:gd name="connsiteY23" fmla="*/ 545782 h 561156"/>
              <a:gd name="connsiteX24" fmla="*/ 430476 w 430476"/>
              <a:gd name="connsiteY24" fmla="*/ 253673 h 561156"/>
              <a:gd name="connsiteX25" fmla="*/ 376667 w 430476"/>
              <a:gd name="connsiteY25" fmla="*/ 249830 h 56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476" h="561156">
                <a:moveTo>
                  <a:pt x="230612" y="443544"/>
                </a:moveTo>
                <a:lnTo>
                  <a:pt x="230612" y="484286"/>
                </a:lnTo>
                <a:lnTo>
                  <a:pt x="199864" y="484286"/>
                </a:lnTo>
                <a:lnTo>
                  <a:pt x="199864" y="443544"/>
                </a:lnTo>
                <a:cubicBezTo>
                  <a:pt x="182184" y="437394"/>
                  <a:pt x="169116" y="420483"/>
                  <a:pt x="169116" y="399728"/>
                </a:cubicBezTo>
                <a:cubicBezTo>
                  <a:pt x="169116" y="374360"/>
                  <a:pt x="189871" y="353605"/>
                  <a:pt x="215238" y="353605"/>
                </a:cubicBezTo>
                <a:cubicBezTo>
                  <a:pt x="240605" y="353605"/>
                  <a:pt x="261360" y="374360"/>
                  <a:pt x="261360" y="399728"/>
                </a:cubicBezTo>
                <a:cubicBezTo>
                  <a:pt x="261360" y="419714"/>
                  <a:pt x="248292" y="436626"/>
                  <a:pt x="230612" y="443544"/>
                </a:cubicBezTo>
                <a:close/>
                <a:moveTo>
                  <a:pt x="99932" y="161429"/>
                </a:moveTo>
                <a:cubicBezTo>
                  <a:pt x="99932" y="97626"/>
                  <a:pt x="151435" y="46122"/>
                  <a:pt x="215238" y="46122"/>
                </a:cubicBezTo>
                <a:cubicBezTo>
                  <a:pt x="279041" y="46122"/>
                  <a:pt x="330544" y="97626"/>
                  <a:pt x="330544" y="161429"/>
                </a:cubicBezTo>
                <a:lnTo>
                  <a:pt x="330544" y="246755"/>
                </a:lnTo>
                <a:lnTo>
                  <a:pt x="215238" y="238299"/>
                </a:lnTo>
                <a:lnTo>
                  <a:pt x="99932" y="246755"/>
                </a:lnTo>
                <a:lnTo>
                  <a:pt x="99932" y="161429"/>
                </a:lnTo>
                <a:close/>
                <a:moveTo>
                  <a:pt x="376667" y="249830"/>
                </a:moveTo>
                <a:lnTo>
                  <a:pt x="376667" y="161429"/>
                </a:lnTo>
                <a:cubicBezTo>
                  <a:pt x="376667" y="72258"/>
                  <a:pt x="304408" y="0"/>
                  <a:pt x="215238" y="0"/>
                </a:cubicBezTo>
                <a:cubicBezTo>
                  <a:pt x="126068" y="0"/>
                  <a:pt x="53810" y="72258"/>
                  <a:pt x="53810" y="161429"/>
                </a:cubicBezTo>
                <a:lnTo>
                  <a:pt x="53810" y="249830"/>
                </a:lnTo>
                <a:lnTo>
                  <a:pt x="0" y="253673"/>
                </a:lnTo>
                <a:lnTo>
                  <a:pt x="0" y="545782"/>
                </a:lnTo>
                <a:lnTo>
                  <a:pt x="215238" y="561156"/>
                </a:lnTo>
                <a:lnTo>
                  <a:pt x="430476" y="545782"/>
                </a:lnTo>
                <a:lnTo>
                  <a:pt x="430476" y="253673"/>
                </a:lnTo>
                <a:lnTo>
                  <a:pt x="376667" y="249830"/>
                </a:lnTo>
                <a:close/>
              </a:path>
            </a:pathLst>
          </a:custGeom>
          <a:solidFill>
            <a:srgbClr val="E97132"/>
          </a:solidFill>
          <a:ln w="7640" cap="flat">
            <a:noFill/>
            <a:prstDash val="solid"/>
            <a:miter/>
          </a:ln>
        </p:spPr>
        <p:txBody>
          <a:bodyPr rtlCol="0" anchor="ctr"/>
          <a:lstStyle/>
          <a:p>
            <a:endParaRPr lang="en-US"/>
          </a:p>
        </p:txBody>
      </p:sp>
      <p:graphicFrame>
        <p:nvGraphicFramePr>
          <p:cNvPr id="5" name="Table 4">
            <a:extLst>
              <a:ext uri="{FF2B5EF4-FFF2-40B4-BE49-F238E27FC236}">
                <a16:creationId xmlns:a16="http://schemas.microsoft.com/office/drawing/2014/main" id="{40074FE2-3D16-3550-1FEF-184CA9E71A17}"/>
              </a:ext>
            </a:extLst>
          </p:cNvPr>
          <p:cNvGraphicFramePr>
            <a:graphicFrameLocks noGrp="1"/>
          </p:cNvGraphicFramePr>
          <p:nvPr/>
        </p:nvGraphicFramePr>
        <p:xfrm>
          <a:off x="10542455" y="4485286"/>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F2</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14" name="Graphic 13" descr="Cat with solid fill">
            <a:extLst>
              <a:ext uri="{FF2B5EF4-FFF2-40B4-BE49-F238E27FC236}">
                <a16:creationId xmlns:a16="http://schemas.microsoft.com/office/drawing/2014/main" id="{AC5BA15F-31B2-F248-DD90-4483D95279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70448" y="4518978"/>
            <a:ext cx="387730" cy="298773"/>
          </a:xfrm>
          <a:prstGeom prst="rect">
            <a:avLst/>
          </a:prstGeom>
        </p:spPr>
      </p:pic>
      <p:graphicFrame>
        <p:nvGraphicFramePr>
          <p:cNvPr id="15" name="Table 14">
            <a:extLst>
              <a:ext uri="{FF2B5EF4-FFF2-40B4-BE49-F238E27FC236}">
                <a16:creationId xmlns:a16="http://schemas.microsoft.com/office/drawing/2014/main" id="{9BE02824-2950-EF69-6823-9B1DC7993ACE}"/>
              </a:ext>
            </a:extLst>
          </p:cNvPr>
          <p:cNvGraphicFramePr>
            <a:graphicFrameLocks noGrp="1"/>
          </p:cNvGraphicFramePr>
          <p:nvPr/>
        </p:nvGraphicFramePr>
        <p:xfrm>
          <a:off x="10555222" y="2669714"/>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16" name="Graphic 15" descr="Cat with solid fill">
            <a:extLst>
              <a:ext uri="{FF2B5EF4-FFF2-40B4-BE49-F238E27FC236}">
                <a16:creationId xmlns:a16="http://schemas.microsoft.com/office/drawing/2014/main" id="{A4402B29-8682-08F6-FCAA-CDD2CCA538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83215" y="2703406"/>
            <a:ext cx="387730" cy="298773"/>
          </a:xfrm>
          <a:prstGeom prst="rect">
            <a:avLst/>
          </a:prstGeom>
        </p:spPr>
      </p:pic>
      <p:graphicFrame>
        <p:nvGraphicFramePr>
          <p:cNvPr id="23" name="Table 22">
            <a:extLst>
              <a:ext uri="{FF2B5EF4-FFF2-40B4-BE49-F238E27FC236}">
                <a16:creationId xmlns:a16="http://schemas.microsoft.com/office/drawing/2014/main" id="{1D35479B-8114-E6EC-B7C8-8E5946B9702E}"/>
              </a:ext>
            </a:extLst>
          </p:cNvPr>
          <p:cNvGraphicFramePr>
            <a:graphicFrameLocks noGrp="1"/>
          </p:cNvGraphicFramePr>
          <p:nvPr/>
        </p:nvGraphicFramePr>
        <p:xfrm>
          <a:off x="6135233" y="2000760"/>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24" name="Graphic 23" descr="Cat with solid fill">
            <a:extLst>
              <a:ext uri="{FF2B5EF4-FFF2-40B4-BE49-F238E27FC236}">
                <a16:creationId xmlns:a16="http://schemas.microsoft.com/office/drawing/2014/main" id="{9895A8BC-4015-C3D6-75BB-207D3689FE9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63226" y="2023694"/>
            <a:ext cx="387730" cy="298773"/>
          </a:xfrm>
          <a:prstGeom prst="rect">
            <a:avLst/>
          </a:prstGeom>
        </p:spPr>
      </p:pic>
      <p:pic>
        <p:nvPicPr>
          <p:cNvPr id="25" name="Graphic 24" descr="Lock with solid fill">
            <a:extLst>
              <a:ext uri="{FF2B5EF4-FFF2-40B4-BE49-F238E27FC236}">
                <a16:creationId xmlns:a16="http://schemas.microsoft.com/office/drawing/2014/main" id="{FAD6C6EA-9DDD-78D0-4730-E1000CFF31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37087" y="1694546"/>
            <a:ext cx="448733" cy="448733"/>
          </a:xfrm>
          <a:prstGeom prst="rect">
            <a:avLst/>
          </a:prstGeom>
        </p:spPr>
      </p:pic>
      <p:graphicFrame>
        <p:nvGraphicFramePr>
          <p:cNvPr id="26" name="Table 25">
            <a:extLst>
              <a:ext uri="{FF2B5EF4-FFF2-40B4-BE49-F238E27FC236}">
                <a16:creationId xmlns:a16="http://schemas.microsoft.com/office/drawing/2014/main" id="{CA88F71E-FEBC-7F73-5FC5-0CEB513E8E32}"/>
              </a:ext>
            </a:extLst>
          </p:cNvPr>
          <p:cNvGraphicFramePr>
            <a:graphicFrameLocks noGrp="1"/>
          </p:cNvGraphicFramePr>
          <p:nvPr/>
        </p:nvGraphicFramePr>
        <p:xfrm>
          <a:off x="6166303" y="3250359"/>
          <a:ext cx="805912" cy="365188"/>
        </p:xfrm>
        <a:graphic>
          <a:graphicData uri="http://schemas.openxmlformats.org/drawingml/2006/table">
            <a:tbl>
              <a:tblPr firstRow="1" bandRow="1">
                <a:tableStyleId>{5C22544A-7EE6-4342-B048-85BDC9FD1C3A}</a:tableStyleId>
              </a:tblPr>
              <a:tblGrid>
                <a:gridCol w="402956">
                  <a:extLst>
                    <a:ext uri="{9D8B030D-6E8A-4147-A177-3AD203B41FA5}">
                      <a16:colId xmlns:a16="http://schemas.microsoft.com/office/drawing/2014/main" val="261930852"/>
                    </a:ext>
                  </a:extLst>
                </a:gridCol>
                <a:gridCol w="402956">
                  <a:extLst>
                    <a:ext uri="{9D8B030D-6E8A-4147-A177-3AD203B41FA5}">
                      <a16:colId xmlns:a16="http://schemas.microsoft.com/office/drawing/2014/main" val="3344155343"/>
                    </a:ext>
                  </a:extLst>
                </a:gridCol>
              </a:tblGrid>
              <a:tr h="365188">
                <a:tc>
                  <a:txBody>
                    <a:bodyPr/>
                    <a:lstStyle/>
                    <a:p>
                      <a:endParaRPr lang="en-US" sz="160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F1</a:t>
                      </a:r>
                      <a:endParaRPr lang="en-US" sz="1600"/>
                    </a:p>
                  </a:txBody>
                  <a:tcPr>
                    <a:solidFill>
                      <a:schemeClr val="bg2"/>
                    </a:solidFill>
                  </a:tcPr>
                </a:tc>
                <a:extLst>
                  <a:ext uri="{0D108BD9-81ED-4DB2-BD59-A6C34878D82A}">
                    <a16:rowId xmlns:a16="http://schemas.microsoft.com/office/drawing/2014/main" val="1737656025"/>
                  </a:ext>
                </a:extLst>
              </a:tr>
            </a:tbl>
          </a:graphicData>
        </a:graphic>
      </p:graphicFrame>
      <p:pic>
        <p:nvPicPr>
          <p:cNvPr id="27" name="Graphic 26" descr="Cat with solid fill">
            <a:extLst>
              <a:ext uri="{FF2B5EF4-FFF2-40B4-BE49-F238E27FC236}">
                <a16:creationId xmlns:a16="http://schemas.microsoft.com/office/drawing/2014/main" id="{67798CE8-23DB-8A66-68BE-11564013D5A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94296" y="3273293"/>
            <a:ext cx="387730" cy="298773"/>
          </a:xfrm>
          <a:prstGeom prst="rect">
            <a:avLst/>
          </a:prstGeom>
        </p:spPr>
      </p:pic>
      <p:pic>
        <p:nvPicPr>
          <p:cNvPr id="28" name="Graphic 27" descr="Lock with solid fill">
            <a:extLst>
              <a:ext uri="{FF2B5EF4-FFF2-40B4-BE49-F238E27FC236}">
                <a16:creationId xmlns:a16="http://schemas.microsoft.com/office/drawing/2014/main" id="{4B13CA8B-8D6C-3DFF-2E30-CCF07E1A9D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68157" y="2944145"/>
            <a:ext cx="448733" cy="448733"/>
          </a:xfrm>
          <a:prstGeom prst="rect">
            <a:avLst/>
          </a:prstGeom>
        </p:spPr>
      </p:pic>
      <p:grpSp>
        <p:nvGrpSpPr>
          <p:cNvPr id="17" name="Group 16">
            <a:extLst>
              <a:ext uri="{FF2B5EF4-FFF2-40B4-BE49-F238E27FC236}">
                <a16:creationId xmlns:a16="http://schemas.microsoft.com/office/drawing/2014/main" id="{83E999BF-6EEA-0880-F06C-4D2A9F4191AF}"/>
              </a:ext>
            </a:extLst>
          </p:cNvPr>
          <p:cNvGrpSpPr/>
          <p:nvPr/>
        </p:nvGrpSpPr>
        <p:grpSpPr>
          <a:xfrm>
            <a:off x="2532973" y="5375688"/>
            <a:ext cx="7299366" cy="1350670"/>
            <a:chOff x="2532973" y="5375688"/>
            <a:chExt cx="7299366" cy="1350670"/>
          </a:xfrm>
        </p:grpSpPr>
        <p:grpSp>
          <p:nvGrpSpPr>
            <p:cNvPr id="18" name="Group 17">
              <a:extLst>
                <a:ext uri="{FF2B5EF4-FFF2-40B4-BE49-F238E27FC236}">
                  <a16:creationId xmlns:a16="http://schemas.microsoft.com/office/drawing/2014/main" id="{90832DA6-C9C5-B1E2-E92D-E2EE1446CCD6}"/>
                </a:ext>
              </a:extLst>
            </p:cNvPr>
            <p:cNvGrpSpPr/>
            <p:nvPr/>
          </p:nvGrpSpPr>
          <p:grpSpPr>
            <a:xfrm>
              <a:off x="2532973" y="5375688"/>
              <a:ext cx="7299366" cy="1350670"/>
              <a:chOff x="348343" y="4351271"/>
              <a:chExt cx="11419114" cy="2555715"/>
            </a:xfrm>
          </p:grpSpPr>
          <p:sp>
            <p:nvSpPr>
              <p:cNvPr id="39" name="Rectangle: Rounded Corners 38">
                <a:extLst>
                  <a:ext uri="{FF2B5EF4-FFF2-40B4-BE49-F238E27FC236}">
                    <a16:creationId xmlns:a16="http://schemas.microsoft.com/office/drawing/2014/main" id="{7F75F45E-8A6A-C690-247E-A8559FC2F469}"/>
                  </a:ext>
                </a:extLst>
              </p:cNvPr>
              <p:cNvSpPr/>
              <p:nvPr/>
            </p:nvSpPr>
            <p:spPr>
              <a:xfrm>
                <a:off x="348343" y="4351271"/>
                <a:ext cx="11419114" cy="241182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DDF919E-86E8-84BD-11C0-3DF9C967686F}"/>
                  </a:ext>
                </a:extLst>
              </p:cNvPr>
              <p:cNvSpPr txBox="1"/>
              <p:nvPr/>
            </p:nvSpPr>
            <p:spPr>
              <a:xfrm>
                <a:off x="546368" y="4635744"/>
                <a:ext cx="11036032" cy="2271242"/>
              </a:xfrm>
              <a:prstGeom prst="rect">
                <a:avLst/>
              </a:prstGeom>
              <a:noFill/>
            </p:spPr>
            <p:txBody>
              <a:bodyPr wrap="square" rtlCol="0">
                <a:spAutoFit/>
              </a:bodyPr>
              <a:lstStyle/>
              <a:p>
                <a:r>
                  <a:rPr lang="en-US" b="1"/>
                  <a:t>Backward privacy I </a:t>
                </a:r>
                <a:r>
                  <a:rPr lang="en-US"/>
                  <a:t>: </a:t>
                </a:r>
                <a:r>
                  <a:rPr lang="en-US" i="1" err="1"/>
                  <a:t>TimeDB</a:t>
                </a:r>
                <a:r>
                  <a:rPr lang="en-US" i="1"/>
                  <a:t>(      )</a:t>
                </a:r>
              </a:p>
              <a:p>
                <a:r>
                  <a:rPr lang="en-US" b="1"/>
                  <a:t>Backward privacy II </a:t>
                </a:r>
                <a:r>
                  <a:rPr lang="en-US"/>
                  <a:t>: </a:t>
                </a:r>
                <a:r>
                  <a:rPr lang="en-US" i="1" err="1"/>
                  <a:t>TimeDB</a:t>
                </a:r>
                <a:r>
                  <a:rPr lang="en-US" i="1"/>
                  <a:t>(      )</a:t>
                </a:r>
                <a:r>
                  <a:rPr lang="en-US"/>
                  <a:t> and </a:t>
                </a:r>
                <a:r>
                  <a:rPr lang="en-US" i="1"/>
                  <a:t>Updates(      )</a:t>
                </a:r>
                <a:endParaRPr lang="en-US" b="1" i="1">
                  <a:solidFill>
                    <a:srgbClr val="FF0000"/>
                  </a:solidFill>
                </a:endParaRPr>
              </a:p>
              <a:p>
                <a:r>
                  <a:rPr lang="en-US" b="1"/>
                  <a:t>Backward privacy III </a:t>
                </a:r>
                <a:r>
                  <a:rPr lang="en-US"/>
                  <a:t>: </a:t>
                </a:r>
                <a:r>
                  <a:rPr lang="en-US" i="1" err="1"/>
                  <a:t>TimeDB</a:t>
                </a:r>
                <a:r>
                  <a:rPr lang="en-US" i="1"/>
                  <a:t>(      )</a:t>
                </a:r>
                <a:r>
                  <a:rPr lang="en-US"/>
                  <a:t>, </a:t>
                </a:r>
                <a:r>
                  <a:rPr lang="en-US" i="1"/>
                  <a:t>Updates(      )</a:t>
                </a:r>
                <a:r>
                  <a:rPr lang="en-US"/>
                  <a:t> and </a:t>
                </a:r>
                <a:r>
                  <a:rPr lang="en-US" i="1" err="1"/>
                  <a:t>DelHist</a:t>
                </a:r>
                <a:r>
                  <a:rPr lang="en-US" i="1"/>
                  <a:t>(      )</a:t>
                </a:r>
                <a:endParaRPr lang="en-US" b="1" i="1">
                  <a:solidFill>
                    <a:srgbClr val="FF0000"/>
                  </a:solidFill>
                </a:endParaRPr>
              </a:p>
              <a:p>
                <a:endParaRPr lang="en-US" b="1">
                  <a:solidFill>
                    <a:srgbClr val="FF0000"/>
                  </a:solidFill>
                </a:endParaRPr>
              </a:p>
            </p:txBody>
          </p:sp>
        </p:grpSp>
        <p:pic>
          <p:nvPicPr>
            <p:cNvPr id="29" name="Graphic 28" descr="Cat with solid fill">
              <a:extLst>
                <a:ext uri="{FF2B5EF4-FFF2-40B4-BE49-F238E27FC236}">
                  <a16:creationId xmlns:a16="http://schemas.microsoft.com/office/drawing/2014/main" id="{83A446FE-CA0A-E60B-4B12-1F67863CF2B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45892" y="5495179"/>
              <a:ext cx="412420" cy="356287"/>
            </a:xfrm>
            <a:prstGeom prst="rect">
              <a:avLst/>
            </a:prstGeom>
          </p:spPr>
        </p:pic>
        <p:pic>
          <p:nvPicPr>
            <p:cNvPr id="30" name="Graphic 29" descr="Cat with solid fill">
              <a:extLst>
                <a:ext uri="{FF2B5EF4-FFF2-40B4-BE49-F238E27FC236}">
                  <a16:creationId xmlns:a16="http://schemas.microsoft.com/office/drawing/2014/main" id="{B1CE4CD4-D44B-4E52-C612-9783D65548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68996" y="5807611"/>
              <a:ext cx="412420" cy="356287"/>
            </a:xfrm>
            <a:prstGeom prst="rect">
              <a:avLst/>
            </a:prstGeom>
          </p:spPr>
        </p:pic>
        <p:pic>
          <p:nvPicPr>
            <p:cNvPr id="31" name="Graphic 30" descr="Cat with solid fill">
              <a:extLst>
                <a:ext uri="{FF2B5EF4-FFF2-40B4-BE49-F238E27FC236}">
                  <a16:creationId xmlns:a16="http://schemas.microsoft.com/office/drawing/2014/main" id="{0DBD9AA4-F8EC-E751-8117-4B01056364E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56974" y="6087910"/>
              <a:ext cx="412420" cy="356287"/>
            </a:xfrm>
            <a:prstGeom prst="rect">
              <a:avLst/>
            </a:prstGeom>
          </p:spPr>
        </p:pic>
        <p:pic>
          <p:nvPicPr>
            <p:cNvPr id="32" name="Graphic 31" descr="Cat with solid fill">
              <a:extLst>
                <a:ext uri="{FF2B5EF4-FFF2-40B4-BE49-F238E27FC236}">
                  <a16:creationId xmlns:a16="http://schemas.microsoft.com/office/drawing/2014/main" id="{6CB0509E-6A60-5F5B-D2D0-193EB78832A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18218" y="5802869"/>
              <a:ext cx="412420" cy="356287"/>
            </a:xfrm>
            <a:prstGeom prst="rect">
              <a:avLst/>
            </a:prstGeom>
          </p:spPr>
        </p:pic>
        <p:pic>
          <p:nvPicPr>
            <p:cNvPr id="34" name="Graphic 33" descr="Cat with solid fill">
              <a:extLst>
                <a:ext uri="{FF2B5EF4-FFF2-40B4-BE49-F238E27FC236}">
                  <a16:creationId xmlns:a16="http://schemas.microsoft.com/office/drawing/2014/main" id="{9B42600B-B33B-621C-289B-57CDCA5735B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16880" y="6079709"/>
              <a:ext cx="412420" cy="356287"/>
            </a:xfrm>
            <a:prstGeom prst="rect">
              <a:avLst/>
            </a:prstGeom>
          </p:spPr>
        </p:pic>
        <p:pic>
          <p:nvPicPr>
            <p:cNvPr id="35" name="Graphic 34" descr="Cat with solid fill">
              <a:extLst>
                <a:ext uri="{FF2B5EF4-FFF2-40B4-BE49-F238E27FC236}">
                  <a16:creationId xmlns:a16="http://schemas.microsoft.com/office/drawing/2014/main" id="{EC34870C-442D-2601-98E1-9B6022F11E8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44729" y="6056560"/>
              <a:ext cx="412420" cy="356287"/>
            </a:xfrm>
            <a:prstGeom prst="rect">
              <a:avLst/>
            </a:prstGeom>
          </p:spPr>
        </p:pic>
      </p:grpSp>
    </p:spTree>
    <p:extLst>
      <p:ext uri="{BB962C8B-B14F-4D97-AF65-F5344CB8AC3E}">
        <p14:creationId xmlns:p14="http://schemas.microsoft.com/office/powerpoint/2010/main" val="3241805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1|6.5|10.2|7.9|8.5|9.5|8.6|6.8|4.4"/>
</p:tagLst>
</file>

<file path=ppt/tags/tag10.xml><?xml version="1.0" encoding="utf-8"?>
<p:tagLst xmlns:a="http://schemas.openxmlformats.org/drawingml/2006/main" xmlns:r="http://schemas.openxmlformats.org/officeDocument/2006/relationships" xmlns:p="http://schemas.openxmlformats.org/presentationml/2006/main">
  <p:tag name="TIMING" val="|21.2"/>
</p:tagLst>
</file>

<file path=ppt/tags/tag11.xml><?xml version="1.0" encoding="utf-8"?>
<p:tagLst xmlns:a="http://schemas.openxmlformats.org/drawingml/2006/main" xmlns:r="http://schemas.openxmlformats.org/officeDocument/2006/relationships" xmlns:p="http://schemas.openxmlformats.org/presentationml/2006/main">
  <p:tag name="TIMING" val="|7.6"/>
</p:tagLst>
</file>

<file path=ppt/tags/tag12.xml><?xml version="1.0" encoding="utf-8"?>
<p:tagLst xmlns:a="http://schemas.openxmlformats.org/drawingml/2006/main" xmlns:r="http://schemas.openxmlformats.org/officeDocument/2006/relationships" xmlns:p="http://schemas.openxmlformats.org/presentationml/2006/main">
  <p:tag name="TIMING" val="|1.4|8.9"/>
</p:tagLst>
</file>

<file path=ppt/tags/tag13.xml><?xml version="1.0" encoding="utf-8"?>
<p:tagLst xmlns:a="http://schemas.openxmlformats.org/drawingml/2006/main" xmlns:r="http://schemas.openxmlformats.org/officeDocument/2006/relationships" xmlns:p="http://schemas.openxmlformats.org/presentationml/2006/main">
  <p:tag name="TIMING" val="|16|9.8"/>
</p:tagLst>
</file>

<file path=ppt/tags/tag14.xml><?xml version="1.0" encoding="utf-8"?>
<p:tagLst xmlns:a="http://schemas.openxmlformats.org/drawingml/2006/main" xmlns:r="http://schemas.openxmlformats.org/officeDocument/2006/relationships" xmlns:p="http://schemas.openxmlformats.org/presentationml/2006/main">
  <p:tag name="TIMING" val="|23.2|8.8|3.7"/>
</p:tagLst>
</file>

<file path=ppt/tags/tag15.xml><?xml version="1.0" encoding="utf-8"?>
<p:tagLst xmlns:a="http://schemas.openxmlformats.org/drawingml/2006/main" xmlns:r="http://schemas.openxmlformats.org/officeDocument/2006/relationships" xmlns:p="http://schemas.openxmlformats.org/presentationml/2006/main">
  <p:tag name="TIMING" val="|1.9"/>
</p:tagLst>
</file>

<file path=ppt/tags/tag16.xml><?xml version="1.0" encoding="utf-8"?>
<p:tagLst xmlns:a="http://schemas.openxmlformats.org/drawingml/2006/main" xmlns:r="http://schemas.openxmlformats.org/officeDocument/2006/relationships" xmlns:p="http://schemas.openxmlformats.org/presentationml/2006/main">
  <p:tag name="TIMING" val="|5.1|3.7"/>
</p:tagLst>
</file>

<file path=ppt/tags/tag17.xml><?xml version="1.0" encoding="utf-8"?>
<p:tagLst xmlns:a="http://schemas.openxmlformats.org/drawingml/2006/main" xmlns:r="http://schemas.openxmlformats.org/officeDocument/2006/relationships" xmlns:p="http://schemas.openxmlformats.org/presentationml/2006/main">
  <p:tag name="TIMING" val="|22.5"/>
</p:tagLst>
</file>

<file path=ppt/tags/tag18.xml><?xml version="1.0" encoding="utf-8"?>
<p:tagLst xmlns:a="http://schemas.openxmlformats.org/drawingml/2006/main" xmlns:r="http://schemas.openxmlformats.org/officeDocument/2006/relationships" xmlns:p="http://schemas.openxmlformats.org/presentationml/2006/main">
  <p:tag name="TIMING" val="|3.1|8.6"/>
</p:tagLst>
</file>

<file path=ppt/tags/tag19.xml><?xml version="1.0" encoding="utf-8"?>
<p:tagLst xmlns:a="http://schemas.openxmlformats.org/drawingml/2006/main" xmlns:r="http://schemas.openxmlformats.org/officeDocument/2006/relationships" xmlns:p="http://schemas.openxmlformats.org/presentationml/2006/main">
  <p:tag name="TIMING" val="|1.8|17.3|6.2"/>
</p:tagLst>
</file>

<file path=ppt/tags/tag2.xml><?xml version="1.0" encoding="utf-8"?>
<p:tagLst xmlns:a="http://schemas.openxmlformats.org/drawingml/2006/main" xmlns:r="http://schemas.openxmlformats.org/officeDocument/2006/relationships" xmlns:p="http://schemas.openxmlformats.org/presentationml/2006/main">
  <p:tag name="TIMING" val="|4.9|5|4.1"/>
</p:tagLst>
</file>

<file path=ppt/tags/tag20.xml><?xml version="1.0" encoding="utf-8"?>
<p:tagLst xmlns:a="http://schemas.openxmlformats.org/drawingml/2006/main" xmlns:r="http://schemas.openxmlformats.org/officeDocument/2006/relationships" xmlns:p="http://schemas.openxmlformats.org/presentationml/2006/main">
  <p:tag name="TIMING" val="|3.6"/>
</p:tagLst>
</file>

<file path=ppt/tags/tag21.xml><?xml version="1.0" encoding="utf-8"?>
<p:tagLst xmlns:a="http://schemas.openxmlformats.org/drawingml/2006/main" xmlns:r="http://schemas.openxmlformats.org/officeDocument/2006/relationships" xmlns:p="http://schemas.openxmlformats.org/presentationml/2006/main">
  <p:tag name="TIMING" val="|2.7"/>
</p:tagLst>
</file>

<file path=ppt/tags/tag22.xml><?xml version="1.0" encoding="utf-8"?>
<p:tagLst xmlns:a="http://schemas.openxmlformats.org/drawingml/2006/main" xmlns:r="http://schemas.openxmlformats.org/officeDocument/2006/relationships" xmlns:p="http://schemas.openxmlformats.org/presentationml/2006/main">
  <p:tag name="TIMING" val="|0.6"/>
</p:tagLst>
</file>

<file path=ppt/tags/tag23.xml><?xml version="1.0" encoding="utf-8"?>
<p:tagLst xmlns:a="http://schemas.openxmlformats.org/drawingml/2006/main" xmlns:r="http://schemas.openxmlformats.org/officeDocument/2006/relationships" xmlns:p="http://schemas.openxmlformats.org/presentationml/2006/main">
  <p:tag name="TIMING" val="|14.3"/>
</p:tagLst>
</file>

<file path=ppt/tags/tag24.xml><?xml version="1.0" encoding="utf-8"?>
<p:tagLst xmlns:a="http://schemas.openxmlformats.org/drawingml/2006/main" xmlns:r="http://schemas.openxmlformats.org/officeDocument/2006/relationships" xmlns:p="http://schemas.openxmlformats.org/presentationml/2006/main">
  <p:tag name="TIMING" val="|1.1"/>
</p:tagLst>
</file>

<file path=ppt/tags/tag25.xml><?xml version="1.0" encoding="utf-8"?>
<p:tagLst xmlns:a="http://schemas.openxmlformats.org/drawingml/2006/main" xmlns:r="http://schemas.openxmlformats.org/officeDocument/2006/relationships" xmlns:p="http://schemas.openxmlformats.org/presentationml/2006/main">
  <p:tag name="TIMING" val="|15.8|7.6|9"/>
</p:tagLst>
</file>

<file path=ppt/tags/tag26.xml><?xml version="1.0" encoding="utf-8"?>
<p:tagLst xmlns:a="http://schemas.openxmlformats.org/drawingml/2006/main" xmlns:r="http://schemas.openxmlformats.org/officeDocument/2006/relationships" xmlns:p="http://schemas.openxmlformats.org/presentationml/2006/main">
  <p:tag name="TIMING" val="|16|16"/>
</p:tagLst>
</file>

<file path=ppt/tags/tag27.xml><?xml version="1.0" encoding="utf-8"?>
<p:tagLst xmlns:a="http://schemas.openxmlformats.org/drawingml/2006/main" xmlns:r="http://schemas.openxmlformats.org/officeDocument/2006/relationships" xmlns:p="http://schemas.openxmlformats.org/presentationml/2006/main">
  <p:tag name="TIMING" val="|3|4.8|5.4"/>
</p:tagLst>
</file>

<file path=ppt/tags/tag28.xml><?xml version="1.0" encoding="utf-8"?>
<p:tagLst xmlns:a="http://schemas.openxmlformats.org/drawingml/2006/main" xmlns:r="http://schemas.openxmlformats.org/officeDocument/2006/relationships" xmlns:p="http://schemas.openxmlformats.org/presentationml/2006/main">
  <p:tag name="TIMING" val="|0.7"/>
</p:tagLst>
</file>

<file path=ppt/tags/tag29.xml><?xml version="1.0" encoding="utf-8"?>
<p:tagLst xmlns:a="http://schemas.openxmlformats.org/drawingml/2006/main" xmlns:r="http://schemas.openxmlformats.org/officeDocument/2006/relationships" xmlns:p="http://schemas.openxmlformats.org/presentationml/2006/main">
  <p:tag name="TIMING" val="|0.8|7.6|3.1|5.9"/>
</p:tagLst>
</file>

<file path=ppt/tags/tag3.xml><?xml version="1.0" encoding="utf-8"?>
<p:tagLst xmlns:a="http://schemas.openxmlformats.org/drawingml/2006/main" xmlns:r="http://schemas.openxmlformats.org/officeDocument/2006/relationships" xmlns:p="http://schemas.openxmlformats.org/presentationml/2006/main">
  <p:tag name="TIMING" val="|2.5|6.8|2"/>
</p:tagLst>
</file>

<file path=ppt/tags/tag30.xml><?xml version="1.0" encoding="utf-8"?>
<p:tagLst xmlns:a="http://schemas.openxmlformats.org/drawingml/2006/main" xmlns:r="http://schemas.openxmlformats.org/officeDocument/2006/relationships" xmlns:p="http://schemas.openxmlformats.org/presentationml/2006/main">
  <p:tag name="TIMING" val="|5.5|8|4|6.5"/>
</p:tagLst>
</file>

<file path=ppt/tags/tag31.xml><?xml version="1.0" encoding="utf-8"?>
<p:tagLst xmlns:a="http://schemas.openxmlformats.org/drawingml/2006/main" xmlns:r="http://schemas.openxmlformats.org/officeDocument/2006/relationships" xmlns:p="http://schemas.openxmlformats.org/presentationml/2006/main">
  <p:tag name="TIMING" val="|1.6"/>
</p:tagLst>
</file>

<file path=ppt/tags/tag32.xml><?xml version="1.0" encoding="utf-8"?>
<p:tagLst xmlns:a="http://schemas.openxmlformats.org/drawingml/2006/main" xmlns:r="http://schemas.openxmlformats.org/officeDocument/2006/relationships" xmlns:p="http://schemas.openxmlformats.org/presentationml/2006/main">
  <p:tag name="TIMING" val="|3.8"/>
</p:tagLst>
</file>

<file path=ppt/tags/tag33.xml><?xml version="1.0" encoding="utf-8"?>
<p:tagLst xmlns:a="http://schemas.openxmlformats.org/drawingml/2006/main" xmlns:r="http://schemas.openxmlformats.org/officeDocument/2006/relationships" xmlns:p="http://schemas.openxmlformats.org/presentationml/2006/main">
  <p:tag name="TIMING" val="|1.3"/>
</p:tagLst>
</file>

<file path=ppt/tags/tag34.xml><?xml version="1.0" encoding="utf-8"?>
<p:tagLst xmlns:a="http://schemas.openxmlformats.org/drawingml/2006/main" xmlns:r="http://schemas.openxmlformats.org/officeDocument/2006/relationships" xmlns:p="http://schemas.openxmlformats.org/presentationml/2006/main">
  <p:tag name="TIMING" val="|4.3|10.2|9.6"/>
</p:tagLst>
</file>

<file path=ppt/tags/tag35.xml><?xml version="1.0" encoding="utf-8"?>
<p:tagLst xmlns:a="http://schemas.openxmlformats.org/drawingml/2006/main" xmlns:r="http://schemas.openxmlformats.org/officeDocument/2006/relationships" xmlns:p="http://schemas.openxmlformats.org/presentationml/2006/main">
  <p:tag name="TIMING" val="|12.8|24.2"/>
</p:tagLst>
</file>

<file path=ppt/tags/tag36.xml><?xml version="1.0" encoding="utf-8"?>
<p:tagLst xmlns:a="http://schemas.openxmlformats.org/drawingml/2006/main" xmlns:r="http://schemas.openxmlformats.org/officeDocument/2006/relationships" xmlns:p="http://schemas.openxmlformats.org/presentationml/2006/main">
  <p:tag name="TIMING" val="|2.3|6.2|1.5|0.5"/>
</p:tagLst>
</file>

<file path=ppt/tags/tag37.xml><?xml version="1.0" encoding="utf-8"?>
<p:tagLst xmlns:a="http://schemas.openxmlformats.org/drawingml/2006/main" xmlns:r="http://schemas.openxmlformats.org/officeDocument/2006/relationships" xmlns:p="http://schemas.openxmlformats.org/presentationml/2006/main">
  <p:tag name="TIMING" val="|2.3|6.2|1.5|0.5"/>
</p:tagLst>
</file>

<file path=ppt/tags/tag38.xml><?xml version="1.0" encoding="utf-8"?>
<p:tagLst xmlns:a="http://schemas.openxmlformats.org/drawingml/2006/main" xmlns:r="http://schemas.openxmlformats.org/officeDocument/2006/relationships" xmlns:p="http://schemas.openxmlformats.org/presentationml/2006/main">
  <p:tag name="TIMING" val="|22.5"/>
</p:tagLst>
</file>

<file path=ppt/tags/tag4.xml><?xml version="1.0" encoding="utf-8"?>
<p:tagLst xmlns:a="http://schemas.openxmlformats.org/drawingml/2006/main" xmlns:r="http://schemas.openxmlformats.org/officeDocument/2006/relationships" xmlns:p="http://schemas.openxmlformats.org/presentationml/2006/main">
  <p:tag name="TIMING" val="|6.5"/>
</p:tagLst>
</file>

<file path=ppt/tags/tag5.xml><?xml version="1.0" encoding="utf-8"?>
<p:tagLst xmlns:a="http://schemas.openxmlformats.org/drawingml/2006/main" xmlns:r="http://schemas.openxmlformats.org/officeDocument/2006/relationships" xmlns:p="http://schemas.openxmlformats.org/presentationml/2006/main">
  <p:tag name="TIMING" val="|1.2|8.6|17.5|16.3|9.5|10.6|6.7|3.9|4.3"/>
</p:tagLst>
</file>

<file path=ppt/tags/tag6.xml><?xml version="1.0" encoding="utf-8"?>
<p:tagLst xmlns:a="http://schemas.openxmlformats.org/drawingml/2006/main" xmlns:r="http://schemas.openxmlformats.org/officeDocument/2006/relationships" xmlns:p="http://schemas.openxmlformats.org/presentationml/2006/main">
  <p:tag name="TIMING" val="|10.2|7.6|5.3|8.1"/>
</p:tagLst>
</file>

<file path=ppt/tags/tag7.xml><?xml version="1.0" encoding="utf-8"?>
<p:tagLst xmlns:a="http://schemas.openxmlformats.org/drawingml/2006/main" xmlns:r="http://schemas.openxmlformats.org/officeDocument/2006/relationships" xmlns:p="http://schemas.openxmlformats.org/presentationml/2006/main">
  <p:tag name="TIMING" val="|30.6|3.1|1.3"/>
</p:tagLst>
</file>

<file path=ppt/tags/tag8.xml><?xml version="1.0" encoding="utf-8"?>
<p:tagLst xmlns:a="http://schemas.openxmlformats.org/drawingml/2006/main" xmlns:r="http://schemas.openxmlformats.org/officeDocument/2006/relationships" xmlns:p="http://schemas.openxmlformats.org/presentationml/2006/main">
  <p:tag name="TIMING" val="|4|10.1"/>
</p:tagLst>
</file>

<file path=ppt/tags/tag9.xml><?xml version="1.0" encoding="utf-8"?>
<p:tagLst xmlns:a="http://schemas.openxmlformats.org/drawingml/2006/main" xmlns:r="http://schemas.openxmlformats.org/officeDocument/2006/relationships" xmlns:p="http://schemas.openxmlformats.org/presentationml/2006/main">
  <p:tag name="TIMING" val="|4.1|9.8|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5e407e0-31c5-4754-a47a-d736eeab7c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4307651F063F4E80B0132D1F7AE245" ma:contentTypeVersion="9" ma:contentTypeDescription="Create a new document." ma:contentTypeScope="" ma:versionID="5176eafee62b75b6397347f38af62794">
  <xsd:schema xmlns:xsd="http://www.w3.org/2001/XMLSchema" xmlns:xs="http://www.w3.org/2001/XMLSchema" xmlns:p="http://schemas.microsoft.com/office/2006/metadata/properties" xmlns:ns3="e5e407e0-31c5-4754-a47a-d736eeab7c9f" xmlns:ns4="48f91944-a177-4ae8-8c2b-1f4f069e437b" targetNamespace="http://schemas.microsoft.com/office/2006/metadata/properties" ma:root="true" ma:fieldsID="ff8102c529e401604df06874024d8c5d" ns3:_="" ns4:_="">
    <xsd:import namespace="e5e407e0-31c5-4754-a47a-d736eeab7c9f"/>
    <xsd:import namespace="48f91944-a177-4ae8-8c2b-1f4f069e437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407e0-31c5-4754-a47a-d736eeab7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f91944-a177-4ae8-8c2b-1f4f069e43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F05DFC-56FA-4600-B050-2CA3382A0DD8}">
  <ds:schemaRefs>
    <ds:schemaRef ds:uri="e5e407e0-31c5-4754-a47a-d736eeab7c9f"/>
    <ds:schemaRef ds:uri="http://purl.org/dc/elements/1.1/"/>
    <ds:schemaRef ds:uri="http://schemas.microsoft.com/office/2006/metadata/properties"/>
    <ds:schemaRef ds:uri="48f91944-a177-4ae8-8c2b-1f4f069e437b"/>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2A59AF1-00A9-4396-97C6-7237F4F9E6B0}">
  <ds:schemaRefs>
    <ds:schemaRef ds:uri="http://schemas.microsoft.com/sharepoint/v3/contenttype/forms"/>
  </ds:schemaRefs>
</ds:datastoreItem>
</file>

<file path=customXml/itemProps3.xml><?xml version="1.0" encoding="utf-8"?>
<ds:datastoreItem xmlns:ds="http://schemas.openxmlformats.org/officeDocument/2006/customXml" ds:itemID="{BC063B36-31E0-4710-BE69-30C7E8086BCD}">
  <ds:schemaRefs>
    <ds:schemaRef ds:uri="48f91944-a177-4ae8-8c2b-1f4f069e437b"/>
    <ds:schemaRef ds:uri="e5e407e0-31c5-4754-a47a-d736eeab7c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7709</Words>
  <Application>Microsoft Office PowerPoint</Application>
  <PresentationFormat>Widescreen</PresentationFormat>
  <Paragraphs>1418</Paragraphs>
  <Slides>62</Slides>
  <Notes>57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Aptos</vt:lpstr>
      <vt:lpstr>Aptos Display</vt:lpstr>
      <vt:lpstr>Arial</vt:lpstr>
      <vt:lpstr>Cambria Math</vt:lpstr>
      <vt:lpstr>Oswald</vt:lpstr>
      <vt:lpstr>Wingdings</vt:lpstr>
      <vt:lpstr>Office Theme</vt:lpstr>
      <vt:lpstr>Custom Design</vt:lpstr>
      <vt:lpstr>I/O-Efficient Dynamic Searchable Encryption meets Forward &amp; Backward Privacy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size for the Database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Efficient Dynamic Searchable Encryption meets Forward &amp; Backward Privacy</dc:title>
  <dc:creator>Priyanka Mondal</dc:creator>
  <cp:lastModifiedBy>Priyanka Mondal</cp:lastModifiedBy>
  <cp:revision>2</cp:revision>
  <dcterms:created xsi:type="dcterms:W3CDTF">2024-07-08T03:13:04Z</dcterms:created>
  <dcterms:modified xsi:type="dcterms:W3CDTF">2024-08-26T20:53:29Z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0x010100D64307651F063F4E80B0132D1F7AE245</vt:lpwstr>
  </property>
</Properties>
</file>